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88" r:id="rId2"/>
    <p:sldId id="455" r:id="rId3"/>
    <p:sldId id="490" r:id="rId4"/>
    <p:sldId id="487" r:id="rId5"/>
    <p:sldId id="491" r:id="rId6"/>
    <p:sldId id="492" r:id="rId7"/>
    <p:sldId id="507" r:id="rId8"/>
    <p:sldId id="500" r:id="rId9"/>
    <p:sldId id="509" r:id="rId10"/>
    <p:sldId id="488" r:id="rId11"/>
    <p:sldId id="510" r:id="rId12"/>
    <p:sldId id="511" r:id="rId13"/>
    <p:sldId id="512" r:id="rId14"/>
    <p:sldId id="513" r:id="rId15"/>
    <p:sldId id="514" r:id="rId16"/>
    <p:sldId id="495" r:id="rId17"/>
    <p:sldId id="515" r:id="rId18"/>
    <p:sldId id="518" r:id="rId19"/>
    <p:sldId id="493" r:id="rId20"/>
    <p:sldId id="517" r:id="rId21"/>
    <p:sldId id="519" r:id="rId22"/>
    <p:sldId id="501" r:id="rId23"/>
    <p:sldId id="516" r:id="rId24"/>
    <p:sldId id="520" r:id="rId25"/>
    <p:sldId id="494" r:id="rId26"/>
    <p:sldId id="521" r:id="rId27"/>
    <p:sldId id="522" r:id="rId28"/>
    <p:sldId id="523" r:id="rId29"/>
    <p:sldId id="508" r:id="rId30"/>
    <p:sldId id="502" r:id="rId31"/>
    <p:sldId id="505" r:id="rId32"/>
    <p:sldId id="489" r:id="rId33"/>
    <p:sldId id="498" r:id="rId34"/>
    <p:sldId id="405" r:id="rId35"/>
    <p:sldId id="383" r:id="rId36"/>
    <p:sldId id="503" r:id="rId37"/>
    <p:sldId id="316" r:id="rId38"/>
    <p:sldId id="499" r:id="rId39"/>
    <p:sldId id="506" r:id="rId40"/>
    <p:sldId id="524" r:id="rId41"/>
  </p:sldIdLst>
  <p:sldSz cx="9144000" cy="6858000" type="screen4x3"/>
  <p:notesSz cx="6858000" cy="9144000"/>
  <p:defaultTextStyle>
    <a:defPPr>
      <a:defRPr lang="de-DE"/>
    </a:defPPr>
    <a:lvl1pPr algn="l" rtl="0" fontAlgn="base">
      <a:spcBef>
        <a:spcPct val="0"/>
      </a:spcBef>
      <a:spcAft>
        <a:spcPct val="0"/>
      </a:spcAft>
      <a:defRPr sz="3300" kern="1200">
        <a:solidFill>
          <a:schemeClr val="tx1"/>
        </a:solidFill>
        <a:latin typeface="Verdana" pitchFamily="34" charset="0"/>
        <a:ea typeface="ＭＳ Ｐゴシック" pitchFamily="34" charset="-128"/>
        <a:cs typeface="+mn-cs"/>
      </a:defRPr>
    </a:lvl1pPr>
    <a:lvl2pPr marL="381000" indent="76200" algn="l" rtl="0" fontAlgn="base">
      <a:spcBef>
        <a:spcPct val="0"/>
      </a:spcBef>
      <a:spcAft>
        <a:spcPct val="0"/>
      </a:spcAft>
      <a:defRPr sz="3300" kern="1200">
        <a:solidFill>
          <a:schemeClr val="tx1"/>
        </a:solidFill>
        <a:latin typeface="Verdana" pitchFamily="34" charset="0"/>
        <a:ea typeface="ＭＳ Ｐゴシック" pitchFamily="34" charset="-128"/>
        <a:cs typeface="+mn-cs"/>
      </a:defRPr>
    </a:lvl2pPr>
    <a:lvl3pPr marL="763588" indent="150813" algn="l" rtl="0" fontAlgn="base">
      <a:spcBef>
        <a:spcPct val="0"/>
      </a:spcBef>
      <a:spcAft>
        <a:spcPct val="0"/>
      </a:spcAft>
      <a:defRPr sz="3300" kern="1200">
        <a:solidFill>
          <a:schemeClr val="tx1"/>
        </a:solidFill>
        <a:latin typeface="Verdana" pitchFamily="34" charset="0"/>
        <a:ea typeface="ＭＳ Ｐゴシック" pitchFamily="34" charset="-128"/>
        <a:cs typeface="+mn-cs"/>
      </a:defRPr>
    </a:lvl3pPr>
    <a:lvl4pPr marL="1144588" indent="227013" algn="l" rtl="0" fontAlgn="base">
      <a:spcBef>
        <a:spcPct val="0"/>
      </a:spcBef>
      <a:spcAft>
        <a:spcPct val="0"/>
      </a:spcAft>
      <a:defRPr sz="3300" kern="1200">
        <a:solidFill>
          <a:schemeClr val="tx1"/>
        </a:solidFill>
        <a:latin typeface="Verdana" pitchFamily="34" charset="0"/>
        <a:ea typeface="ＭＳ Ｐゴシック" pitchFamily="34" charset="-128"/>
        <a:cs typeface="+mn-cs"/>
      </a:defRPr>
    </a:lvl4pPr>
    <a:lvl5pPr marL="1527175" indent="301625" algn="l" rtl="0" fontAlgn="base">
      <a:spcBef>
        <a:spcPct val="0"/>
      </a:spcBef>
      <a:spcAft>
        <a:spcPct val="0"/>
      </a:spcAft>
      <a:defRPr sz="33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33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33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33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33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1253">
          <p15:clr>
            <a:srgbClr val="A4A3A4"/>
          </p15:clr>
        </p15:guide>
        <p15:guide id="3" pos="-507">
          <p15:clr>
            <a:srgbClr val="A4A3A4"/>
          </p15:clr>
        </p15:guide>
        <p15:guide id="4" pos="566">
          <p15:clr>
            <a:srgbClr val="A4A3A4"/>
          </p15:clr>
        </p15:guide>
        <p15:guide id="5" pos="6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8A0F14"/>
    <a:srgbClr val="00376C"/>
    <a:srgbClr val="D5D2C1"/>
    <a:srgbClr val="DDD79A"/>
    <a:srgbClr val="D7C6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D8D13-6ABB-4EC6-AC8A-B4E311B993B5}" v="121" dt="2019-01-21T07:17:08.99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08" autoAdjust="0"/>
  </p:normalViewPr>
  <p:slideViewPr>
    <p:cSldViewPr snapToGrid="0">
      <p:cViewPr varScale="1">
        <p:scale>
          <a:sx n="68" d="100"/>
          <a:sy n="68" d="100"/>
        </p:scale>
        <p:origin x="1240" y="32"/>
      </p:cViewPr>
      <p:guideLst>
        <p:guide orient="horz" pos="2160"/>
        <p:guide orient="horz" pos="1253"/>
        <p:guide pos="-507"/>
        <p:guide pos="566"/>
        <p:guide pos="6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B8896DD9-E22D-4989-96D5-D3DFB9565FE6}" type="datetimeFigureOut">
              <a:rPr lang="de-DE" smtClean="0"/>
              <a:pPr/>
              <a:t>21.01.2019</a:t>
            </a:fld>
            <a:endParaRPr lang="de-DE"/>
          </a:p>
        </p:txBody>
      </p:sp>
      <p:sp>
        <p:nvSpPr>
          <p:cNvPr id="4" name="Fußzeilenplatzhalt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88750E92-390D-4312-A4DD-8ABA8E6B198B}" type="slidenum">
              <a:rPr lang="de-DE" smtClean="0"/>
              <a:pPr/>
              <a:t>‹Nr.›</a:t>
            </a:fld>
            <a:endParaRPr lang="de-DE"/>
          </a:p>
        </p:txBody>
      </p:sp>
    </p:spTree>
    <p:extLst>
      <p:ext uri="{BB962C8B-B14F-4D97-AF65-F5344CB8AC3E}">
        <p14:creationId xmlns:p14="http://schemas.microsoft.com/office/powerpoint/2010/main" val="1030926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862" cy="495793"/>
          </a:xfrm>
          <a:prstGeom prst="rect">
            <a:avLst/>
          </a:prstGeom>
        </p:spPr>
        <p:txBody>
          <a:bodyPr vert="horz" lIns="92218" tIns="46110" rIns="92218" bIns="46110" rtlCol="0"/>
          <a:lstStyle>
            <a:lvl1pPr algn="l">
              <a:spcBef>
                <a:spcPct val="50000"/>
              </a:spcBef>
              <a:defRPr sz="1300">
                <a:ea typeface="ＭＳ Ｐゴシック" pitchFamily="-65" charset="-128"/>
              </a:defRPr>
            </a:lvl1pPr>
          </a:lstStyle>
          <a:p>
            <a:pPr>
              <a:defRPr/>
            </a:pPr>
            <a:endParaRPr lang="de-DE"/>
          </a:p>
        </p:txBody>
      </p:sp>
      <p:sp>
        <p:nvSpPr>
          <p:cNvPr id="3" name="Datumsplatzhalter 2"/>
          <p:cNvSpPr>
            <a:spLocks noGrp="1"/>
          </p:cNvSpPr>
          <p:nvPr>
            <p:ph type="dt" idx="1"/>
          </p:nvPr>
        </p:nvSpPr>
        <p:spPr>
          <a:xfrm>
            <a:off x="3850294" y="1"/>
            <a:ext cx="2945862" cy="495793"/>
          </a:xfrm>
          <a:prstGeom prst="rect">
            <a:avLst/>
          </a:prstGeom>
        </p:spPr>
        <p:txBody>
          <a:bodyPr vert="horz" lIns="92218" tIns="46110" rIns="92218" bIns="46110" rtlCol="0"/>
          <a:lstStyle>
            <a:lvl1pPr algn="r">
              <a:spcBef>
                <a:spcPct val="50000"/>
              </a:spcBef>
              <a:defRPr sz="1300">
                <a:ea typeface="ＭＳ Ｐゴシック" pitchFamily="-65" charset="-128"/>
              </a:defRPr>
            </a:lvl1pPr>
          </a:lstStyle>
          <a:p>
            <a:pPr>
              <a:defRPr/>
            </a:pPr>
            <a:fld id="{EEF9993C-6C0F-4C01-A488-26277F0C577D}" type="datetimeFigureOut">
              <a:rPr lang="de-DE"/>
              <a:pPr>
                <a:defRPr/>
              </a:pPr>
              <a:t>21.01.2019</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2218" tIns="46110" rIns="92218" bIns="46110" rtlCol="0" anchor="ctr"/>
          <a:lstStyle/>
          <a:p>
            <a:pPr lvl="0"/>
            <a:endParaRPr lang="de-DE" noProof="0"/>
          </a:p>
        </p:txBody>
      </p:sp>
      <p:sp>
        <p:nvSpPr>
          <p:cNvPr id="5" name="Notizenplatzhalter 4"/>
          <p:cNvSpPr>
            <a:spLocks noGrp="1"/>
          </p:cNvSpPr>
          <p:nvPr>
            <p:ph type="body" sz="quarter" idx="3"/>
          </p:nvPr>
        </p:nvSpPr>
        <p:spPr>
          <a:xfrm>
            <a:off x="679464" y="4714653"/>
            <a:ext cx="5438748" cy="4466757"/>
          </a:xfrm>
          <a:prstGeom prst="rect">
            <a:avLst/>
          </a:prstGeom>
        </p:spPr>
        <p:txBody>
          <a:bodyPr vert="horz" lIns="92218" tIns="46110" rIns="92218" bIns="4611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305"/>
            <a:ext cx="2945862" cy="495793"/>
          </a:xfrm>
          <a:prstGeom prst="rect">
            <a:avLst/>
          </a:prstGeom>
        </p:spPr>
        <p:txBody>
          <a:bodyPr vert="horz" lIns="92218" tIns="46110" rIns="92218" bIns="46110" rtlCol="0" anchor="b"/>
          <a:lstStyle>
            <a:lvl1pPr algn="l">
              <a:spcBef>
                <a:spcPct val="50000"/>
              </a:spcBef>
              <a:defRPr sz="1300">
                <a:ea typeface="ＭＳ Ｐゴシック" pitchFamily="-65" charset="-128"/>
              </a:defRPr>
            </a:lvl1pPr>
          </a:lstStyle>
          <a:p>
            <a:pPr>
              <a:defRPr/>
            </a:pPr>
            <a:endParaRPr lang="de-DE"/>
          </a:p>
        </p:txBody>
      </p:sp>
      <p:sp>
        <p:nvSpPr>
          <p:cNvPr id="7" name="Foliennummernplatzhalter 6"/>
          <p:cNvSpPr>
            <a:spLocks noGrp="1"/>
          </p:cNvSpPr>
          <p:nvPr>
            <p:ph type="sldNum" sz="quarter" idx="5"/>
          </p:nvPr>
        </p:nvSpPr>
        <p:spPr>
          <a:xfrm>
            <a:off x="3850294" y="9429305"/>
            <a:ext cx="2945862" cy="495793"/>
          </a:xfrm>
          <a:prstGeom prst="rect">
            <a:avLst/>
          </a:prstGeom>
        </p:spPr>
        <p:txBody>
          <a:bodyPr vert="horz" lIns="92218" tIns="46110" rIns="92218" bIns="46110" rtlCol="0" anchor="b"/>
          <a:lstStyle>
            <a:lvl1pPr algn="r">
              <a:spcBef>
                <a:spcPct val="50000"/>
              </a:spcBef>
              <a:defRPr sz="1300">
                <a:ea typeface="ＭＳ Ｐゴシック" pitchFamily="-65" charset="-128"/>
              </a:defRPr>
            </a:lvl1pPr>
          </a:lstStyle>
          <a:p>
            <a:pPr>
              <a:defRPr/>
            </a:pPr>
            <a:fld id="{73383A85-9784-48CB-B583-34E016EBFC55}" type="slidenum">
              <a:rPr lang="de-DE"/>
              <a:pPr>
                <a:defRPr/>
              </a:pPr>
              <a:t>‹Nr.›</a:t>
            </a:fld>
            <a:endParaRPr lang="de-DE"/>
          </a:p>
        </p:txBody>
      </p:sp>
    </p:spTree>
    <p:extLst>
      <p:ext uri="{BB962C8B-B14F-4D97-AF65-F5344CB8AC3E}">
        <p14:creationId xmlns:p14="http://schemas.microsoft.com/office/powerpoint/2010/main" val="3648998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p:spPr>
      </p:sp>
      <p:sp>
        <p:nvSpPr>
          <p:cNvPr id="235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35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F6E26-AFBA-487E-AC65-2EEB7BAB596C}" type="slidenum">
              <a:rPr lang="de-DE" smtClean="0">
                <a:ea typeface="ＭＳ Ｐゴシック" pitchFamily="34" charset="-128"/>
              </a:rPr>
              <a:pPr/>
              <a:t>1</a:t>
            </a:fld>
            <a:endParaRPr lang="de-DE">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10</a:t>
            </a:fld>
            <a:endParaRPr lang="de-DE">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11</a:t>
            </a:fld>
            <a:endParaRPr lang="de-DE">
              <a:ea typeface="ＭＳ Ｐゴシック" pitchFamily="34" charset="-128"/>
            </a:endParaRPr>
          </a:p>
        </p:txBody>
      </p:sp>
    </p:spTree>
    <p:extLst>
      <p:ext uri="{BB962C8B-B14F-4D97-AF65-F5344CB8AC3E}">
        <p14:creationId xmlns:p14="http://schemas.microsoft.com/office/powerpoint/2010/main" val="357736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12</a:t>
            </a:fld>
            <a:endParaRPr lang="de-DE">
              <a:ea typeface="ＭＳ Ｐゴシック" pitchFamily="34" charset="-128"/>
            </a:endParaRPr>
          </a:p>
        </p:txBody>
      </p:sp>
    </p:spTree>
    <p:extLst>
      <p:ext uri="{BB962C8B-B14F-4D97-AF65-F5344CB8AC3E}">
        <p14:creationId xmlns:p14="http://schemas.microsoft.com/office/powerpoint/2010/main" val="108409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13</a:t>
            </a:fld>
            <a:endParaRPr lang="de-DE">
              <a:ea typeface="ＭＳ Ｐゴシック" pitchFamily="34" charset="-128"/>
            </a:endParaRPr>
          </a:p>
        </p:txBody>
      </p:sp>
    </p:spTree>
    <p:extLst>
      <p:ext uri="{BB962C8B-B14F-4D97-AF65-F5344CB8AC3E}">
        <p14:creationId xmlns:p14="http://schemas.microsoft.com/office/powerpoint/2010/main" val="317368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14</a:t>
            </a:fld>
            <a:endParaRPr lang="de-DE">
              <a:ea typeface="ＭＳ Ｐゴシック" pitchFamily="34" charset="-128"/>
            </a:endParaRPr>
          </a:p>
        </p:txBody>
      </p:sp>
    </p:spTree>
    <p:extLst>
      <p:ext uri="{BB962C8B-B14F-4D97-AF65-F5344CB8AC3E}">
        <p14:creationId xmlns:p14="http://schemas.microsoft.com/office/powerpoint/2010/main" val="21688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15</a:t>
            </a:fld>
            <a:endParaRPr lang="de-DE">
              <a:ea typeface="ＭＳ Ｐゴシック" pitchFamily="34" charset="-128"/>
            </a:endParaRPr>
          </a:p>
        </p:txBody>
      </p:sp>
    </p:spTree>
    <p:extLst>
      <p:ext uri="{BB962C8B-B14F-4D97-AF65-F5344CB8AC3E}">
        <p14:creationId xmlns:p14="http://schemas.microsoft.com/office/powerpoint/2010/main" val="2964957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cs typeface="Calibri"/>
              </a:rPr>
              <a:t>A relatively easy and rewarding way of creating curiosity towards DH-tools is from our </a:t>
            </a:r>
            <a:r>
              <a:rPr lang="en-US" err="1">
                <a:cs typeface="Calibri"/>
              </a:rPr>
              <a:t>expericence</a:t>
            </a:r>
            <a:r>
              <a:rPr lang="en-US">
                <a:cs typeface="Calibri"/>
              </a:rPr>
              <a:t> the visualization approach. Voyant tools are a fine example. Despite their methodological drawbacks they instantly sharpen the perspective of the possibilities of data-centered approaches on research materials. Scholarly makerspaces will focus such easy-to-use tools which also need to run very stable and work ideally within a browser. Another suitable tool will be DARIAH's </a:t>
            </a:r>
            <a:r>
              <a:rPr lang="en-US" err="1">
                <a:cs typeface="Calibri"/>
              </a:rPr>
              <a:t>Geobrowser</a:t>
            </a:r>
            <a:r>
              <a:rPr lang="en-US">
                <a:cs typeface="Calibri"/>
              </a:rPr>
              <a:t>. </a:t>
            </a:r>
            <a:br>
              <a:rPr lang="en-US">
                <a:ea typeface="+mn-lt"/>
                <a:cs typeface="+mn-lt"/>
              </a:rPr>
            </a:br>
            <a:br>
              <a:rPr lang="en-US">
                <a:ea typeface="+mn-lt"/>
                <a:cs typeface="+mn-lt"/>
              </a:rPr>
            </a:br>
            <a:r>
              <a:rPr lang="en-US">
                <a:cs typeface="Calibri"/>
              </a:rPr>
              <a:t>The scholarly makerspaces will offer a selected range of such solutions as well as data sets and simple tutorials to establish a set of easy-to-use cases. They will also provide junction points to more sophisticated or specialized use cases and solutions with respective advisory notes. And users will be always able to import their own data too to support an easy transition between exploration and testing to starting research itself. Learning will be, ideally, iterative.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16</a:t>
            </a:fld>
            <a:endParaRPr lang="de-DE">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17</a:t>
            </a:fld>
            <a:endParaRPr lang="de-DE">
              <a:ea typeface="ＭＳ Ｐゴシック" pitchFamily="34" charset="-128"/>
            </a:endParaRPr>
          </a:p>
        </p:txBody>
      </p:sp>
    </p:spTree>
    <p:extLst>
      <p:ext uri="{BB962C8B-B14F-4D97-AF65-F5344CB8AC3E}">
        <p14:creationId xmlns:p14="http://schemas.microsoft.com/office/powerpoint/2010/main" val="3065506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18</a:t>
            </a:fld>
            <a:endParaRPr lang="de-DE">
              <a:ea typeface="ＭＳ Ｐゴシック" pitchFamily="34" charset="-128"/>
            </a:endParaRPr>
          </a:p>
        </p:txBody>
      </p:sp>
    </p:spTree>
    <p:extLst>
      <p:ext uri="{BB962C8B-B14F-4D97-AF65-F5344CB8AC3E}">
        <p14:creationId xmlns:p14="http://schemas.microsoft.com/office/powerpoint/2010/main" val="3874125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t>There</a:t>
            </a:r>
            <a:r>
              <a:rPr lang="de-DE"/>
              <a:t> </a:t>
            </a:r>
            <a:r>
              <a:rPr lang="de-DE" err="1"/>
              <a:t>is</a:t>
            </a:r>
            <a:r>
              <a:rPr lang="de-DE"/>
              <a:t> </a:t>
            </a:r>
            <a:r>
              <a:rPr lang="de-DE" err="1"/>
              <a:t>already</a:t>
            </a:r>
            <a:r>
              <a:rPr lang="de-DE"/>
              <a:t>, </a:t>
            </a:r>
            <a:r>
              <a:rPr lang="de-DE" err="1"/>
              <a:t>of</a:t>
            </a:r>
            <a:r>
              <a:rPr lang="de-DE"/>
              <a:t> </a:t>
            </a:r>
            <a:r>
              <a:rPr lang="de-DE" err="1"/>
              <a:t>course</a:t>
            </a:r>
            <a:r>
              <a:rPr lang="de-DE"/>
              <a:t>, a </a:t>
            </a:r>
            <a:r>
              <a:rPr lang="de-DE" err="1"/>
              <a:t>number</a:t>
            </a:r>
            <a:r>
              <a:rPr lang="de-DE"/>
              <a:t> </a:t>
            </a:r>
            <a:r>
              <a:rPr lang="de-DE" err="1"/>
              <a:t>of</a:t>
            </a:r>
            <a:r>
              <a:rPr lang="de-DE"/>
              <a:t> initiatives </a:t>
            </a:r>
            <a:r>
              <a:rPr lang="de-DE" err="1"/>
              <a:t>aimed</a:t>
            </a:r>
            <a:r>
              <a:rPr lang="de-DE"/>
              <a:t> at </a:t>
            </a:r>
            <a:r>
              <a:rPr lang="de-DE" err="1"/>
              <a:t>making</a:t>
            </a:r>
            <a:r>
              <a:rPr lang="de-DE"/>
              <a:t> </a:t>
            </a:r>
            <a:r>
              <a:rPr lang="de-DE" err="1"/>
              <a:t>respective</a:t>
            </a:r>
            <a:r>
              <a:rPr lang="de-DE"/>
              <a:t> </a:t>
            </a:r>
            <a:r>
              <a:rPr lang="de-DE" err="1"/>
              <a:t>tools</a:t>
            </a:r>
            <a:r>
              <a:rPr lang="de-DE"/>
              <a:t> </a:t>
            </a:r>
            <a:r>
              <a:rPr lang="de-DE" err="1"/>
              <a:t>more</a:t>
            </a:r>
            <a:r>
              <a:rPr lang="de-DE"/>
              <a:t> visible.  </a:t>
            </a:r>
            <a:r>
              <a:rPr lang="de-DE" err="1"/>
              <a:t>For</a:t>
            </a:r>
            <a:r>
              <a:rPr lang="de-DE"/>
              <a:t> </a:t>
            </a:r>
            <a:r>
              <a:rPr lang="de-DE" err="1"/>
              <a:t>instance</a:t>
            </a:r>
            <a:r>
              <a:rPr lang="de-DE"/>
              <a:t> </a:t>
            </a:r>
            <a:r>
              <a:rPr lang="de-DE" err="1"/>
              <a:t>this</a:t>
            </a:r>
            <a:r>
              <a:rPr lang="de-DE"/>
              <a:t> </a:t>
            </a:r>
            <a:r>
              <a:rPr lang="de-DE" err="1"/>
              <a:t>list</a:t>
            </a:r>
            <a:r>
              <a:rPr lang="de-DE"/>
              <a:t> </a:t>
            </a:r>
            <a:r>
              <a:rPr lang="de-DE" err="1"/>
              <a:t>provided</a:t>
            </a:r>
            <a:r>
              <a:rPr lang="de-DE"/>
              <a:t> </a:t>
            </a:r>
            <a:r>
              <a:rPr lang="de-DE" err="1"/>
              <a:t>by</a:t>
            </a:r>
            <a:r>
              <a:rPr lang="de-DE"/>
              <a:t> MIT-</a:t>
            </a:r>
            <a:r>
              <a:rPr lang="de-DE" err="1"/>
              <a:t>libraries</a:t>
            </a:r>
            <a:r>
              <a:rPr lang="de-DE"/>
              <a:t>. </a:t>
            </a:r>
            <a:r>
              <a:rPr lang="de-DE" err="1"/>
              <a:t>It</a:t>
            </a:r>
            <a:r>
              <a:rPr lang="de-DE"/>
              <a:t> was, </a:t>
            </a:r>
            <a:r>
              <a:rPr lang="de-DE" err="1"/>
              <a:t>among</a:t>
            </a:r>
            <a:r>
              <a:rPr lang="de-DE"/>
              <a:t> </a:t>
            </a:r>
            <a:r>
              <a:rPr lang="de-DE" err="1"/>
              <a:t>other</a:t>
            </a:r>
            <a:r>
              <a:rPr lang="de-DE"/>
              <a:t>, </a:t>
            </a:r>
            <a:r>
              <a:rPr lang="de-DE" err="1"/>
              <a:t>very</a:t>
            </a:r>
            <a:r>
              <a:rPr lang="de-DE"/>
              <a:t> </a:t>
            </a:r>
            <a:r>
              <a:rPr lang="de-DE" err="1"/>
              <a:t>helpful</a:t>
            </a:r>
            <a:r>
              <a:rPr lang="de-DE"/>
              <a:t> </a:t>
            </a:r>
            <a:r>
              <a:rPr lang="de-DE" err="1"/>
              <a:t>for</a:t>
            </a:r>
            <a:r>
              <a:rPr lang="de-DE"/>
              <a:t> </a:t>
            </a:r>
            <a:r>
              <a:rPr lang="de-DE" err="1"/>
              <a:t>establishing</a:t>
            </a:r>
            <a:r>
              <a:rPr lang="de-DE"/>
              <a:t> an </a:t>
            </a:r>
            <a:r>
              <a:rPr lang="de-DE" err="1"/>
              <a:t>overview</a:t>
            </a:r>
            <a:r>
              <a:rPr lang="de-DE"/>
              <a:t> on </a:t>
            </a:r>
            <a:r>
              <a:rPr lang="de-DE" err="1"/>
              <a:t>services</a:t>
            </a:r>
            <a:r>
              <a:rPr lang="de-DE"/>
              <a:t> </a:t>
            </a:r>
            <a:r>
              <a:rPr lang="de-DE" err="1"/>
              <a:t>which</a:t>
            </a:r>
            <a:r>
              <a:rPr lang="de-DE"/>
              <a:t> </a:t>
            </a:r>
            <a:r>
              <a:rPr lang="de-DE" err="1"/>
              <a:t>are</a:t>
            </a:r>
            <a:r>
              <a:rPr lang="de-DE"/>
              <a:t> </a:t>
            </a:r>
            <a:r>
              <a:rPr lang="de-DE" err="1"/>
              <a:t>already</a:t>
            </a:r>
            <a:r>
              <a:rPr lang="de-DE"/>
              <a:t> </a:t>
            </a:r>
            <a:r>
              <a:rPr lang="de-DE" err="1"/>
              <a:t>available</a:t>
            </a:r>
            <a:r>
              <a:rPr lang="de-DE"/>
              <a:t> and </a:t>
            </a:r>
            <a:r>
              <a:rPr lang="de-DE" err="1"/>
              <a:t>how</a:t>
            </a:r>
            <a:r>
              <a:rPr lang="de-DE"/>
              <a:t> </a:t>
            </a:r>
            <a:r>
              <a:rPr lang="de-DE" err="1"/>
              <a:t>those</a:t>
            </a:r>
            <a:r>
              <a:rPr lang="de-DE"/>
              <a:t> </a:t>
            </a:r>
            <a:r>
              <a:rPr lang="de-DE" err="1"/>
              <a:t>can</a:t>
            </a:r>
            <a:r>
              <a:rPr lang="de-DE"/>
              <a:t> </a:t>
            </a:r>
            <a:r>
              <a:rPr lang="de-DE" err="1"/>
              <a:t>be</a:t>
            </a:r>
            <a:r>
              <a:rPr lang="de-DE"/>
              <a:t> </a:t>
            </a:r>
            <a:r>
              <a:rPr lang="de-DE" err="1"/>
              <a:t>put</a:t>
            </a:r>
            <a:r>
              <a:rPr lang="de-DE"/>
              <a:t> in </a:t>
            </a:r>
            <a:r>
              <a:rPr lang="de-DE" err="1"/>
              <a:t>categories</a:t>
            </a:r>
            <a:r>
              <a:rPr lang="de-DE"/>
              <a:t>. </a:t>
            </a:r>
            <a:r>
              <a:rPr lang="de-DE" err="1"/>
              <a:t>You</a:t>
            </a:r>
            <a:r>
              <a:rPr lang="de-DE"/>
              <a:t> will find </a:t>
            </a:r>
            <a:r>
              <a:rPr lang="de-DE" err="1"/>
              <a:t>certain</a:t>
            </a:r>
            <a:r>
              <a:rPr lang="de-DE"/>
              <a:t> </a:t>
            </a:r>
            <a:r>
              <a:rPr lang="de-DE" err="1"/>
              <a:t>clusters</a:t>
            </a:r>
            <a:r>
              <a:rPr lang="de-DE"/>
              <a:t> – </a:t>
            </a:r>
            <a:r>
              <a:rPr lang="de-DE" err="1"/>
              <a:t>Metadata</a:t>
            </a:r>
            <a:r>
              <a:rPr lang="de-DE"/>
              <a:t>, Data Mining + Text Encoding + Text Analysis; Web Publishing; </a:t>
            </a:r>
            <a:r>
              <a:rPr lang="de-DE" err="1"/>
              <a:t>Visualization</a:t>
            </a:r>
            <a:r>
              <a:rPr lang="de-DE"/>
              <a:t>, and additional </a:t>
            </a:r>
            <a:r>
              <a:rPr lang="de-DE" err="1"/>
              <a:t>resources</a:t>
            </a:r>
            <a:r>
              <a:rPr lang="de-DE"/>
              <a:t> – Tool Boxes, </a:t>
            </a:r>
            <a:r>
              <a:rPr lang="de-DE" err="1"/>
              <a:t>Registries</a:t>
            </a:r>
            <a:r>
              <a:rPr lang="de-DE"/>
              <a:t>, Crawlers. </a:t>
            </a:r>
            <a:r>
              <a:rPr lang="de-DE" err="1"/>
              <a:t>However</a:t>
            </a:r>
            <a:r>
              <a:rPr lang="de-DE"/>
              <a:t>, </a:t>
            </a:r>
            <a:r>
              <a:rPr lang="de-DE" err="1"/>
              <a:t>there</a:t>
            </a:r>
            <a:r>
              <a:rPr lang="de-DE"/>
              <a:t> </a:t>
            </a:r>
            <a:r>
              <a:rPr lang="de-DE" err="1"/>
              <a:t>are</a:t>
            </a:r>
            <a:r>
              <a:rPr lang="de-DE"/>
              <a:t> </a:t>
            </a:r>
            <a:r>
              <a:rPr lang="de-DE" err="1"/>
              <a:t>significant</a:t>
            </a:r>
            <a:r>
              <a:rPr lang="de-DE"/>
              <a:t> </a:t>
            </a:r>
            <a:r>
              <a:rPr lang="de-DE" err="1"/>
              <a:t>restrictions</a:t>
            </a:r>
            <a:r>
              <a:rPr lang="de-DE"/>
              <a:t> </a:t>
            </a:r>
            <a:r>
              <a:rPr lang="de-DE" err="1"/>
              <a:t>with</a:t>
            </a:r>
            <a:r>
              <a:rPr lang="de-DE"/>
              <a:t> such a </a:t>
            </a:r>
            <a:r>
              <a:rPr lang="de-DE" err="1"/>
              <a:t>concept</a:t>
            </a:r>
            <a:r>
              <a:rPr lang="de-DE"/>
              <a:t> </a:t>
            </a:r>
            <a:r>
              <a:rPr lang="de-DE" err="1"/>
              <a:t>especially</a:t>
            </a:r>
            <a:r>
              <a:rPr lang="de-DE"/>
              <a:t> </a:t>
            </a:r>
            <a:r>
              <a:rPr lang="de-DE" err="1"/>
              <a:t>for</a:t>
            </a:r>
            <a:r>
              <a:rPr lang="de-DE"/>
              <a:t> </a:t>
            </a:r>
            <a:r>
              <a:rPr lang="de-DE" err="1"/>
              <a:t>patrons</a:t>
            </a:r>
            <a:r>
              <a:rPr lang="de-DE"/>
              <a:t> </a:t>
            </a:r>
            <a:r>
              <a:rPr lang="de-DE" err="1"/>
              <a:t>with</a:t>
            </a:r>
            <a:r>
              <a:rPr lang="de-DE"/>
              <a:t> </a:t>
            </a:r>
            <a:r>
              <a:rPr lang="de-DE" err="1"/>
              <a:t>small</a:t>
            </a:r>
            <a:r>
              <a:rPr lang="de-DE"/>
              <a:t> </a:t>
            </a:r>
            <a:r>
              <a:rPr lang="de-DE" err="1"/>
              <a:t>or</a:t>
            </a:r>
            <a:r>
              <a:rPr lang="de-DE"/>
              <a:t> </a:t>
            </a:r>
            <a:r>
              <a:rPr lang="de-DE" err="1"/>
              <a:t>none</a:t>
            </a:r>
            <a:r>
              <a:rPr lang="de-DE"/>
              <a:t> </a:t>
            </a:r>
            <a:r>
              <a:rPr lang="de-DE" err="1"/>
              <a:t>background</a:t>
            </a:r>
            <a:r>
              <a:rPr lang="de-DE"/>
              <a:t> </a:t>
            </a:r>
            <a:r>
              <a:rPr lang="de-DE" err="1"/>
              <a:t>knowledge</a:t>
            </a:r>
            <a:r>
              <a:rPr lang="de-DE"/>
              <a:t>. Additional Information on </a:t>
            </a:r>
            <a:r>
              <a:rPr lang="de-DE" err="1"/>
              <a:t>scope</a:t>
            </a:r>
            <a:r>
              <a:rPr lang="de-DE"/>
              <a:t>, </a:t>
            </a:r>
            <a:r>
              <a:rPr lang="de-DE" err="1"/>
              <a:t>maturity</a:t>
            </a:r>
            <a:r>
              <a:rPr lang="de-DE"/>
              <a:t>, </a:t>
            </a:r>
            <a:r>
              <a:rPr lang="de-DE" err="1"/>
              <a:t>topicality</a:t>
            </a:r>
            <a:r>
              <a:rPr lang="de-DE"/>
              <a:t>, </a:t>
            </a:r>
            <a:r>
              <a:rPr lang="de-DE" err="1"/>
              <a:t>ease</a:t>
            </a:r>
            <a:r>
              <a:rPr lang="de-DE"/>
              <a:t> (</a:t>
            </a:r>
            <a:r>
              <a:rPr lang="de-DE" err="1"/>
              <a:t>or</a:t>
            </a:r>
            <a:r>
              <a:rPr lang="de-DE"/>
              <a:t> </a:t>
            </a:r>
            <a:r>
              <a:rPr lang="de-DE" err="1"/>
              <a:t>un-ease</a:t>
            </a:r>
            <a:r>
              <a:rPr lang="de-DE"/>
              <a:t>) </a:t>
            </a:r>
            <a:r>
              <a:rPr lang="de-DE" err="1"/>
              <a:t>of</a:t>
            </a:r>
            <a:r>
              <a:rPr lang="de-DE"/>
              <a:t> </a:t>
            </a:r>
            <a:r>
              <a:rPr lang="de-DE" err="1"/>
              <a:t>use</a:t>
            </a:r>
            <a:r>
              <a:rPr lang="de-DE"/>
              <a:t> etc. </a:t>
            </a:r>
            <a:r>
              <a:rPr lang="de-DE" err="1"/>
              <a:t>are</a:t>
            </a:r>
            <a:r>
              <a:rPr lang="de-DE"/>
              <a:t> </a:t>
            </a:r>
            <a:r>
              <a:rPr lang="de-DE" err="1"/>
              <a:t>scarcely</a:t>
            </a:r>
            <a:r>
              <a:rPr lang="de-DE"/>
              <a:t> </a:t>
            </a:r>
            <a:r>
              <a:rPr lang="de-DE" err="1"/>
              <a:t>or</a:t>
            </a:r>
            <a:r>
              <a:rPr lang="de-DE"/>
              <a:t> – </a:t>
            </a:r>
            <a:r>
              <a:rPr lang="de-DE" err="1"/>
              <a:t>see</a:t>
            </a:r>
            <a:r>
              <a:rPr lang="de-DE"/>
              <a:t> </a:t>
            </a:r>
            <a:r>
              <a:rPr lang="de-DE" err="1"/>
              <a:t>visualization</a:t>
            </a:r>
            <a:r>
              <a:rPr lang="de-DE"/>
              <a:t> </a:t>
            </a:r>
            <a:r>
              <a:rPr lang="de-DE" err="1"/>
              <a:t>tools</a:t>
            </a:r>
            <a:r>
              <a:rPr lang="de-DE"/>
              <a:t> - not </a:t>
            </a:r>
            <a:r>
              <a:rPr lang="de-DE" err="1"/>
              <a:t>provided</a:t>
            </a:r>
            <a:r>
              <a:rPr lang="de-DE"/>
              <a:t>. </a:t>
            </a:r>
            <a:r>
              <a:rPr lang="de-DE" err="1"/>
              <a:t>You</a:t>
            </a:r>
            <a:r>
              <a:rPr lang="de-DE"/>
              <a:t> </a:t>
            </a:r>
            <a:r>
              <a:rPr lang="de-DE" err="1"/>
              <a:t>may</a:t>
            </a:r>
            <a:r>
              <a:rPr lang="de-DE"/>
              <a:t> also </a:t>
            </a:r>
            <a:r>
              <a:rPr lang="de-DE" err="1"/>
              <a:t>note</a:t>
            </a:r>
            <a:r>
              <a:rPr lang="de-DE"/>
              <a:t> </a:t>
            </a:r>
            <a:r>
              <a:rPr lang="de-DE" err="1"/>
              <a:t>that</a:t>
            </a:r>
            <a:r>
              <a:rPr lang="de-DE"/>
              <a:t> </a:t>
            </a:r>
            <a:r>
              <a:rPr lang="de-DE" err="1"/>
              <a:t>the</a:t>
            </a:r>
            <a:r>
              <a:rPr lang="de-DE"/>
              <a:t> Best Practices-</a:t>
            </a:r>
            <a:r>
              <a:rPr lang="de-DE" err="1"/>
              <a:t>field</a:t>
            </a:r>
            <a:r>
              <a:rPr lang="de-DE"/>
              <a:t> </a:t>
            </a:r>
            <a:r>
              <a:rPr lang="de-DE" err="1"/>
              <a:t>is</a:t>
            </a:r>
            <a:r>
              <a:rPr lang="de-DE"/>
              <a:t> </a:t>
            </a:r>
            <a:r>
              <a:rPr lang="de-DE" err="1"/>
              <a:t>empty</a:t>
            </a:r>
            <a:r>
              <a:rPr lang="de-DE"/>
              <a:t>. </a:t>
            </a:r>
            <a:r>
              <a:rPr lang="de-DE" err="1"/>
              <a:t>While</a:t>
            </a:r>
            <a:r>
              <a:rPr lang="de-DE"/>
              <a:t> </a:t>
            </a:r>
            <a:r>
              <a:rPr lang="de-DE" err="1"/>
              <a:t>experts</a:t>
            </a:r>
            <a:r>
              <a:rPr lang="de-DE"/>
              <a:t> </a:t>
            </a:r>
            <a:r>
              <a:rPr lang="de-DE" err="1"/>
              <a:t>or</a:t>
            </a:r>
            <a:r>
              <a:rPr lang="de-DE"/>
              <a:t> </a:t>
            </a:r>
            <a:r>
              <a:rPr lang="de-DE" err="1"/>
              <a:t>aspiring</a:t>
            </a:r>
            <a:r>
              <a:rPr lang="de-DE"/>
              <a:t> </a:t>
            </a:r>
            <a:r>
              <a:rPr lang="de-DE" err="1"/>
              <a:t>experts</a:t>
            </a:r>
            <a:r>
              <a:rPr lang="de-DE"/>
              <a:t> in </a:t>
            </a:r>
            <a:r>
              <a:rPr lang="de-DE" err="1"/>
              <a:t>computing</a:t>
            </a:r>
            <a:r>
              <a:rPr lang="de-DE"/>
              <a:t> and </a:t>
            </a:r>
            <a:r>
              <a:rPr lang="de-DE" err="1"/>
              <a:t>humanities</a:t>
            </a:r>
            <a:r>
              <a:rPr lang="de-DE"/>
              <a:t> </a:t>
            </a:r>
            <a:r>
              <a:rPr lang="de-DE" err="1"/>
              <a:t>methods</a:t>
            </a:r>
            <a:r>
              <a:rPr lang="de-DE"/>
              <a:t> </a:t>
            </a:r>
            <a:r>
              <a:rPr lang="de-DE" err="1"/>
              <a:t>might</a:t>
            </a:r>
            <a:r>
              <a:rPr lang="de-DE"/>
              <a:t> find </a:t>
            </a:r>
            <a:r>
              <a:rPr lang="de-DE" err="1"/>
              <a:t>it</a:t>
            </a:r>
            <a:r>
              <a:rPr lang="de-DE"/>
              <a:t> </a:t>
            </a:r>
            <a:r>
              <a:rPr lang="de-DE" err="1"/>
              <a:t>useful</a:t>
            </a:r>
            <a:r>
              <a:rPr lang="de-DE"/>
              <a:t>, </a:t>
            </a:r>
            <a:r>
              <a:rPr lang="de-DE" err="1"/>
              <a:t>it</a:t>
            </a:r>
            <a:r>
              <a:rPr lang="de-DE"/>
              <a:t> will </a:t>
            </a:r>
            <a:r>
              <a:rPr lang="de-DE" err="1"/>
              <a:t>be</a:t>
            </a:r>
            <a:r>
              <a:rPr lang="de-DE"/>
              <a:t> a </a:t>
            </a:r>
            <a:r>
              <a:rPr lang="de-DE" err="1"/>
              <a:t>little</a:t>
            </a:r>
            <a:r>
              <a:rPr lang="de-DE"/>
              <a:t> </a:t>
            </a:r>
            <a:r>
              <a:rPr lang="de-DE" err="1"/>
              <a:t>overwhelming</a:t>
            </a:r>
            <a:r>
              <a:rPr lang="de-DE"/>
              <a:t> </a:t>
            </a:r>
            <a:r>
              <a:rPr lang="de-DE" err="1"/>
              <a:t>for</a:t>
            </a:r>
            <a:r>
              <a:rPr lang="de-DE"/>
              <a:t> </a:t>
            </a:r>
            <a:r>
              <a:rPr lang="de-DE" err="1"/>
              <a:t>the</a:t>
            </a:r>
            <a:r>
              <a:rPr lang="de-DE"/>
              <a:t> </a:t>
            </a:r>
            <a:r>
              <a:rPr lang="de-DE" err="1"/>
              <a:t>assumed</a:t>
            </a:r>
            <a:r>
              <a:rPr lang="de-DE"/>
              <a:t> </a:t>
            </a:r>
            <a:r>
              <a:rPr lang="de-DE" err="1"/>
              <a:t>average</a:t>
            </a:r>
            <a:r>
              <a:rPr lang="de-DE"/>
              <a:t> </a:t>
            </a:r>
            <a:r>
              <a:rPr lang="de-DE" err="1"/>
              <a:t>library</a:t>
            </a:r>
            <a:r>
              <a:rPr lang="de-DE"/>
              <a:t> </a:t>
            </a:r>
            <a:r>
              <a:rPr lang="de-DE" err="1"/>
              <a:t>patron</a:t>
            </a:r>
            <a:r>
              <a:rPr lang="de-DE"/>
              <a:t> </a:t>
            </a:r>
            <a:r>
              <a:rPr lang="de-DE" err="1"/>
              <a:t>who</a:t>
            </a:r>
            <a:r>
              <a:rPr lang="de-DE"/>
              <a:t> </a:t>
            </a:r>
            <a:r>
              <a:rPr lang="de-DE" err="1"/>
              <a:t>tries</a:t>
            </a:r>
            <a:r>
              <a:rPr lang="de-DE"/>
              <a:t> </a:t>
            </a:r>
            <a:r>
              <a:rPr lang="de-DE" err="1"/>
              <a:t>to</a:t>
            </a:r>
            <a:r>
              <a:rPr lang="de-DE"/>
              <a:t> </a:t>
            </a:r>
            <a:r>
              <a:rPr lang="de-DE" err="1"/>
              <a:t>get</a:t>
            </a:r>
            <a:r>
              <a:rPr lang="de-DE"/>
              <a:t> a </a:t>
            </a:r>
            <a:r>
              <a:rPr lang="de-DE" err="1"/>
              <a:t>first</a:t>
            </a:r>
            <a:r>
              <a:rPr lang="de-DE"/>
              <a:t> </a:t>
            </a:r>
            <a:r>
              <a:rPr lang="de-DE" err="1"/>
              <a:t>or</a:t>
            </a:r>
            <a:r>
              <a:rPr lang="de-DE"/>
              <a:t> </a:t>
            </a:r>
            <a:r>
              <a:rPr lang="de-DE" err="1"/>
              <a:t>second</a:t>
            </a:r>
            <a:r>
              <a:rPr lang="de-DE"/>
              <a:t> </a:t>
            </a:r>
            <a:r>
              <a:rPr lang="de-DE" err="1"/>
              <a:t>grip</a:t>
            </a:r>
            <a:r>
              <a:rPr lang="de-DE"/>
              <a:t> on tool-</a:t>
            </a:r>
            <a:r>
              <a:rPr lang="de-DE" err="1"/>
              <a:t>based</a:t>
            </a:r>
            <a:r>
              <a:rPr lang="de-DE"/>
              <a:t> </a:t>
            </a:r>
            <a:r>
              <a:rPr lang="de-DE" err="1"/>
              <a:t>scholarly</a:t>
            </a:r>
            <a:r>
              <a:rPr lang="de-DE"/>
              <a:t> </a:t>
            </a:r>
            <a:r>
              <a:rPr lang="de-DE" err="1"/>
              <a:t>work</a:t>
            </a:r>
            <a:r>
              <a:rPr lang="de-DE"/>
              <a:t>. And </a:t>
            </a:r>
            <a:r>
              <a:rPr lang="de-DE" err="1"/>
              <a:t>one</a:t>
            </a:r>
            <a:r>
              <a:rPr lang="de-DE"/>
              <a:t> </a:t>
            </a:r>
            <a:r>
              <a:rPr lang="de-DE" err="1"/>
              <a:t>might</a:t>
            </a:r>
            <a:r>
              <a:rPr lang="de-DE"/>
              <a:t> also miss additional </a:t>
            </a:r>
            <a:r>
              <a:rPr lang="de-DE" err="1"/>
              <a:t>information</a:t>
            </a:r>
            <a:r>
              <a:rPr lang="de-DE"/>
              <a:t> on </a:t>
            </a:r>
            <a:r>
              <a:rPr lang="de-DE" err="1"/>
              <a:t>how</a:t>
            </a:r>
            <a:r>
              <a:rPr lang="de-DE"/>
              <a:t> </a:t>
            </a:r>
            <a:r>
              <a:rPr lang="de-DE" err="1"/>
              <a:t>current</a:t>
            </a:r>
            <a:r>
              <a:rPr lang="de-DE"/>
              <a:t> </a:t>
            </a:r>
            <a:r>
              <a:rPr lang="de-DE" err="1"/>
              <a:t>the</a:t>
            </a:r>
            <a:r>
              <a:rPr lang="de-DE"/>
              <a:t> </a:t>
            </a:r>
            <a:r>
              <a:rPr lang="de-DE" err="1"/>
              <a:t>information</a:t>
            </a:r>
            <a:r>
              <a:rPr lang="de-DE"/>
              <a:t> </a:t>
            </a:r>
            <a:r>
              <a:rPr lang="de-DE" err="1"/>
              <a:t>is</a:t>
            </a:r>
            <a:r>
              <a:rPr lang="de-DE"/>
              <a:t> and </a:t>
            </a:r>
            <a:r>
              <a:rPr lang="de-DE" err="1"/>
              <a:t>whether</a:t>
            </a:r>
            <a:r>
              <a:rPr lang="de-DE"/>
              <a:t> </a:t>
            </a:r>
            <a:r>
              <a:rPr lang="de-DE" err="1"/>
              <a:t>those</a:t>
            </a:r>
            <a:r>
              <a:rPr lang="de-DE"/>
              <a:t> </a:t>
            </a:r>
            <a:r>
              <a:rPr lang="de-DE" err="1"/>
              <a:t>tools</a:t>
            </a:r>
            <a:r>
              <a:rPr lang="de-DE"/>
              <a:t> </a:t>
            </a:r>
            <a:r>
              <a:rPr lang="de-DE" err="1"/>
              <a:t>are</a:t>
            </a:r>
            <a:r>
              <a:rPr lang="de-DE"/>
              <a:t> still in </a:t>
            </a:r>
            <a:r>
              <a:rPr lang="de-DE" err="1"/>
              <a:t>development</a:t>
            </a:r>
            <a:r>
              <a:rPr lang="de-DE"/>
              <a:t>, still </a:t>
            </a:r>
            <a:r>
              <a:rPr lang="de-DE" err="1"/>
              <a:t>updated</a:t>
            </a:r>
            <a:r>
              <a:rPr lang="de-DE"/>
              <a:t>, still supported. Overall, such </a:t>
            </a:r>
            <a:r>
              <a:rPr lang="de-DE" err="1"/>
              <a:t>lists</a:t>
            </a:r>
            <a:r>
              <a:rPr lang="de-DE"/>
              <a:t> </a:t>
            </a:r>
            <a:r>
              <a:rPr lang="de-DE" err="1"/>
              <a:t>could</a:t>
            </a:r>
            <a:r>
              <a:rPr lang="de-DE"/>
              <a:t> </a:t>
            </a:r>
            <a:r>
              <a:rPr lang="de-DE" err="1"/>
              <a:t>be</a:t>
            </a:r>
            <a:r>
              <a:rPr lang="de-DE"/>
              <a:t> a </a:t>
            </a:r>
            <a:r>
              <a:rPr lang="de-DE" err="1"/>
              <a:t>service</a:t>
            </a:r>
            <a:r>
              <a:rPr lang="de-DE"/>
              <a:t> </a:t>
            </a:r>
            <a:r>
              <a:rPr lang="de-DE" err="1"/>
              <a:t>for</a:t>
            </a:r>
            <a:r>
              <a:rPr lang="de-DE"/>
              <a:t> </a:t>
            </a:r>
            <a:r>
              <a:rPr lang="de-DE" err="1"/>
              <a:t>people</a:t>
            </a:r>
            <a:r>
              <a:rPr lang="de-DE"/>
              <a:t> </a:t>
            </a:r>
            <a:r>
              <a:rPr lang="de-DE" err="1"/>
              <a:t>already</a:t>
            </a:r>
            <a:r>
              <a:rPr lang="de-DE"/>
              <a:t> </a:t>
            </a:r>
            <a:r>
              <a:rPr lang="de-DE" err="1"/>
              <a:t>active</a:t>
            </a:r>
            <a:r>
              <a:rPr lang="de-DE"/>
              <a:t> in </a:t>
            </a:r>
            <a:r>
              <a:rPr lang="de-DE" err="1"/>
              <a:t>the</a:t>
            </a:r>
            <a:r>
              <a:rPr lang="de-DE"/>
              <a:t> </a:t>
            </a:r>
            <a:r>
              <a:rPr lang="de-DE" err="1"/>
              <a:t>field</a:t>
            </a:r>
            <a:r>
              <a:rPr lang="de-DE"/>
              <a:t> </a:t>
            </a:r>
            <a:r>
              <a:rPr lang="de-DE" err="1"/>
              <a:t>of</a:t>
            </a:r>
            <a:r>
              <a:rPr lang="de-DE"/>
              <a:t> digital </a:t>
            </a:r>
            <a:r>
              <a:rPr lang="de-DE" err="1"/>
              <a:t>humanities</a:t>
            </a:r>
            <a:r>
              <a:rPr lang="de-DE"/>
              <a:t> </a:t>
            </a:r>
            <a:r>
              <a:rPr lang="de-DE" err="1"/>
              <a:t>who</a:t>
            </a:r>
            <a:r>
              <a:rPr lang="de-DE"/>
              <a:t> </a:t>
            </a:r>
            <a:r>
              <a:rPr lang="de-DE" err="1"/>
              <a:t>are</a:t>
            </a:r>
            <a:r>
              <a:rPr lang="de-DE"/>
              <a:t> </a:t>
            </a:r>
            <a:r>
              <a:rPr lang="de-DE" err="1"/>
              <a:t>curious</a:t>
            </a:r>
            <a:r>
              <a:rPr lang="de-DE"/>
              <a:t> </a:t>
            </a:r>
            <a:r>
              <a:rPr lang="de-DE" err="1"/>
              <a:t>about</a:t>
            </a:r>
            <a:r>
              <a:rPr lang="de-DE"/>
              <a:t> </a:t>
            </a:r>
            <a:r>
              <a:rPr lang="de-DE" err="1"/>
              <a:t>the</a:t>
            </a:r>
            <a:r>
              <a:rPr lang="de-DE"/>
              <a:t> </a:t>
            </a:r>
            <a:r>
              <a:rPr lang="de-DE" err="1"/>
              <a:t>activities</a:t>
            </a:r>
            <a:r>
              <a:rPr lang="de-DE"/>
              <a:t> </a:t>
            </a:r>
            <a:r>
              <a:rPr lang="de-DE" err="1"/>
              <a:t>of</a:t>
            </a:r>
            <a:r>
              <a:rPr lang="de-DE"/>
              <a:t> </a:t>
            </a:r>
            <a:r>
              <a:rPr lang="de-DE" err="1"/>
              <a:t>their</a:t>
            </a:r>
            <a:r>
              <a:rPr lang="de-DE"/>
              <a:t> </a:t>
            </a:r>
            <a:r>
              <a:rPr lang="de-DE" err="1"/>
              <a:t>peers</a:t>
            </a:r>
            <a:r>
              <a:rPr lang="de-DE"/>
              <a:t> and </a:t>
            </a:r>
            <a:r>
              <a:rPr lang="de-DE" err="1"/>
              <a:t>colleagues</a:t>
            </a:r>
            <a:r>
              <a:rPr lang="de-DE"/>
              <a:t>. But </a:t>
            </a:r>
            <a:r>
              <a:rPr lang="de-DE" err="1"/>
              <a:t>since</a:t>
            </a:r>
            <a:r>
              <a:rPr lang="de-DE"/>
              <a:t> </a:t>
            </a:r>
            <a:r>
              <a:rPr lang="de-DE" err="1"/>
              <a:t>the</a:t>
            </a:r>
            <a:r>
              <a:rPr lang="de-DE"/>
              <a:t> </a:t>
            </a:r>
            <a:r>
              <a:rPr lang="de-DE" err="1"/>
              <a:t>scholarly</a:t>
            </a:r>
            <a:r>
              <a:rPr lang="de-DE"/>
              <a:t> </a:t>
            </a:r>
            <a:r>
              <a:rPr lang="de-DE" err="1"/>
              <a:t>makerspaces</a:t>
            </a:r>
            <a:r>
              <a:rPr lang="de-DE"/>
              <a:t> </a:t>
            </a:r>
            <a:r>
              <a:rPr lang="de-DE" err="1"/>
              <a:t>are</a:t>
            </a:r>
            <a:r>
              <a:rPr lang="de-DE"/>
              <a:t> </a:t>
            </a:r>
            <a:r>
              <a:rPr lang="de-DE" err="1"/>
              <a:t>intended</a:t>
            </a:r>
            <a:r>
              <a:rPr lang="de-DE"/>
              <a:t> </a:t>
            </a:r>
            <a:r>
              <a:rPr lang="de-DE" err="1"/>
              <a:t>to</a:t>
            </a:r>
            <a:r>
              <a:rPr lang="de-DE"/>
              <a:t> </a:t>
            </a:r>
            <a:r>
              <a:rPr lang="de-DE" err="1"/>
              <a:t>foster</a:t>
            </a:r>
            <a:r>
              <a:rPr lang="de-DE"/>
              <a:t> an integrative </a:t>
            </a:r>
            <a:r>
              <a:rPr lang="de-DE" err="1"/>
              <a:t>approach</a:t>
            </a:r>
            <a:r>
              <a:rPr lang="de-DE"/>
              <a:t>, </a:t>
            </a:r>
            <a:r>
              <a:rPr lang="de-DE" err="1"/>
              <a:t>we</a:t>
            </a:r>
            <a:r>
              <a:rPr lang="de-DE"/>
              <a:t> </a:t>
            </a:r>
            <a:r>
              <a:rPr lang="de-DE" err="1"/>
              <a:t>would</a:t>
            </a:r>
            <a:r>
              <a:rPr lang="de-DE"/>
              <a:t> </a:t>
            </a:r>
            <a:r>
              <a:rPr lang="de-DE" err="1"/>
              <a:t>need</a:t>
            </a:r>
            <a:r>
              <a:rPr lang="de-DE"/>
              <a:t> </a:t>
            </a:r>
            <a:r>
              <a:rPr lang="de-DE" err="1"/>
              <a:t>something</a:t>
            </a:r>
            <a:r>
              <a:rPr lang="de-DE"/>
              <a:t> simpler. </a:t>
            </a:r>
            <a:endParaRPr lang="de-DE">
              <a:cs typeface="Calibri"/>
            </a:endParaRP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19</a:t>
            </a:fld>
            <a:endParaRPr lang="de-DE">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a:t>
            </a:fld>
            <a:endParaRPr lang="de-DE">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20</a:t>
            </a:fld>
            <a:endParaRPr lang="de-DE">
              <a:ea typeface="ＭＳ Ｐゴシック" pitchFamily="34" charset="-128"/>
            </a:endParaRPr>
          </a:p>
        </p:txBody>
      </p:sp>
    </p:spTree>
    <p:extLst>
      <p:ext uri="{BB962C8B-B14F-4D97-AF65-F5344CB8AC3E}">
        <p14:creationId xmlns:p14="http://schemas.microsoft.com/office/powerpoint/2010/main" val="4159535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21</a:t>
            </a:fld>
            <a:endParaRPr lang="de-DE">
              <a:ea typeface="ＭＳ Ｐゴシック" pitchFamily="34" charset="-128"/>
            </a:endParaRPr>
          </a:p>
        </p:txBody>
      </p:sp>
    </p:spTree>
    <p:extLst>
      <p:ext uri="{BB962C8B-B14F-4D97-AF65-F5344CB8AC3E}">
        <p14:creationId xmlns:p14="http://schemas.microsoft.com/office/powerpoint/2010/main" val="2846984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cs typeface="Calibri"/>
              </a:rPr>
              <a:t>We have also DARIAH's Digital-Humanities-Dashboard which provides and collects an impressive amount of information and links. It is an obvious connection point for the scholarly makerspaces which naturally will integrate and connect with as many existing services as possible. However, from our experiences this dashboard is the first choice for students and scholars whereas the university library is.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22</a:t>
            </a:fld>
            <a:endParaRPr lang="de-DE">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23</a:t>
            </a:fld>
            <a:endParaRPr lang="de-DE">
              <a:ea typeface="ＭＳ Ｐゴシック" pitchFamily="34" charset="-128"/>
            </a:endParaRPr>
          </a:p>
        </p:txBody>
      </p:sp>
    </p:spTree>
    <p:extLst>
      <p:ext uri="{BB962C8B-B14F-4D97-AF65-F5344CB8AC3E}">
        <p14:creationId xmlns:p14="http://schemas.microsoft.com/office/powerpoint/2010/main" val="3573950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24</a:t>
            </a:fld>
            <a:endParaRPr lang="de-DE">
              <a:ea typeface="ＭＳ Ｐゴシック" pitchFamily="34" charset="-128"/>
            </a:endParaRPr>
          </a:p>
        </p:txBody>
      </p:sp>
    </p:spTree>
    <p:extLst>
      <p:ext uri="{BB962C8B-B14F-4D97-AF65-F5344CB8AC3E}">
        <p14:creationId xmlns:p14="http://schemas.microsoft.com/office/powerpoint/2010/main" val="3200816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cs typeface="Calibri"/>
              </a:rPr>
              <a:t>In regard to presentation we need to find a solution which is comparably easy, ideally intuitively, to grasp. Therefore we have to start with activities scholars and students already know – an approach also to be found at the DIRT-directory. We will tweak or rather complement this however more towards the idea of the research life cycle. This is not least in order to emphasize how digital tools are not simply additional aspects of research but need to and can be integrated with the research workflows itself.</a:t>
            </a:r>
            <a:endParaRPr lang="en-US" err="1"/>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25</a:t>
            </a:fld>
            <a:endParaRPr lang="de-DE">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26</a:t>
            </a:fld>
            <a:endParaRPr lang="de-DE">
              <a:ea typeface="ＭＳ Ｐゴシック" pitchFamily="34" charset="-128"/>
            </a:endParaRPr>
          </a:p>
        </p:txBody>
      </p:sp>
    </p:spTree>
    <p:extLst>
      <p:ext uri="{BB962C8B-B14F-4D97-AF65-F5344CB8AC3E}">
        <p14:creationId xmlns:p14="http://schemas.microsoft.com/office/powerpoint/2010/main" val="3672815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27</a:t>
            </a:fld>
            <a:endParaRPr lang="de-DE">
              <a:ea typeface="ＭＳ Ｐゴシック" pitchFamily="34" charset="-128"/>
            </a:endParaRPr>
          </a:p>
        </p:txBody>
      </p:sp>
    </p:spTree>
    <p:extLst>
      <p:ext uri="{BB962C8B-B14F-4D97-AF65-F5344CB8AC3E}">
        <p14:creationId xmlns:p14="http://schemas.microsoft.com/office/powerpoint/2010/main" val="2295516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28</a:t>
            </a:fld>
            <a:endParaRPr lang="de-DE">
              <a:ea typeface="ＭＳ Ｐゴシック" pitchFamily="34" charset="-128"/>
            </a:endParaRPr>
          </a:p>
        </p:txBody>
      </p:sp>
    </p:spTree>
    <p:extLst>
      <p:ext uri="{BB962C8B-B14F-4D97-AF65-F5344CB8AC3E}">
        <p14:creationId xmlns:p14="http://schemas.microsoft.com/office/powerpoint/2010/main" val="2882776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cs typeface="Calibri"/>
            </a:endParaRP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29</a:t>
            </a:fld>
            <a:endParaRPr lang="de-DE">
              <a:ea typeface="ＭＳ Ｐゴシック" pitchFamily="34" charset="-128"/>
            </a:endParaRPr>
          </a:p>
        </p:txBody>
      </p:sp>
    </p:spTree>
    <p:extLst>
      <p:ext uri="{BB962C8B-B14F-4D97-AF65-F5344CB8AC3E}">
        <p14:creationId xmlns:p14="http://schemas.microsoft.com/office/powerpoint/2010/main" val="229805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a:t>
            </a:fld>
            <a:endParaRPr lang="de-DE">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cs typeface="Calibri"/>
              </a:rPr>
              <a:t>To</a:t>
            </a:r>
            <a:r>
              <a:rPr lang="de-DE">
                <a:cs typeface="Calibri"/>
              </a:rPr>
              <a:t> </a:t>
            </a:r>
            <a:r>
              <a:rPr lang="de-DE" err="1">
                <a:cs typeface="Calibri"/>
              </a:rPr>
              <a:t>summarize</a:t>
            </a:r>
            <a:r>
              <a:rPr lang="de-DE">
                <a:cs typeface="Calibri"/>
              </a:rPr>
              <a:t> </a:t>
            </a:r>
            <a:r>
              <a:rPr lang="de-DE" err="1">
                <a:cs typeface="Calibri"/>
              </a:rPr>
              <a:t>the</a:t>
            </a:r>
            <a:r>
              <a:rPr lang="de-DE">
                <a:cs typeface="Calibri"/>
              </a:rPr>
              <a:t> </a:t>
            </a:r>
            <a:r>
              <a:rPr lang="de-DE" err="1">
                <a:cs typeface="Calibri"/>
              </a:rPr>
              <a:t>guiding</a:t>
            </a:r>
            <a:r>
              <a:rPr lang="de-DE">
                <a:cs typeface="Calibri"/>
              </a:rPr>
              <a:t> </a:t>
            </a:r>
            <a:r>
              <a:rPr lang="de-DE" err="1">
                <a:cs typeface="Calibri"/>
              </a:rPr>
              <a:t>principle</a:t>
            </a:r>
            <a:r>
              <a:rPr lang="de-DE">
                <a:cs typeface="Calibri"/>
              </a:rPr>
              <a:t> </a:t>
            </a:r>
            <a:r>
              <a:rPr lang="de-DE" err="1">
                <a:cs typeface="Calibri"/>
              </a:rPr>
              <a:t>of</a:t>
            </a:r>
            <a:r>
              <a:rPr lang="de-DE">
                <a:cs typeface="Calibri"/>
              </a:rPr>
              <a:t> </a:t>
            </a:r>
            <a:r>
              <a:rPr lang="de-DE" err="1">
                <a:cs typeface="Calibri"/>
              </a:rPr>
              <a:t>our</a:t>
            </a:r>
            <a:r>
              <a:rPr lang="de-DE">
                <a:cs typeface="Calibri"/>
              </a:rPr>
              <a:t> </a:t>
            </a:r>
            <a:r>
              <a:rPr lang="de-DE" err="1">
                <a:cs typeface="Calibri"/>
              </a:rPr>
              <a:t>approach</a:t>
            </a:r>
            <a:r>
              <a:rPr lang="de-DE">
                <a:cs typeface="Calibri"/>
              </a:rPr>
              <a:t>, </a:t>
            </a:r>
            <a:r>
              <a:rPr lang="de-DE" err="1">
                <a:cs typeface="Calibri"/>
              </a:rPr>
              <a:t>we</a:t>
            </a:r>
            <a:r>
              <a:rPr lang="de-DE">
                <a:cs typeface="Calibri"/>
              </a:rPr>
              <a:t> </a:t>
            </a:r>
            <a:r>
              <a:rPr lang="de-DE" err="1">
                <a:cs typeface="Calibri"/>
              </a:rPr>
              <a:t>consider</a:t>
            </a:r>
            <a:r>
              <a:rPr lang="de-DE">
                <a:cs typeface="Calibri"/>
              </a:rPr>
              <a:t> </a:t>
            </a:r>
            <a:r>
              <a:rPr lang="de-DE" err="1">
                <a:cs typeface="Calibri"/>
              </a:rPr>
              <a:t>scholarly</a:t>
            </a:r>
            <a:r>
              <a:rPr lang="de-DE">
                <a:cs typeface="Calibri"/>
              </a:rPr>
              <a:t> </a:t>
            </a:r>
            <a:r>
              <a:rPr lang="de-DE" err="1">
                <a:cs typeface="Calibri"/>
              </a:rPr>
              <a:t>makerspaces</a:t>
            </a:r>
            <a:r>
              <a:rPr lang="de-DE">
                <a:cs typeface="Calibri"/>
              </a:rPr>
              <a:t> </a:t>
            </a:r>
            <a:r>
              <a:rPr lang="de-DE" err="1">
                <a:cs typeface="Calibri"/>
              </a:rPr>
              <a:t>as</a:t>
            </a:r>
            <a:r>
              <a:rPr lang="de-DE">
                <a:cs typeface="Calibri"/>
              </a:rPr>
              <a:t> </a:t>
            </a:r>
            <a:r>
              <a:rPr lang="de-DE" err="1">
                <a:cs typeface="Calibri"/>
              </a:rPr>
              <a:t>means</a:t>
            </a:r>
            <a:r>
              <a:rPr lang="de-DE">
                <a:cs typeface="Calibri"/>
              </a:rPr>
              <a:t> </a:t>
            </a:r>
            <a:r>
              <a:rPr lang="de-DE" err="1">
                <a:cs typeface="Calibri"/>
              </a:rPr>
              <a:t>to</a:t>
            </a:r>
            <a:r>
              <a:rPr lang="de-DE">
                <a:cs typeface="Calibri"/>
              </a:rPr>
              <a:t> </a:t>
            </a:r>
            <a:r>
              <a:rPr lang="de-DE" err="1">
                <a:cs typeface="Calibri"/>
              </a:rPr>
              <a:t>bridge</a:t>
            </a:r>
            <a:r>
              <a:rPr lang="de-DE">
                <a:cs typeface="Calibri"/>
              </a:rPr>
              <a:t> </a:t>
            </a:r>
            <a:r>
              <a:rPr lang="de-DE" err="1">
                <a:cs typeface="Calibri"/>
              </a:rPr>
              <a:t>the</a:t>
            </a:r>
            <a:r>
              <a:rPr lang="de-DE">
                <a:cs typeface="Calibri"/>
              </a:rPr>
              <a:t> </a:t>
            </a:r>
            <a:r>
              <a:rPr lang="de-DE" err="1">
                <a:cs typeface="Calibri"/>
              </a:rPr>
              <a:t>dissemination</a:t>
            </a:r>
            <a:r>
              <a:rPr lang="de-DE">
                <a:cs typeface="Calibri"/>
              </a:rPr>
              <a:t> and </a:t>
            </a:r>
            <a:r>
              <a:rPr lang="de-DE" err="1">
                <a:cs typeface="Calibri"/>
              </a:rPr>
              <a:t>knowledge</a:t>
            </a:r>
            <a:r>
              <a:rPr lang="de-DE">
                <a:cs typeface="Calibri"/>
              </a:rPr>
              <a:t> </a:t>
            </a:r>
            <a:r>
              <a:rPr lang="de-DE" err="1">
                <a:cs typeface="Calibri"/>
              </a:rPr>
              <a:t>gap</a:t>
            </a:r>
            <a:r>
              <a:rPr lang="de-DE">
                <a:cs typeface="Calibri"/>
              </a:rPr>
              <a:t> </a:t>
            </a:r>
            <a:r>
              <a:rPr lang="de-DE" err="1">
                <a:cs typeface="Calibri"/>
              </a:rPr>
              <a:t>regarding</a:t>
            </a:r>
            <a:r>
              <a:rPr lang="de-DE">
                <a:cs typeface="Calibri"/>
              </a:rPr>
              <a:t> </a:t>
            </a:r>
            <a:r>
              <a:rPr lang="de-DE" err="1">
                <a:cs typeface="Calibri"/>
              </a:rPr>
              <a:t>the</a:t>
            </a:r>
            <a:r>
              <a:rPr lang="de-DE">
                <a:cs typeface="Calibri"/>
              </a:rPr>
              <a:t> </a:t>
            </a:r>
            <a:r>
              <a:rPr lang="de-DE" err="1">
                <a:cs typeface="Calibri"/>
              </a:rPr>
              <a:t>possibilities</a:t>
            </a:r>
            <a:r>
              <a:rPr lang="de-DE">
                <a:cs typeface="Calibri"/>
              </a:rPr>
              <a:t> </a:t>
            </a:r>
            <a:r>
              <a:rPr lang="de-DE" err="1">
                <a:cs typeface="Calibri"/>
              </a:rPr>
              <a:t>of</a:t>
            </a:r>
            <a:r>
              <a:rPr lang="de-DE">
                <a:cs typeface="Calibri"/>
              </a:rPr>
              <a:t> tool-</a:t>
            </a:r>
            <a:r>
              <a:rPr lang="de-DE" err="1">
                <a:cs typeface="Calibri"/>
              </a:rPr>
              <a:t>based</a:t>
            </a:r>
            <a:r>
              <a:rPr lang="de-DE">
                <a:cs typeface="Calibri"/>
              </a:rPr>
              <a:t> </a:t>
            </a:r>
            <a:r>
              <a:rPr lang="de-DE" err="1">
                <a:cs typeface="Calibri"/>
              </a:rPr>
              <a:t>research</a:t>
            </a:r>
            <a:r>
              <a:rPr lang="de-DE">
                <a:cs typeface="Calibri"/>
              </a:rPr>
              <a:t> in </a:t>
            </a:r>
            <a:r>
              <a:rPr lang="de-DE" err="1">
                <a:cs typeface="Calibri"/>
              </a:rPr>
              <a:t>the</a:t>
            </a:r>
            <a:r>
              <a:rPr lang="de-DE">
                <a:cs typeface="Calibri"/>
              </a:rPr>
              <a:t> </a:t>
            </a:r>
            <a:r>
              <a:rPr lang="de-DE" err="1">
                <a:cs typeface="Calibri"/>
              </a:rPr>
              <a:t>humanities</a:t>
            </a:r>
            <a:r>
              <a:rPr lang="de-DE">
                <a:cs typeface="Calibri"/>
              </a:rPr>
              <a:t>. A </a:t>
            </a:r>
            <a:r>
              <a:rPr lang="de-DE" err="1">
                <a:cs typeface="Calibri"/>
              </a:rPr>
              <a:t>scholarly</a:t>
            </a:r>
            <a:r>
              <a:rPr lang="de-DE">
                <a:cs typeface="Calibri"/>
              </a:rPr>
              <a:t> </a:t>
            </a:r>
            <a:r>
              <a:rPr lang="de-DE" err="1">
                <a:cs typeface="Calibri"/>
              </a:rPr>
              <a:t>makerspace</a:t>
            </a:r>
            <a:r>
              <a:rPr lang="de-DE">
                <a:cs typeface="Calibri"/>
              </a:rPr>
              <a:t> </a:t>
            </a:r>
            <a:r>
              <a:rPr lang="de-DE" err="1">
                <a:cs typeface="Calibri"/>
              </a:rPr>
              <a:t>connects</a:t>
            </a:r>
            <a:r>
              <a:rPr lang="de-DE">
                <a:cs typeface="Calibri"/>
              </a:rPr>
              <a:t> </a:t>
            </a:r>
            <a:r>
              <a:rPr lang="de-DE" err="1">
                <a:cs typeface="Calibri"/>
              </a:rPr>
              <a:t>local</a:t>
            </a:r>
            <a:r>
              <a:rPr lang="de-DE">
                <a:cs typeface="Calibri"/>
              </a:rPr>
              <a:t> </a:t>
            </a:r>
            <a:r>
              <a:rPr lang="de-DE" err="1">
                <a:cs typeface="Calibri"/>
              </a:rPr>
              <a:t>learning</a:t>
            </a:r>
            <a:r>
              <a:rPr lang="de-DE">
                <a:cs typeface="Calibri"/>
              </a:rPr>
              <a:t> and </a:t>
            </a:r>
            <a:r>
              <a:rPr lang="de-DE" err="1">
                <a:cs typeface="Calibri"/>
              </a:rPr>
              <a:t>research</a:t>
            </a:r>
            <a:r>
              <a:rPr lang="de-DE">
                <a:cs typeface="Calibri"/>
              </a:rPr>
              <a:t> </a:t>
            </a:r>
            <a:r>
              <a:rPr lang="de-DE" err="1">
                <a:cs typeface="Calibri"/>
              </a:rPr>
              <a:t>communities</a:t>
            </a:r>
            <a:r>
              <a:rPr lang="de-DE">
                <a:cs typeface="Calibri"/>
              </a:rPr>
              <a:t> – </a:t>
            </a:r>
            <a:r>
              <a:rPr lang="de-DE" err="1">
                <a:cs typeface="Calibri"/>
              </a:rPr>
              <a:t>the</a:t>
            </a:r>
            <a:r>
              <a:rPr lang="de-DE">
                <a:cs typeface="Calibri"/>
              </a:rPr>
              <a:t> </a:t>
            </a:r>
            <a:r>
              <a:rPr lang="de-DE" err="1">
                <a:cs typeface="Calibri"/>
              </a:rPr>
              <a:t>respective</a:t>
            </a:r>
            <a:r>
              <a:rPr lang="de-DE">
                <a:cs typeface="Calibri"/>
              </a:rPr>
              <a:t> </a:t>
            </a:r>
            <a:r>
              <a:rPr lang="de-DE" err="1">
                <a:cs typeface="Calibri"/>
              </a:rPr>
              <a:t>library</a:t>
            </a:r>
            <a:r>
              <a:rPr lang="de-DE">
                <a:cs typeface="Calibri"/>
              </a:rPr>
              <a:t> </a:t>
            </a:r>
            <a:r>
              <a:rPr lang="de-DE" err="1">
                <a:cs typeface="Calibri"/>
              </a:rPr>
              <a:t>users</a:t>
            </a:r>
            <a:r>
              <a:rPr lang="de-DE">
                <a:cs typeface="Calibri"/>
              </a:rPr>
              <a:t> – </a:t>
            </a:r>
            <a:r>
              <a:rPr lang="de-DE" err="1">
                <a:cs typeface="Calibri"/>
              </a:rPr>
              <a:t>with</a:t>
            </a:r>
            <a:r>
              <a:rPr lang="de-DE">
                <a:cs typeface="Calibri"/>
              </a:rPr>
              <a:t> </a:t>
            </a:r>
            <a:r>
              <a:rPr lang="de-DE" err="1">
                <a:cs typeface="Calibri"/>
              </a:rPr>
              <a:t>materials</a:t>
            </a:r>
            <a:r>
              <a:rPr lang="de-DE">
                <a:cs typeface="Calibri"/>
              </a:rPr>
              <a:t>, </a:t>
            </a:r>
            <a:r>
              <a:rPr lang="de-DE" err="1">
                <a:cs typeface="Calibri"/>
              </a:rPr>
              <a:t>tools</a:t>
            </a:r>
            <a:r>
              <a:rPr lang="de-DE">
                <a:cs typeface="Calibri"/>
              </a:rPr>
              <a:t>, </a:t>
            </a:r>
            <a:r>
              <a:rPr lang="de-DE" err="1">
                <a:cs typeface="Calibri"/>
              </a:rPr>
              <a:t>methods</a:t>
            </a:r>
            <a:r>
              <a:rPr lang="de-DE">
                <a:cs typeface="Calibri"/>
              </a:rPr>
              <a:t>, </a:t>
            </a:r>
            <a:r>
              <a:rPr lang="de-DE" err="1">
                <a:cs typeface="Calibri"/>
              </a:rPr>
              <a:t>trends</a:t>
            </a:r>
            <a:r>
              <a:rPr lang="de-DE">
                <a:cs typeface="Calibri"/>
              </a:rPr>
              <a:t> </a:t>
            </a:r>
            <a:r>
              <a:rPr lang="de-DE" err="1">
                <a:cs typeface="Calibri"/>
              </a:rPr>
              <a:t>as</a:t>
            </a:r>
            <a:r>
              <a:rPr lang="de-DE">
                <a:cs typeface="Calibri"/>
              </a:rPr>
              <a:t> </a:t>
            </a:r>
            <a:r>
              <a:rPr lang="de-DE" err="1">
                <a:cs typeface="Calibri"/>
              </a:rPr>
              <a:t>well</a:t>
            </a:r>
            <a:r>
              <a:rPr lang="de-DE">
                <a:cs typeface="Calibri"/>
              </a:rPr>
              <a:t> </a:t>
            </a:r>
            <a:r>
              <a:rPr lang="de-DE" err="1">
                <a:cs typeface="Calibri"/>
              </a:rPr>
              <a:t>as</a:t>
            </a:r>
            <a:r>
              <a:rPr lang="de-DE">
                <a:cs typeface="Calibri"/>
              </a:rPr>
              <a:t> expert </a:t>
            </a:r>
            <a:r>
              <a:rPr lang="de-DE" err="1">
                <a:cs typeface="Calibri"/>
              </a:rPr>
              <a:t>communities</a:t>
            </a:r>
            <a:r>
              <a:rPr lang="de-DE">
                <a:cs typeface="Calibri"/>
              </a:rPr>
              <a:t>. The </a:t>
            </a:r>
            <a:r>
              <a:rPr lang="de-DE" err="1">
                <a:cs typeface="Calibri"/>
              </a:rPr>
              <a:t>scholarly</a:t>
            </a:r>
            <a:r>
              <a:rPr lang="de-DE">
                <a:cs typeface="Calibri"/>
              </a:rPr>
              <a:t> </a:t>
            </a:r>
            <a:r>
              <a:rPr lang="de-DE" err="1">
                <a:cs typeface="Calibri"/>
              </a:rPr>
              <a:t>makerspaces</a:t>
            </a:r>
            <a:r>
              <a:rPr lang="de-DE">
                <a:cs typeface="Calibri"/>
              </a:rPr>
              <a:t> </a:t>
            </a:r>
            <a:r>
              <a:rPr lang="de-DE" err="1">
                <a:cs typeface="Calibri"/>
              </a:rPr>
              <a:t>need</a:t>
            </a:r>
            <a:r>
              <a:rPr lang="de-DE">
                <a:cs typeface="Calibri"/>
              </a:rPr>
              <a:t> </a:t>
            </a:r>
            <a:r>
              <a:rPr lang="de-DE" err="1">
                <a:cs typeface="Calibri"/>
              </a:rPr>
              <a:t>to</a:t>
            </a:r>
            <a:r>
              <a:rPr lang="de-DE">
                <a:cs typeface="Calibri"/>
              </a:rPr>
              <a:t> </a:t>
            </a:r>
            <a:r>
              <a:rPr lang="de-DE" err="1">
                <a:cs typeface="Calibri"/>
              </a:rPr>
              <a:t>be</a:t>
            </a:r>
            <a:r>
              <a:rPr lang="de-DE">
                <a:cs typeface="Calibri"/>
              </a:rPr>
              <a:t> </a:t>
            </a:r>
            <a:r>
              <a:rPr lang="de-DE" err="1">
                <a:cs typeface="Calibri"/>
              </a:rPr>
              <a:t>easily</a:t>
            </a:r>
            <a:r>
              <a:rPr lang="de-DE">
                <a:cs typeface="Calibri"/>
              </a:rPr>
              <a:t> visible and will </a:t>
            </a:r>
            <a:r>
              <a:rPr lang="de-DE" err="1">
                <a:cs typeface="Calibri"/>
              </a:rPr>
              <a:t>be</a:t>
            </a:r>
            <a:r>
              <a:rPr lang="de-DE">
                <a:cs typeface="Calibri"/>
              </a:rPr>
              <a:t> </a:t>
            </a:r>
            <a:r>
              <a:rPr lang="de-DE" err="1">
                <a:cs typeface="Calibri"/>
              </a:rPr>
              <a:t>both</a:t>
            </a:r>
            <a:r>
              <a:rPr lang="de-DE">
                <a:cs typeface="Calibri"/>
              </a:rPr>
              <a:t>, a </a:t>
            </a:r>
            <a:r>
              <a:rPr lang="de-DE" err="1">
                <a:cs typeface="Calibri"/>
              </a:rPr>
              <a:t>physical</a:t>
            </a:r>
            <a:r>
              <a:rPr lang="de-DE">
                <a:cs typeface="Calibri"/>
              </a:rPr>
              <a:t> </a:t>
            </a:r>
            <a:r>
              <a:rPr lang="de-DE" err="1">
                <a:cs typeface="Calibri"/>
              </a:rPr>
              <a:t>space</a:t>
            </a:r>
            <a:r>
              <a:rPr lang="de-DE">
                <a:cs typeface="Calibri"/>
              </a:rPr>
              <a:t> in </a:t>
            </a:r>
            <a:r>
              <a:rPr lang="de-DE" err="1">
                <a:cs typeface="Calibri"/>
              </a:rPr>
              <a:t>the</a:t>
            </a:r>
            <a:r>
              <a:rPr lang="de-DE">
                <a:cs typeface="Calibri"/>
              </a:rPr>
              <a:t> </a:t>
            </a:r>
            <a:r>
              <a:rPr lang="de-DE" err="1">
                <a:cs typeface="Calibri"/>
              </a:rPr>
              <a:t>library</a:t>
            </a:r>
            <a:r>
              <a:rPr lang="de-DE">
                <a:cs typeface="Calibri"/>
              </a:rPr>
              <a:t> and a virtual </a:t>
            </a:r>
            <a:r>
              <a:rPr lang="de-DE" err="1">
                <a:cs typeface="Calibri"/>
              </a:rPr>
              <a:t>space</a:t>
            </a:r>
            <a:r>
              <a:rPr lang="de-DE">
                <a:cs typeface="Calibri"/>
              </a:rPr>
              <a:t>. Both </a:t>
            </a:r>
            <a:r>
              <a:rPr lang="de-DE" err="1">
                <a:cs typeface="Calibri"/>
              </a:rPr>
              <a:t>spaces</a:t>
            </a:r>
            <a:r>
              <a:rPr lang="de-DE">
                <a:cs typeface="Calibri"/>
              </a:rPr>
              <a:t> and </a:t>
            </a:r>
            <a:r>
              <a:rPr lang="de-DE" err="1">
                <a:cs typeface="Calibri"/>
              </a:rPr>
              <a:t>the</a:t>
            </a:r>
            <a:r>
              <a:rPr lang="de-DE">
                <a:cs typeface="Calibri"/>
              </a:rPr>
              <a:t> </a:t>
            </a:r>
            <a:r>
              <a:rPr lang="de-DE" err="1">
                <a:cs typeface="Calibri"/>
              </a:rPr>
              <a:t>provided</a:t>
            </a:r>
            <a:r>
              <a:rPr lang="de-DE">
                <a:cs typeface="Calibri"/>
              </a:rPr>
              <a:t> </a:t>
            </a:r>
            <a:r>
              <a:rPr lang="de-DE" err="1">
                <a:cs typeface="Calibri"/>
              </a:rPr>
              <a:t>materials</a:t>
            </a:r>
            <a:r>
              <a:rPr lang="de-DE">
                <a:cs typeface="Calibri"/>
              </a:rPr>
              <a:t> and </a:t>
            </a:r>
            <a:r>
              <a:rPr lang="de-DE" err="1">
                <a:cs typeface="Calibri"/>
              </a:rPr>
              <a:t>tools</a:t>
            </a:r>
            <a:r>
              <a:rPr lang="de-DE">
                <a:cs typeface="Calibri"/>
              </a:rPr>
              <a:t> </a:t>
            </a:r>
            <a:r>
              <a:rPr lang="de-DE" err="1">
                <a:cs typeface="Calibri"/>
              </a:rPr>
              <a:t>need</a:t>
            </a:r>
            <a:r>
              <a:rPr lang="de-DE">
                <a:cs typeface="Calibri"/>
              </a:rPr>
              <a:t> </a:t>
            </a:r>
            <a:r>
              <a:rPr lang="de-DE" err="1">
                <a:cs typeface="Calibri"/>
              </a:rPr>
              <a:t>to</a:t>
            </a:r>
            <a:r>
              <a:rPr lang="de-DE">
                <a:cs typeface="Calibri"/>
              </a:rPr>
              <a:t> </a:t>
            </a:r>
            <a:r>
              <a:rPr lang="de-DE" err="1">
                <a:cs typeface="Calibri"/>
              </a:rPr>
              <a:t>accessible</a:t>
            </a:r>
            <a:r>
              <a:rPr lang="de-DE">
                <a:cs typeface="Calibri"/>
              </a:rPr>
              <a:t>. </a:t>
            </a:r>
            <a:r>
              <a:rPr lang="de-DE" err="1">
                <a:cs typeface="Calibri"/>
              </a:rPr>
              <a:t>Therefore</a:t>
            </a:r>
            <a:r>
              <a:rPr lang="de-DE">
                <a:cs typeface="Calibri"/>
              </a:rPr>
              <a:t> </a:t>
            </a:r>
            <a:r>
              <a:rPr lang="de-DE" err="1">
                <a:cs typeface="Calibri"/>
              </a:rPr>
              <a:t>we</a:t>
            </a:r>
            <a:r>
              <a:rPr lang="de-DE">
                <a:cs typeface="Calibri"/>
              </a:rPr>
              <a:t> will not </a:t>
            </a:r>
            <a:r>
              <a:rPr lang="de-DE" err="1">
                <a:cs typeface="Calibri"/>
              </a:rPr>
              <a:t>include</a:t>
            </a:r>
            <a:r>
              <a:rPr lang="de-DE">
                <a:cs typeface="Calibri"/>
              </a:rPr>
              <a:t> </a:t>
            </a:r>
            <a:r>
              <a:rPr lang="de-DE" err="1">
                <a:cs typeface="Calibri"/>
              </a:rPr>
              <a:t>restricted</a:t>
            </a:r>
            <a:r>
              <a:rPr lang="de-DE">
                <a:cs typeface="Calibri"/>
              </a:rPr>
              <a:t> </a:t>
            </a:r>
            <a:r>
              <a:rPr lang="de-DE" err="1">
                <a:cs typeface="Calibri"/>
              </a:rPr>
              <a:t>data</a:t>
            </a:r>
            <a:r>
              <a:rPr lang="de-DE">
                <a:cs typeface="Calibri"/>
              </a:rPr>
              <a:t> and </a:t>
            </a:r>
            <a:r>
              <a:rPr lang="de-DE" err="1">
                <a:cs typeface="Calibri"/>
              </a:rPr>
              <a:t>tools</a:t>
            </a:r>
            <a:r>
              <a:rPr lang="de-DE">
                <a:cs typeface="Calibri"/>
              </a:rPr>
              <a:t> </a:t>
            </a:r>
            <a:r>
              <a:rPr lang="de-DE" err="1">
                <a:cs typeface="Calibri"/>
              </a:rPr>
              <a:t>which</a:t>
            </a:r>
            <a:r>
              <a:rPr lang="de-DE">
                <a:cs typeface="Calibri"/>
              </a:rPr>
              <a:t> </a:t>
            </a:r>
            <a:r>
              <a:rPr lang="de-DE" err="1">
                <a:cs typeface="Calibri"/>
              </a:rPr>
              <a:t>are</a:t>
            </a:r>
            <a:r>
              <a:rPr lang="de-DE">
                <a:cs typeface="Calibri"/>
              </a:rPr>
              <a:t> still </a:t>
            </a:r>
            <a:r>
              <a:rPr lang="de-DE" err="1">
                <a:cs typeface="Calibri"/>
              </a:rPr>
              <a:t>unstable</a:t>
            </a:r>
            <a:r>
              <a:rPr lang="de-DE">
                <a:cs typeface="Calibri"/>
              </a:rPr>
              <a:t>. </a:t>
            </a:r>
            <a:r>
              <a:rPr lang="de-DE" err="1">
                <a:cs typeface="Calibri"/>
              </a:rPr>
              <a:t>We</a:t>
            </a:r>
            <a:r>
              <a:rPr lang="de-DE">
                <a:cs typeface="Calibri"/>
              </a:rPr>
              <a:t> will </a:t>
            </a:r>
            <a:r>
              <a:rPr lang="de-DE" err="1">
                <a:cs typeface="Calibri"/>
              </a:rPr>
              <a:t>however</a:t>
            </a:r>
            <a:r>
              <a:rPr lang="de-DE">
                <a:cs typeface="Calibri"/>
              </a:rPr>
              <a:t> </a:t>
            </a:r>
            <a:r>
              <a:rPr lang="de-DE" err="1">
                <a:cs typeface="Calibri"/>
              </a:rPr>
              <a:t>inform</a:t>
            </a:r>
            <a:r>
              <a:rPr lang="de-DE">
                <a:cs typeface="Calibri"/>
              </a:rPr>
              <a:t> </a:t>
            </a:r>
            <a:r>
              <a:rPr lang="de-DE" err="1">
                <a:cs typeface="Calibri"/>
              </a:rPr>
              <a:t>users</a:t>
            </a:r>
            <a:r>
              <a:rPr lang="de-DE">
                <a:cs typeface="Calibri"/>
              </a:rPr>
              <a:t> </a:t>
            </a:r>
            <a:r>
              <a:rPr lang="de-DE" err="1">
                <a:cs typeface="Calibri"/>
              </a:rPr>
              <a:t>about</a:t>
            </a:r>
            <a:r>
              <a:rPr lang="de-DE">
                <a:cs typeface="Calibri"/>
              </a:rPr>
              <a:t> </a:t>
            </a:r>
            <a:r>
              <a:rPr lang="de-DE" err="1">
                <a:cs typeface="Calibri"/>
              </a:rPr>
              <a:t>trends</a:t>
            </a:r>
            <a:r>
              <a:rPr lang="de-DE">
                <a:cs typeface="Calibri"/>
              </a:rPr>
              <a:t> and </a:t>
            </a:r>
            <a:r>
              <a:rPr lang="de-DE" err="1">
                <a:cs typeface="Calibri"/>
              </a:rPr>
              <a:t>possibly</a:t>
            </a:r>
            <a:r>
              <a:rPr lang="de-DE">
                <a:cs typeface="Calibri"/>
              </a:rPr>
              <a:t> relevant external </a:t>
            </a:r>
            <a:r>
              <a:rPr lang="de-DE" err="1">
                <a:cs typeface="Calibri"/>
              </a:rPr>
              <a:t>resources</a:t>
            </a:r>
            <a:r>
              <a:rPr lang="de-DE">
                <a:cs typeface="Calibri"/>
              </a:rPr>
              <a:t>. </a:t>
            </a:r>
            <a:r>
              <a:rPr lang="de-DE" err="1">
                <a:cs typeface="Calibri"/>
              </a:rPr>
              <a:t>We</a:t>
            </a:r>
            <a:r>
              <a:rPr lang="de-DE">
                <a:cs typeface="Calibri"/>
              </a:rPr>
              <a:t> </a:t>
            </a:r>
            <a:r>
              <a:rPr lang="de-DE" err="1">
                <a:cs typeface="Calibri"/>
              </a:rPr>
              <a:t>are</a:t>
            </a:r>
            <a:r>
              <a:rPr lang="de-DE">
                <a:cs typeface="Calibri"/>
              </a:rPr>
              <a:t> not </a:t>
            </a:r>
            <a:r>
              <a:rPr lang="de-DE" err="1">
                <a:cs typeface="Calibri"/>
              </a:rPr>
              <a:t>sure</a:t>
            </a:r>
            <a:r>
              <a:rPr lang="de-DE">
                <a:cs typeface="Calibri"/>
              </a:rPr>
              <a:t> </a:t>
            </a:r>
            <a:r>
              <a:rPr lang="de-DE" err="1">
                <a:cs typeface="Calibri"/>
              </a:rPr>
              <a:t>yet</a:t>
            </a:r>
            <a:r>
              <a:rPr lang="de-DE">
                <a:cs typeface="Calibri"/>
              </a:rPr>
              <a:t> </a:t>
            </a:r>
            <a:r>
              <a:rPr lang="de-DE" err="1">
                <a:cs typeface="Calibri"/>
              </a:rPr>
              <a:t>how</a:t>
            </a:r>
            <a:r>
              <a:rPr lang="de-DE">
                <a:cs typeface="Calibri"/>
              </a:rPr>
              <a:t> </a:t>
            </a:r>
            <a:r>
              <a:rPr lang="de-DE" err="1">
                <a:cs typeface="Calibri"/>
              </a:rPr>
              <a:t>much</a:t>
            </a:r>
            <a:r>
              <a:rPr lang="de-DE">
                <a:cs typeface="Calibri"/>
              </a:rPr>
              <a:t> </a:t>
            </a:r>
            <a:r>
              <a:rPr lang="de-DE" err="1">
                <a:cs typeface="Calibri"/>
              </a:rPr>
              <a:t>to</a:t>
            </a:r>
            <a:r>
              <a:rPr lang="de-DE">
                <a:cs typeface="Calibri"/>
              </a:rPr>
              <a:t> </a:t>
            </a:r>
            <a:r>
              <a:rPr lang="de-DE" err="1">
                <a:cs typeface="Calibri"/>
              </a:rPr>
              <a:t>emphasize</a:t>
            </a:r>
            <a:r>
              <a:rPr lang="de-DE">
                <a:cs typeface="Calibri"/>
              </a:rPr>
              <a:t> </a:t>
            </a:r>
            <a:r>
              <a:rPr lang="de-DE" err="1">
                <a:cs typeface="Calibri"/>
              </a:rPr>
              <a:t>the</a:t>
            </a:r>
            <a:r>
              <a:rPr lang="de-DE">
                <a:cs typeface="Calibri"/>
              </a:rPr>
              <a:t> </a:t>
            </a:r>
            <a:r>
              <a:rPr lang="de-DE" err="1">
                <a:cs typeface="Calibri"/>
              </a:rPr>
              <a:t>aspect</a:t>
            </a:r>
            <a:r>
              <a:rPr lang="de-DE">
                <a:cs typeface="Calibri"/>
              </a:rPr>
              <a:t> </a:t>
            </a:r>
            <a:r>
              <a:rPr lang="de-DE" err="1">
                <a:cs typeface="Calibri"/>
              </a:rPr>
              <a:t>of</a:t>
            </a:r>
            <a:r>
              <a:rPr lang="de-DE">
                <a:cs typeface="Calibri"/>
              </a:rPr>
              <a:t> </a:t>
            </a:r>
            <a:r>
              <a:rPr lang="de-DE" err="1">
                <a:cs typeface="Calibri"/>
              </a:rPr>
              <a:t>usabilty</a:t>
            </a:r>
            <a:r>
              <a:rPr lang="de-DE">
                <a:cs typeface="Calibri"/>
              </a:rPr>
              <a:t> </a:t>
            </a:r>
            <a:r>
              <a:rPr lang="de-DE" err="1">
                <a:cs typeface="Calibri"/>
              </a:rPr>
              <a:t>since</a:t>
            </a:r>
            <a:r>
              <a:rPr lang="de-DE">
                <a:cs typeface="Calibri"/>
              </a:rPr>
              <a:t> </a:t>
            </a:r>
            <a:r>
              <a:rPr lang="de-DE" err="1">
                <a:cs typeface="Calibri"/>
              </a:rPr>
              <a:t>there</a:t>
            </a:r>
            <a:r>
              <a:rPr lang="de-DE">
                <a:cs typeface="Calibri"/>
              </a:rPr>
              <a:t> </a:t>
            </a:r>
            <a:r>
              <a:rPr lang="de-DE" err="1">
                <a:cs typeface="Calibri"/>
              </a:rPr>
              <a:t>is</a:t>
            </a:r>
            <a:r>
              <a:rPr lang="de-DE">
                <a:cs typeface="Calibri"/>
              </a:rPr>
              <a:t> a </a:t>
            </a:r>
            <a:r>
              <a:rPr lang="de-DE" err="1">
                <a:cs typeface="Calibri"/>
              </a:rPr>
              <a:t>number</a:t>
            </a:r>
            <a:r>
              <a:rPr lang="de-DE">
                <a:cs typeface="Calibri"/>
              </a:rPr>
              <a:t> </a:t>
            </a:r>
            <a:r>
              <a:rPr lang="de-DE" err="1">
                <a:cs typeface="Calibri"/>
              </a:rPr>
              <a:t>of</a:t>
            </a:r>
            <a:r>
              <a:rPr lang="de-DE">
                <a:cs typeface="Calibri"/>
              </a:rPr>
              <a:t> </a:t>
            </a:r>
            <a:r>
              <a:rPr lang="de-DE" err="1">
                <a:cs typeface="Calibri"/>
              </a:rPr>
              <a:t>tools</a:t>
            </a:r>
            <a:r>
              <a:rPr lang="de-DE">
                <a:cs typeface="Calibri"/>
              </a:rPr>
              <a:t> </a:t>
            </a:r>
            <a:r>
              <a:rPr lang="de-DE" err="1">
                <a:cs typeface="Calibri"/>
              </a:rPr>
              <a:t>which</a:t>
            </a:r>
            <a:r>
              <a:rPr lang="de-DE">
                <a:cs typeface="Calibri"/>
              </a:rPr>
              <a:t> </a:t>
            </a:r>
            <a:r>
              <a:rPr lang="de-DE" err="1">
                <a:cs typeface="Calibri"/>
              </a:rPr>
              <a:t>work</a:t>
            </a:r>
            <a:r>
              <a:rPr lang="de-DE">
                <a:cs typeface="Calibri"/>
              </a:rPr>
              <a:t> </a:t>
            </a:r>
            <a:r>
              <a:rPr lang="de-DE" err="1">
                <a:cs typeface="Calibri"/>
              </a:rPr>
              <a:t>quite</a:t>
            </a:r>
            <a:r>
              <a:rPr lang="de-DE">
                <a:cs typeface="Calibri"/>
              </a:rPr>
              <a:t> </a:t>
            </a:r>
            <a:r>
              <a:rPr lang="de-DE" err="1">
                <a:cs typeface="Calibri"/>
              </a:rPr>
              <a:t>well</a:t>
            </a:r>
            <a:r>
              <a:rPr lang="de-DE">
                <a:cs typeface="Calibri"/>
              </a:rPr>
              <a:t> on a </a:t>
            </a:r>
            <a:r>
              <a:rPr lang="de-DE" err="1">
                <a:cs typeface="Calibri"/>
              </a:rPr>
              <a:t>functional</a:t>
            </a:r>
            <a:r>
              <a:rPr lang="de-DE">
                <a:cs typeface="Calibri"/>
              </a:rPr>
              <a:t> </a:t>
            </a:r>
            <a:r>
              <a:rPr lang="de-DE" err="1">
                <a:cs typeface="Calibri"/>
              </a:rPr>
              <a:t>level</a:t>
            </a:r>
            <a:r>
              <a:rPr lang="de-DE">
                <a:cs typeface="Calibri"/>
              </a:rPr>
              <a:t> but </a:t>
            </a:r>
            <a:r>
              <a:rPr lang="de-DE" err="1">
                <a:cs typeface="Calibri"/>
              </a:rPr>
              <a:t>are</a:t>
            </a:r>
            <a:r>
              <a:rPr lang="de-DE">
                <a:cs typeface="Calibri"/>
              </a:rPr>
              <a:t> not </a:t>
            </a:r>
            <a:r>
              <a:rPr lang="de-DE" err="1">
                <a:cs typeface="Calibri"/>
              </a:rPr>
              <a:t>yet</a:t>
            </a:r>
            <a:r>
              <a:rPr lang="de-DE">
                <a:cs typeface="Calibri"/>
              </a:rPr>
              <a:t> </a:t>
            </a:r>
            <a:r>
              <a:rPr lang="de-DE" err="1">
                <a:cs typeface="Calibri"/>
              </a:rPr>
              <a:t>equipped</a:t>
            </a:r>
            <a:r>
              <a:rPr lang="de-DE">
                <a:cs typeface="Calibri"/>
              </a:rPr>
              <a:t> </a:t>
            </a:r>
            <a:r>
              <a:rPr lang="de-DE" err="1">
                <a:cs typeface="Calibri"/>
              </a:rPr>
              <a:t>with</a:t>
            </a:r>
            <a:r>
              <a:rPr lang="de-DE">
                <a:cs typeface="Calibri"/>
              </a:rPr>
              <a:t> </a:t>
            </a:r>
            <a:r>
              <a:rPr lang="de-DE" err="1">
                <a:cs typeface="Calibri"/>
              </a:rPr>
              <a:t>very</a:t>
            </a:r>
            <a:r>
              <a:rPr lang="de-DE">
                <a:cs typeface="Calibri"/>
              </a:rPr>
              <a:t> </a:t>
            </a:r>
            <a:r>
              <a:rPr lang="de-DE" err="1">
                <a:cs typeface="Calibri"/>
              </a:rPr>
              <a:t>elaborate</a:t>
            </a:r>
            <a:r>
              <a:rPr lang="de-DE">
                <a:cs typeface="Calibri"/>
              </a:rPr>
              <a:t> </a:t>
            </a:r>
            <a:r>
              <a:rPr lang="de-DE" err="1">
                <a:cs typeface="Calibri"/>
              </a:rPr>
              <a:t>user</a:t>
            </a:r>
            <a:r>
              <a:rPr lang="de-DE">
                <a:cs typeface="Calibri"/>
              </a:rPr>
              <a:t> </a:t>
            </a:r>
            <a:r>
              <a:rPr lang="de-DE" err="1">
                <a:cs typeface="Calibri"/>
              </a:rPr>
              <a:t>interfaces</a:t>
            </a:r>
            <a:r>
              <a:rPr lang="de-DE">
                <a:cs typeface="Calibri"/>
              </a:rPr>
              <a:t>. Still, </a:t>
            </a:r>
            <a:r>
              <a:rPr lang="de-DE" err="1">
                <a:cs typeface="Calibri"/>
              </a:rPr>
              <a:t>approachability</a:t>
            </a:r>
            <a:r>
              <a:rPr lang="de-DE">
                <a:cs typeface="Calibri"/>
              </a:rPr>
              <a:t> </a:t>
            </a:r>
            <a:r>
              <a:rPr lang="de-DE" err="1">
                <a:cs typeface="Calibri"/>
              </a:rPr>
              <a:t>as</a:t>
            </a:r>
            <a:r>
              <a:rPr lang="de-DE">
                <a:cs typeface="Calibri"/>
              </a:rPr>
              <a:t> </a:t>
            </a:r>
            <a:r>
              <a:rPr lang="de-DE" err="1">
                <a:cs typeface="Calibri"/>
              </a:rPr>
              <a:t>the</a:t>
            </a:r>
            <a:r>
              <a:rPr lang="de-DE">
                <a:cs typeface="Calibri"/>
              </a:rPr>
              <a:t> </a:t>
            </a:r>
            <a:r>
              <a:rPr lang="de-DE" err="1">
                <a:cs typeface="Calibri"/>
              </a:rPr>
              <a:t>possibility</a:t>
            </a:r>
            <a:r>
              <a:rPr lang="de-DE">
                <a:cs typeface="Calibri"/>
              </a:rPr>
              <a:t> </a:t>
            </a:r>
            <a:r>
              <a:rPr lang="de-DE" err="1">
                <a:cs typeface="Calibri"/>
              </a:rPr>
              <a:t>for</a:t>
            </a:r>
            <a:r>
              <a:rPr lang="de-DE">
                <a:cs typeface="Calibri"/>
              </a:rPr>
              <a:t> </a:t>
            </a:r>
            <a:r>
              <a:rPr lang="de-DE" err="1">
                <a:cs typeface="Calibri"/>
              </a:rPr>
              <a:t>average</a:t>
            </a:r>
            <a:r>
              <a:rPr lang="de-DE">
                <a:cs typeface="Calibri"/>
              </a:rPr>
              <a:t> </a:t>
            </a:r>
            <a:r>
              <a:rPr lang="de-DE" err="1">
                <a:cs typeface="Calibri"/>
              </a:rPr>
              <a:t>users</a:t>
            </a:r>
            <a:r>
              <a:rPr lang="de-DE">
                <a:cs typeface="Calibri"/>
              </a:rPr>
              <a:t> </a:t>
            </a:r>
            <a:r>
              <a:rPr lang="de-DE" err="1">
                <a:cs typeface="Calibri"/>
              </a:rPr>
              <a:t>to</a:t>
            </a:r>
            <a:r>
              <a:rPr lang="de-DE">
                <a:cs typeface="Calibri"/>
              </a:rPr>
              <a:t> </a:t>
            </a:r>
            <a:r>
              <a:rPr lang="de-DE" err="1">
                <a:cs typeface="Calibri"/>
              </a:rPr>
              <a:t>understand</a:t>
            </a:r>
            <a:r>
              <a:rPr lang="de-DE">
                <a:cs typeface="Calibri"/>
              </a:rPr>
              <a:t> and </a:t>
            </a:r>
            <a:r>
              <a:rPr lang="de-DE" err="1">
                <a:cs typeface="Calibri"/>
              </a:rPr>
              <a:t>use</a:t>
            </a:r>
            <a:r>
              <a:rPr lang="de-DE">
                <a:cs typeface="Calibri"/>
              </a:rPr>
              <a:t> </a:t>
            </a:r>
            <a:r>
              <a:rPr lang="de-DE" err="1">
                <a:cs typeface="Calibri"/>
              </a:rPr>
              <a:t>those</a:t>
            </a:r>
            <a:r>
              <a:rPr lang="de-DE">
                <a:cs typeface="Calibri"/>
              </a:rPr>
              <a:t> </a:t>
            </a:r>
            <a:r>
              <a:rPr lang="de-DE" err="1">
                <a:cs typeface="Calibri"/>
              </a:rPr>
              <a:t>tools</a:t>
            </a:r>
            <a:r>
              <a:rPr lang="de-DE">
                <a:cs typeface="Calibri"/>
              </a:rPr>
              <a:t> </a:t>
            </a:r>
            <a:r>
              <a:rPr lang="de-DE" err="1">
                <a:cs typeface="Calibri"/>
              </a:rPr>
              <a:t>with</a:t>
            </a:r>
            <a:r>
              <a:rPr lang="de-DE">
                <a:cs typeface="Calibri"/>
              </a:rPr>
              <a:t> </a:t>
            </a:r>
            <a:r>
              <a:rPr lang="de-DE" err="1">
                <a:cs typeface="Calibri"/>
              </a:rPr>
              <a:t>providable</a:t>
            </a:r>
            <a:r>
              <a:rPr lang="de-DE">
                <a:cs typeface="Calibri"/>
              </a:rPr>
              <a:t> support and </a:t>
            </a:r>
            <a:r>
              <a:rPr lang="de-DE" err="1">
                <a:cs typeface="Calibri"/>
              </a:rPr>
              <a:t>endurable</a:t>
            </a:r>
            <a:r>
              <a:rPr lang="de-DE">
                <a:cs typeface="Calibri"/>
              </a:rPr>
              <a:t> will </a:t>
            </a:r>
            <a:r>
              <a:rPr lang="de-DE" err="1">
                <a:cs typeface="Calibri"/>
              </a:rPr>
              <a:t>should</a:t>
            </a:r>
            <a:r>
              <a:rPr lang="de-DE">
                <a:cs typeface="Calibri"/>
              </a:rPr>
              <a:t> </a:t>
            </a:r>
            <a:r>
              <a:rPr lang="de-DE" err="1">
                <a:cs typeface="Calibri"/>
              </a:rPr>
              <a:t>be</a:t>
            </a:r>
            <a:r>
              <a:rPr lang="de-DE">
                <a:cs typeface="Calibri"/>
              </a:rPr>
              <a:t> a </a:t>
            </a:r>
            <a:r>
              <a:rPr lang="de-DE" err="1">
                <a:cs typeface="Calibri"/>
              </a:rPr>
              <a:t>criteria</a:t>
            </a:r>
            <a:r>
              <a:rPr lang="de-DE">
                <a:cs typeface="Calibri"/>
              </a:rPr>
              <a:t>. </a:t>
            </a:r>
            <a:r>
              <a:rPr lang="de-DE" err="1">
                <a:cs typeface="Calibri"/>
              </a:rPr>
              <a:t>If</a:t>
            </a:r>
            <a:r>
              <a:rPr lang="de-DE">
                <a:cs typeface="Calibri"/>
              </a:rPr>
              <a:t> </a:t>
            </a:r>
            <a:r>
              <a:rPr lang="de-DE" err="1">
                <a:cs typeface="Calibri"/>
              </a:rPr>
              <a:t>you</a:t>
            </a:r>
            <a:r>
              <a:rPr lang="de-DE">
                <a:cs typeface="Calibri"/>
              </a:rPr>
              <a:t> </a:t>
            </a:r>
            <a:r>
              <a:rPr lang="de-DE" err="1">
                <a:cs typeface="Calibri"/>
              </a:rPr>
              <a:t>need</a:t>
            </a:r>
            <a:r>
              <a:rPr lang="de-DE">
                <a:cs typeface="Calibri"/>
              </a:rPr>
              <a:t> </a:t>
            </a:r>
            <a:r>
              <a:rPr lang="de-DE" err="1">
                <a:cs typeface="Calibri"/>
              </a:rPr>
              <a:t>to</a:t>
            </a:r>
            <a:r>
              <a:rPr lang="de-DE">
                <a:cs typeface="Calibri"/>
              </a:rPr>
              <a:t> connect </a:t>
            </a:r>
            <a:r>
              <a:rPr lang="de-DE" err="1">
                <a:cs typeface="Calibri"/>
              </a:rPr>
              <a:t>with</a:t>
            </a:r>
            <a:r>
              <a:rPr lang="de-DE">
                <a:cs typeface="Calibri"/>
              </a:rPr>
              <a:t> </a:t>
            </a:r>
            <a:r>
              <a:rPr lang="de-DE" err="1">
                <a:cs typeface="Calibri"/>
              </a:rPr>
              <a:t>the</a:t>
            </a:r>
            <a:r>
              <a:rPr lang="de-DE">
                <a:cs typeface="Calibri"/>
              </a:rPr>
              <a:t> </a:t>
            </a:r>
            <a:r>
              <a:rPr lang="de-DE" err="1">
                <a:cs typeface="Calibri"/>
              </a:rPr>
              <a:t>developers</a:t>
            </a:r>
            <a:r>
              <a:rPr lang="de-DE">
                <a:cs typeface="Calibri"/>
              </a:rPr>
              <a:t> </a:t>
            </a:r>
            <a:r>
              <a:rPr lang="de-DE" err="1">
                <a:cs typeface="Calibri"/>
              </a:rPr>
              <a:t>to</a:t>
            </a:r>
            <a:r>
              <a:rPr lang="de-DE">
                <a:cs typeface="Calibri"/>
              </a:rPr>
              <a:t> </a:t>
            </a:r>
            <a:r>
              <a:rPr lang="de-DE" err="1">
                <a:cs typeface="Calibri"/>
              </a:rPr>
              <a:t>understand</a:t>
            </a:r>
            <a:r>
              <a:rPr lang="de-DE">
                <a:cs typeface="Calibri"/>
              </a:rPr>
              <a:t> and </a:t>
            </a:r>
            <a:r>
              <a:rPr lang="de-DE" err="1">
                <a:cs typeface="Calibri"/>
              </a:rPr>
              <a:t>use</a:t>
            </a:r>
            <a:r>
              <a:rPr lang="de-DE">
                <a:cs typeface="Calibri"/>
              </a:rPr>
              <a:t> a </a:t>
            </a:r>
            <a:r>
              <a:rPr lang="de-DE" err="1">
                <a:cs typeface="Calibri"/>
              </a:rPr>
              <a:t>tool</a:t>
            </a:r>
            <a:r>
              <a:rPr lang="de-DE">
                <a:cs typeface="Calibri"/>
              </a:rPr>
              <a:t>, </a:t>
            </a:r>
            <a:r>
              <a:rPr lang="de-DE" err="1">
                <a:cs typeface="Calibri"/>
              </a:rPr>
              <a:t>we</a:t>
            </a:r>
            <a:r>
              <a:rPr lang="de-DE">
                <a:cs typeface="Calibri"/>
              </a:rPr>
              <a:t> will </a:t>
            </a:r>
            <a:r>
              <a:rPr lang="de-DE" err="1">
                <a:cs typeface="Calibri"/>
              </a:rPr>
              <a:t>simply</a:t>
            </a:r>
            <a:r>
              <a:rPr lang="de-DE">
                <a:cs typeface="Calibri"/>
              </a:rPr>
              <a:t> </a:t>
            </a:r>
            <a:r>
              <a:rPr lang="de-DE" err="1">
                <a:cs typeface="Calibri"/>
              </a:rPr>
              <a:t>state</a:t>
            </a:r>
            <a:r>
              <a:rPr lang="de-DE">
                <a:cs typeface="Calibri"/>
              </a:rPr>
              <a:t> </a:t>
            </a:r>
            <a:r>
              <a:rPr lang="de-DE" err="1">
                <a:cs typeface="Calibri"/>
              </a:rPr>
              <a:t>this</a:t>
            </a:r>
            <a:r>
              <a:rPr lang="de-DE">
                <a:cs typeface="Calibri"/>
              </a:rPr>
              <a:t> </a:t>
            </a:r>
            <a:r>
              <a:rPr lang="de-DE" err="1">
                <a:cs typeface="Calibri"/>
              </a:rPr>
              <a:t>fact</a:t>
            </a:r>
            <a:r>
              <a:rPr lang="de-DE">
                <a:cs typeface="Calibri"/>
              </a:rPr>
              <a:t> and </a:t>
            </a:r>
            <a:r>
              <a:rPr lang="de-DE" err="1">
                <a:cs typeface="Calibri"/>
              </a:rPr>
              <a:t>provide</a:t>
            </a:r>
            <a:r>
              <a:rPr lang="de-DE">
                <a:cs typeface="Calibri"/>
              </a:rPr>
              <a:t>, </a:t>
            </a:r>
            <a:r>
              <a:rPr lang="de-DE" err="1">
                <a:cs typeface="Calibri"/>
              </a:rPr>
              <a:t>if</a:t>
            </a:r>
            <a:r>
              <a:rPr lang="de-DE">
                <a:cs typeface="Calibri"/>
              </a:rPr>
              <a:t> possible, a </a:t>
            </a:r>
            <a:r>
              <a:rPr lang="de-DE" err="1">
                <a:cs typeface="Calibri"/>
              </a:rPr>
              <a:t>contact</a:t>
            </a:r>
            <a:r>
              <a:rPr lang="de-DE">
                <a:cs typeface="Calibri"/>
              </a:rPr>
              <a:t>. </a:t>
            </a:r>
            <a:r>
              <a:rPr lang="de-DE" err="1">
                <a:cs typeface="Calibri"/>
              </a:rPr>
              <a:t>Another</a:t>
            </a:r>
            <a:r>
              <a:rPr lang="de-DE">
                <a:cs typeface="Calibri"/>
              </a:rPr>
              <a:t> </a:t>
            </a:r>
            <a:r>
              <a:rPr lang="de-DE" err="1">
                <a:cs typeface="Calibri"/>
              </a:rPr>
              <a:t>important</a:t>
            </a:r>
            <a:r>
              <a:rPr lang="de-DE">
                <a:cs typeface="Calibri"/>
              </a:rPr>
              <a:t> </a:t>
            </a:r>
            <a:r>
              <a:rPr lang="de-DE" err="1">
                <a:cs typeface="Calibri"/>
              </a:rPr>
              <a:t>aspect</a:t>
            </a:r>
            <a:r>
              <a:rPr lang="de-DE">
                <a:cs typeface="Calibri"/>
              </a:rPr>
              <a:t> will </a:t>
            </a:r>
            <a:r>
              <a:rPr lang="de-DE" err="1">
                <a:cs typeface="Calibri"/>
              </a:rPr>
              <a:t>be</a:t>
            </a:r>
            <a:r>
              <a:rPr lang="de-DE">
                <a:cs typeface="Calibri"/>
              </a:rPr>
              <a:t> </a:t>
            </a:r>
            <a:r>
              <a:rPr lang="de-DE" err="1">
                <a:cs typeface="Calibri"/>
              </a:rPr>
              <a:t>assessbility</a:t>
            </a:r>
            <a:r>
              <a:rPr lang="de-DE">
                <a:cs typeface="Calibri"/>
              </a:rPr>
              <a:t> </a:t>
            </a:r>
            <a:r>
              <a:rPr lang="de-DE" err="1">
                <a:cs typeface="Calibri"/>
              </a:rPr>
              <a:t>of</a:t>
            </a:r>
            <a:r>
              <a:rPr lang="de-DE">
                <a:cs typeface="Calibri"/>
              </a:rPr>
              <a:t> </a:t>
            </a:r>
            <a:r>
              <a:rPr lang="de-DE" err="1">
                <a:cs typeface="Calibri"/>
              </a:rPr>
              <a:t>tools</a:t>
            </a:r>
            <a:r>
              <a:rPr lang="de-DE">
                <a:cs typeface="Calibri"/>
              </a:rPr>
              <a:t> and </a:t>
            </a:r>
            <a:r>
              <a:rPr lang="de-DE" err="1">
                <a:cs typeface="Calibri"/>
              </a:rPr>
              <a:t>research</a:t>
            </a:r>
            <a:r>
              <a:rPr lang="de-DE">
                <a:cs typeface="Calibri"/>
              </a:rPr>
              <a:t> </a:t>
            </a:r>
            <a:r>
              <a:rPr lang="de-DE" err="1">
                <a:cs typeface="Calibri"/>
              </a:rPr>
              <a:t>materials</a:t>
            </a:r>
            <a:r>
              <a:rPr lang="de-DE">
                <a:cs typeface="Calibri"/>
              </a:rPr>
              <a:t>, </a:t>
            </a:r>
            <a:r>
              <a:rPr lang="de-DE" err="1">
                <a:cs typeface="Calibri"/>
              </a:rPr>
              <a:t>which</a:t>
            </a:r>
            <a:r>
              <a:rPr lang="de-DE">
                <a:cs typeface="Calibri"/>
              </a:rPr>
              <a:t> </a:t>
            </a:r>
            <a:r>
              <a:rPr lang="de-DE" err="1">
                <a:cs typeface="Calibri"/>
              </a:rPr>
              <a:t>means</a:t>
            </a:r>
            <a:r>
              <a:rPr lang="de-DE">
                <a:cs typeface="Calibri"/>
              </a:rPr>
              <a:t> </a:t>
            </a:r>
            <a:r>
              <a:rPr lang="de-DE" err="1">
                <a:cs typeface="Calibri"/>
              </a:rPr>
              <a:t>that</a:t>
            </a:r>
            <a:r>
              <a:rPr lang="de-DE">
                <a:cs typeface="Calibri"/>
              </a:rPr>
              <a:t> </a:t>
            </a:r>
            <a:r>
              <a:rPr lang="de-DE" err="1">
                <a:cs typeface="Calibri"/>
              </a:rPr>
              <a:t>those</a:t>
            </a:r>
            <a:r>
              <a:rPr lang="de-DE">
                <a:cs typeface="Calibri"/>
              </a:rPr>
              <a:t> </a:t>
            </a:r>
            <a:r>
              <a:rPr lang="de-DE" err="1">
                <a:cs typeface="Calibri"/>
              </a:rPr>
              <a:t>need</a:t>
            </a:r>
            <a:r>
              <a:rPr lang="de-DE">
                <a:cs typeface="Calibri"/>
              </a:rPr>
              <a:t> </a:t>
            </a:r>
            <a:r>
              <a:rPr lang="de-DE" err="1">
                <a:cs typeface="Calibri"/>
              </a:rPr>
              <a:t>to</a:t>
            </a:r>
            <a:r>
              <a:rPr lang="de-DE">
                <a:cs typeface="Calibri"/>
              </a:rPr>
              <a:t> </a:t>
            </a:r>
            <a:r>
              <a:rPr lang="de-DE" err="1">
                <a:cs typeface="Calibri"/>
              </a:rPr>
              <a:t>provide</a:t>
            </a:r>
            <a:r>
              <a:rPr lang="de-DE">
                <a:cs typeface="Calibri"/>
              </a:rPr>
              <a:t> </a:t>
            </a:r>
            <a:r>
              <a:rPr lang="de-DE" err="1">
                <a:cs typeface="Calibri"/>
              </a:rPr>
              <a:t>metadata</a:t>
            </a:r>
            <a:r>
              <a:rPr lang="de-DE">
                <a:cs typeface="Calibri"/>
              </a:rPr>
              <a:t> </a:t>
            </a:r>
            <a:r>
              <a:rPr lang="de-DE" err="1">
                <a:cs typeface="Calibri"/>
              </a:rPr>
              <a:t>that</a:t>
            </a:r>
            <a:r>
              <a:rPr lang="de-DE">
                <a:cs typeface="Calibri"/>
              </a:rPr>
              <a:t> </a:t>
            </a:r>
            <a:r>
              <a:rPr lang="de-DE" err="1">
                <a:cs typeface="Calibri"/>
              </a:rPr>
              <a:t>makes</a:t>
            </a:r>
            <a:r>
              <a:rPr lang="de-DE">
                <a:cs typeface="Calibri"/>
              </a:rPr>
              <a:t> </a:t>
            </a:r>
            <a:r>
              <a:rPr lang="de-DE" err="1">
                <a:cs typeface="Calibri"/>
              </a:rPr>
              <a:t>it</a:t>
            </a:r>
            <a:r>
              <a:rPr lang="de-DE">
                <a:cs typeface="Calibri"/>
              </a:rPr>
              <a:t> possible </a:t>
            </a:r>
            <a:r>
              <a:rPr lang="de-DE" err="1">
                <a:cs typeface="Calibri"/>
              </a:rPr>
              <a:t>to</a:t>
            </a:r>
            <a:r>
              <a:rPr lang="de-DE">
                <a:cs typeface="Calibri"/>
              </a:rPr>
              <a:t> </a:t>
            </a:r>
            <a:r>
              <a:rPr lang="de-DE" err="1">
                <a:cs typeface="Calibri"/>
              </a:rPr>
              <a:t>understand</a:t>
            </a:r>
            <a:r>
              <a:rPr lang="de-DE">
                <a:cs typeface="Calibri"/>
              </a:rPr>
              <a:t> </a:t>
            </a:r>
            <a:r>
              <a:rPr lang="de-DE" err="1">
                <a:cs typeface="Calibri"/>
              </a:rPr>
              <a:t>whether</a:t>
            </a:r>
            <a:r>
              <a:rPr lang="de-DE">
                <a:cs typeface="Calibri"/>
              </a:rPr>
              <a:t> and </a:t>
            </a:r>
            <a:r>
              <a:rPr lang="de-DE" err="1">
                <a:cs typeface="Calibri"/>
              </a:rPr>
              <a:t>how</a:t>
            </a:r>
            <a:r>
              <a:rPr lang="de-DE">
                <a:cs typeface="Calibri"/>
              </a:rPr>
              <a:t> </a:t>
            </a:r>
            <a:r>
              <a:rPr lang="de-DE" err="1">
                <a:cs typeface="Calibri"/>
              </a:rPr>
              <a:t>something</a:t>
            </a:r>
            <a:r>
              <a:rPr lang="de-DE">
                <a:cs typeface="Calibri"/>
              </a:rPr>
              <a:t> </a:t>
            </a:r>
            <a:r>
              <a:rPr lang="de-DE" err="1">
                <a:cs typeface="Calibri"/>
              </a:rPr>
              <a:t>is</a:t>
            </a:r>
            <a:r>
              <a:rPr lang="de-DE">
                <a:cs typeface="Calibri"/>
              </a:rPr>
              <a:t> </a:t>
            </a:r>
            <a:r>
              <a:rPr lang="de-DE" err="1">
                <a:cs typeface="Calibri"/>
              </a:rPr>
              <a:t>appropriate</a:t>
            </a:r>
            <a:r>
              <a:rPr lang="de-DE">
                <a:cs typeface="Calibri"/>
              </a:rPr>
              <a:t> </a:t>
            </a:r>
            <a:r>
              <a:rPr lang="de-DE" err="1">
                <a:cs typeface="Calibri"/>
              </a:rPr>
              <a:t>for</a:t>
            </a:r>
            <a:r>
              <a:rPr lang="de-DE">
                <a:cs typeface="Calibri"/>
              </a:rPr>
              <a:t> </a:t>
            </a:r>
            <a:r>
              <a:rPr lang="de-DE" err="1">
                <a:cs typeface="Calibri"/>
              </a:rPr>
              <a:t>the</a:t>
            </a:r>
            <a:r>
              <a:rPr lang="de-DE">
                <a:cs typeface="Calibri"/>
              </a:rPr>
              <a:t> </a:t>
            </a:r>
            <a:r>
              <a:rPr lang="de-DE" err="1">
                <a:cs typeface="Calibri"/>
              </a:rPr>
              <a:t>respective</a:t>
            </a:r>
            <a:r>
              <a:rPr lang="de-DE">
                <a:cs typeface="Calibri"/>
              </a:rPr>
              <a:t> </a:t>
            </a:r>
            <a:r>
              <a:rPr lang="de-DE" err="1">
                <a:cs typeface="Calibri"/>
              </a:rPr>
              <a:t>intended</a:t>
            </a:r>
            <a:r>
              <a:rPr lang="de-DE">
                <a:cs typeface="Calibri"/>
              </a:rPr>
              <a:t> </a:t>
            </a:r>
            <a:r>
              <a:rPr lang="de-DE" err="1">
                <a:cs typeface="Calibri"/>
              </a:rPr>
              <a:t>use</a:t>
            </a:r>
            <a:r>
              <a:rPr lang="de-DE">
                <a:cs typeface="Calibri"/>
              </a:rPr>
              <a:t>. </a:t>
            </a: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30</a:t>
            </a:fld>
            <a:endParaRPr lang="de-DE">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cs typeface="Calibri"/>
              </a:rPr>
              <a:t>It</a:t>
            </a:r>
            <a:r>
              <a:rPr lang="de-DE">
                <a:cs typeface="Calibri"/>
              </a:rPr>
              <a:t> </a:t>
            </a:r>
            <a:r>
              <a:rPr lang="de-DE" err="1">
                <a:cs typeface="Calibri"/>
              </a:rPr>
              <a:t>could</a:t>
            </a:r>
            <a:r>
              <a:rPr lang="de-DE">
                <a:cs typeface="Calibri"/>
              </a:rPr>
              <a:t> </a:t>
            </a:r>
            <a:r>
              <a:rPr lang="de-DE" err="1">
                <a:cs typeface="Calibri"/>
              </a:rPr>
              <a:t>be</a:t>
            </a:r>
            <a:r>
              <a:rPr lang="de-DE">
                <a:cs typeface="Calibri"/>
              </a:rPr>
              <a:t> a </a:t>
            </a:r>
            <a:r>
              <a:rPr lang="de-DE" err="1">
                <a:cs typeface="Calibri"/>
              </a:rPr>
              <a:t>challenge</a:t>
            </a:r>
            <a:r>
              <a:rPr lang="de-DE">
                <a:cs typeface="Calibri"/>
              </a:rPr>
              <a:t> </a:t>
            </a:r>
            <a:r>
              <a:rPr lang="de-DE" err="1">
                <a:cs typeface="Calibri"/>
              </a:rPr>
              <a:t>for</a:t>
            </a:r>
            <a:r>
              <a:rPr lang="de-DE">
                <a:cs typeface="Calibri"/>
              </a:rPr>
              <a:t> </a:t>
            </a:r>
            <a:r>
              <a:rPr lang="de-DE" err="1">
                <a:cs typeface="Calibri"/>
              </a:rPr>
              <a:t>some</a:t>
            </a:r>
            <a:r>
              <a:rPr lang="de-DE">
                <a:cs typeface="Calibri"/>
              </a:rPr>
              <a:t> </a:t>
            </a:r>
            <a:r>
              <a:rPr lang="de-DE" err="1">
                <a:cs typeface="Calibri"/>
              </a:rPr>
              <a:t>libraries</a:t>
            </a:r>
            <a:r>
              <a:rPr lang="de-DE">
                <a:cs typeface="Calibri"/>
              </a:rPr>
              <a:t> but </a:t>
            </a:r>
            <a:r>
              <a:rPr lang="de-DE" err="1">
                <a:cs typeface="Calibri"/>
              </a:rPr>
              <a:t>as</a:t>
            </a:r>
            <a:r>
              <a:rPr lang="de-DE">
                <a:cs typeface="Calibri"/>
              </a:rPr>
              <a:t> </a:t>
            </a:r>
            <a:r>
              <a:rPr lang="de-DE" err="1">
                <a:cs typeface="Calibri"/>
              </a:rPr>
              <a:t>research</a:t>
            </a:r>
            <a:r>
              <a:rPr lang="de-DE">
                <a:cs typeface="Calibri"/>
              </a:rPr>
              <a:t> </a:t>
            </a:r>
            <a:r>
              <a:rPr lang="de-DE" err="1">
                <a:cs typeface="Calibri"/>
              </a:rPr>
              <a:t>is</a:t>
            </a:r>
            <a:r>
              <a:rPr lang="de-DE">
                <a:cs typeface="Calibri"/>
              </a:rPr>
              <a:t> </a:t>
            </a:r>
            <a:r>
              <a:rPr lang="de-DE" err="1">
                <a:cs typeface="Calibri"/>
              </a:rPr>
              <a:t>transformed</a:t>
            </a:r>
            <a:r>
              <a:rPr lang="de-DE">
                <a:cs typeface="Calibri"/>
              </a:rPr>
              <a:t>, </a:t>
            </a:r>
            <a:r>
              <a:rPr lang="de-DE" err="1">
                <a:cs typeface="Calibri"/>
              </a:rPr>
              <a:t>the</a:t>
            </a:r>
            <a:r>
              <a:rPr lang="de-DE">
                <a:cs typeface="Calibri"/>
              </a:rPr>
              <a:t> </a:t>
            </a:r>
            <a:r>
              <a:rPr lang="de-DE" err="1">
                <a:cs typeface="Calibri"/>
              </a:rPr>
              <a:t>supporting</a:t>
            </a:r>
            <a:r>
              <a:rPr lang="de-DE">
                <a:cs typeface="Calibri"/>
              </a:rPr>
              <a:t> </a:t>
            </a:r>
            <a:r>
              <a:rPr lang="de-DE" err="1">
                <a:cs typeface="Calibri"/>
              </a:rPr>
              <a:t>services</a:t>
            </a:r>
            <a:r>
              <a:rPr lang="de-DE">
                <a:cs typeface="Calibri"/>
              </a:rPr>
              <a:t> </a:t>
            </a:r>
            <a:r>
              <a:rPr lang="de-DE" err="1">
                <a:cs typeface="Calibri"/>
              </a:rPr>
              <a:t>need</a:t>
            </a:r>
            <a:r>
              <a:rPr lang="de-DE">
                <a:cs typeface="Calibri"/>
              </a:rPr>
              <a:t> </a:t>
            </a:r>
            <a:r>
              <a:rPr lang="de-DE" err="1">
                <a:cs typeface="Calibri"/>
              </a:rPr>
              <a:t>to</a:t>
            </a:r>
            <a:r>
              <a:rPr lang="de-DE">
                <a:cs typeface="Calibri"/>
              </a:rPr>
              <a:t> </a:t>
            </a:r>
            <a:r>
              <a:rPr lang="de-DE" err="1">
                <a:cs typeface="Calibri"/>
              </a:rPr>
              <a:t>transform</a:t>
            </a:r>
            <a:r>
              <a:rPr lang="de-DE">
                <a:cs typeface="Calibri"/>
              </a:rPr>
              <a:t> </a:t>
            </a:r>
            <a:r>
              <a:rPr lang="de-DE" err="1">
                <a:cs typeface="Calibri"/>
              </a:rPr>
              <a:t>too</a:t>
            </a:r>
            <a:r>
              <a:rPr lang="de-DE">
                <a:cs typeface="Calibri"/>
              </a:rPr>
              <a:t>. </a:t>
            </a:r>
            <a:r>
              <a:rPr lang="de-DE" err="1">
                <a:cs typeface="Calibri"/>
              </a:rPr>
              <a:t>Scholarly</a:t>
            </a:r>
            <a:r>
              <a:rPr lang="de-DE">
                <a:cs typeface="Calibri"/>
              </a:rPr>
              <a:t> </a:t>
            </a:r>
            <a:r>
              <a:rPr lang="de-DE" err="1">
                <a:cs typeface="Calibri"/>
              </a:rPr>
              <a:t>makerspaces</a:t>
            </a:r>
            <a:r>
              <a:rPr lang="de-DE">
                <a:cs typeface="Calibri"/>
              </a:rPr>
              <a:t> </a:t>
            </a:r>
            <a:r>
              <a:rPr lang="de-DE" err="1">
                <a:cs typeface="Calibri"/>
              </a:rPr>
              <a:t>can</a:t>
            </a:r>
            <a:r>
              <a:rPr lang="de-DE">
                <a:cs typeface="Calibri"/>
              </a:rPr>
              <a:t> </a:t>
            </a:r>
            <a:r>
              <a:rPr lang="de-DE" err="1">
                <a:cs typeface="Calibri"/>
              </a:rPr>
              <a:t>be</a:t>
            </a:r>
            <a:r>
              <a:rPr lang="de-DE">
                <a:cs typeface="Calibri"/>
              </a:rPr>
              <a:t> </a:t>
            </a:r>
            <a:r>
              <a:rPr lang="de-DE" err="1">
                <a:cs typeface="Calibri"/>
              </a:rPr>
              <a:t>understood</a:t>
            </a:r>
            <a:r>
              <a:rPr lang="de-DE">
                <a:cs typeface="Calibri"/>
              </a:rPr>
              <a:t> </a:t>
            </a:r>
            <a:r>
              <a:rPr lang="de-DE" err="1">
                <a:cs typeface="Calibri"/>
              </a:rPr>
              <a:t>as</a:t>
            </a:r>
            <a:r>
              <a:rPr lang="de-DE">
                <a:cs typeface="Calibri"/>
              </a:rPr>
              <a:t> such a transformational </a:t>
            </a:r>
            <a:r>
              <a:rPr lang="de-DE" err="1">
                <a:cs typeface="Calibri"/>
              </a:rPr>
              <a:t>phenomenon</a:t>
            </a:r>
            <a:r>
              <a:rPr lang="de-DE">
                <a:cs typeface="Calibri"/>
              </a:rPr>
              <a:t>. The </a:t>
            </a:r>
            <a:r>
              <a:rPr lang="de-DE" err="1">
                <a:cs typeface="Calibri"/>
              </a:rPr>
              <a:t>emphasis</a:t>
            </a:r>
            <a:r>
              <a:rPr lang="de-DE">
                <a:cs typeface="Calibri"/>
              </a:rPr>
              <a:t> </a:t>
            </a:r>
            <a:r>
              <a:rPr lang="de-DE" err="1">
                <a:cs typeface="Calibri"/>
              </a:rPr>
              <a:t>shifts</a:t>
            </a:r>
            <a:r>
              <a:rPr lang="de-DE">
                <a:cs typeface="Calibri"/>
              </a:rPr>
              <a:t> </a:t>
            </a:r>
            <a:r>
              <a:rPr lang="de-DE" err="1">
                <a:cs typeface="Calibri"/>
              </a:rPr>
              <a:t>from</a:t>
            </a:r>
            <a:r>
              <a:rPr lang="de-DE">
                <a:cs typeface="Calibri"/>
              </a:rPr>
              <a:t> </a:t>
            </a:r>
            <a:r>
              <a:rPr lang="de-DE" err="1">
                <a:cs typeface="Calibri"/>
              </a:rPr>
              <a:t>content</a:t>
            </a:r>
            <a:r>
              <a:rPr lang="de-DE">
                <a:cs typeface="Calibri"/>
              </a:rPr>
              <a:t> </a:t>
            </a:r>
            <a:r>
              <a:rPr lang="de-DE" err="1">
                <a:cs typeface="Calibri"/>
              </a:rPr>
              <a:t>to</a:t>
            </a:r>
            <a:r>
              <a:rPr lang="de-DE">
                <a:cs typeface="Calibri"/>
              </a:rPr>
              <a:t> </a:t>
            </a:r>
            <a:r>
              <a:rPr lang="de-DE" err="1">
                <a:cs typeface="Calibri"/>
              </a:rPr>
              <a:t>processes</a:t>
            </a:r>
            <a:r>
              <a:rPr lang="de-DE">
                <a:cs typeface="Calibri"/>
              </a:rPr>
              <a:t> </a:t>
            </a:r>
            <a:r>
              <a:rPr lang="de-DE" err="1">
                <a:cs typeface="Calibri"/>
              </a:rPr>
              <a:t>of</a:t>
            </a:r>
            <a:r>
              <a:rPr lang="de-DE">
                <a:cs typeface="Calibri"/>
              </a:rPr>
              <a:t> </a:t>
            </a:r>
            <a:r>
              <a:rPr lang="de-DE" err="1">
                <a:cs typeface="Calibri"/>
              </a:rPr>
              <a:t>use</a:t>
            </a:r>
            <a:r>
              <a:rPr lang="de-DE">
                <a:cs typeface="Calibri"/>
              </a:rPr>
              <a:t> and </a:t>
            </a:r>
            <a:r>
              <a:rPr lang="de-DE" err="1">
                <a:cs typeface="Calibri"/>
              </a:rPr>
              <a:t>the</a:t>
            </a:r>
            <a:r>
              <a:rPr lang="de-DE">
                <a:cs typeface="Calibri"/>
              </a:rPr>
              <a:t> </a:t>
            </a:r>
            <a:r>
              <a:rPr lang="de-DE" err="1">
                <a:cs typeface="Calibri"/>
              </a:rPr>
              <a:t>means</a:t>
            </a:r>
            <a:r>
              <a:rPr lang="de-DE">
                <a:cs typeface="Calibri"/>
              </a:rPr>
              <a:t> </a:t>
            </a:r>
            <a:r>
              <a:rPr lang="de-DE" err="1">
                <a:cs typeface="Calibri"/>
              </a:rPr>
              <a:t>of</a:t>
            </a:r>
            <a:r>
              <a:rPr lang="de-DE">
                <a:cs typeface="Calibri"/>
              </a:rPr>
              <a:t> </a:t>
            </a:r>
            <a:r>
              <a:rPr lang="de-DE" err="1">
                <a:cs typeface="Calibri"/>
              </a:rPr>
              <a:t>usage</a:t>
            </a:r>
            <a:r>
              <a:rPr lang="de-DE">
                <a:cs typeface="Calibri"/>
              </a:rPr>
              <a:t> and </a:t>
            </a:r>
            <a:r>
              <a:rPr lang="de-DE" err="1">
                <a:cs typeface="Calibri"/>
              </a:rPr>
              <a:t>processing</a:t>
            </a:r>
            <a:r>
              <a:rPr lang="de-DE">
                <a:cs typeface="Calibri"/>
              </a:rPr>
              <a:t>. </a:t>
            </a:r>
            <a:r>
              <a:rPr lang="de-DE" err="1">
                <a:cs typeface="Calibri"/>
              </a:rPr>
              <a:t>We</a:t>
            </a:r>
            <a:r>
              <a:rPr lang="de-DE">
                <a:cs typeface="Calibri"/>
              </a:rPr>
              <a:t> </a:t>
            </a:r>
            <a:r>
              <a:rPr lang="de-DE" err="1">
                <a:cs typeface="Calibri"/>
              </a:rPr>
              <a:t>need</a:t>
            </a:r>
            <a:r>
              <a:rPr lang="de-DE">
                <a:cs typeface="Calibri"/>
              </a:rPr>
              <a:t> </a:t>
            </a:r>
            <a:r>
              <a:rPr lang="de-DE" err="1">
                <a:cs typeface="Calibri"/>
              </a:rPr>
              <a:t>both</a:t>
            </a:r>
            <a:r>
              <a:rPr lang="de-DE">
                <a:cs typeface="Calibri"/>
              </a:rPr>
              <a:t> but </a:t>
            </a:r>
            <a:r>
              <a:rPr lang="de-DE" err="1">
                <a:cs typeface="Calibri"/>
              </a:rPr>
              <a:t>storage</a:t>
            </a:r>
            <a:r>
              <a:rPr lang="de-DE">
                <a:cs typeface="Calibri"/>
              </a:rPr>
              <a:t> and </a:t>
            </a:r>
            <a:r>
              <a:rPr lang="de-DE" err="1">
                <a:cs typeface="Calibri"/>
              </a:rPr>
              <a:t>access</a:t>
            </a:r>
            <a:r>
              <a:rPr lang="de-DE">
                <a:cs typeface="Calibri"/>
              </a:rPr>
              <a:t> </a:t>
            </a:r>
            <a:r>
              <a:rPr lang="de-DE" err="1">
                <a:cs typeface="Calibri"/>
              </a:rPr>
              <a:t>are</a:t>
            </a:r>
            <a:r>
              <a:rPr lang="de-DE">
                <a:cs typeface="Calibri"/>
              </a:rPr>
              <a:t>, at least </a:t>
            </a:r>
            <a:r>
              <a:rPr lang="de-DE" err="1">
                <a:cs typeface="Calibri"/>
              </a:rPr>
              <a:t>for</a:t>
            </a:r>
            <a:r>
              <a:rPr lang="de-DE">
                <a:cs typeface="Calibri"/>
              </a:rPr>
              <a:t> </a:t>
            </a:r>
            <a:r>
              <a:rPr lang="de-DE" err="1">
                <a:cs typeface="Calibri"/>
              </a:rPr>
              <a:t>the</a:t>
            </a:r>
            <a:r>
              <a:rPr lang="de-DE">
                <a:cs typeface="Calibri"/>
              </a:rPr>
              <a:t> </a:t>
            </a:r>
            <a:r>
              <a:rPr lang="de-DE" err="1">
                <a:cs typeface="Calibri"/>
              </a:rPr>
              <a:t>scholarly</a:t>
            </a:r>
            <a:r>
              <a:rPr lang="de-DE">
                <a:cs typeface="Calibri"/>
              </a:rPr>
              <a:t> </a:t>
            </a:r>
            <a:r>
              <a:rPr lang="de-DE" err="1">
                <a:cs typeface="Calibri"/>
              </a:rPr>
              <a:t>makespaces</a:t>
            </a:r>
            <a:r>
              <a:rPr lang="de-DE">
                <a:cs typeface="Calibri"/>
              </a:rPr>
              <a:t>, </a:t>
            </a:r>
            <a:r>
              <a:rPr lang="de-DE" err="1">
                <a:cs typeface="Calibri"/>
              </a:rPr>
              <a:t>only</a:t>
            </a:r>
            <a:r>
              <a:rPr lang="de-DE">
                <a:cs typeface="Calibri"/>
              </a:rPr>
              <a:t> </a:t>
            </a:r>
            <a:r>
              <a:rPr lang="de-DE" err="1">
                <a:cs typeface="Calibri"/>
              </a:rPr>
              <a:t>two</a:t>
            </a:r>
            <a:r>
              <a:rPr lang="de-DE">
                <a:cs typeface="Calibri"/>
              </a:rPr>
              <a:t> </a:t>
            </a:r>
            <a:r>
              <a:rPr lang="de-DE" err="1">
                <a:cs typeface="Calibri"/>
              </a:rPr>
              <a:t>aspect</a:t>
            </a:r>
            <a:r>
              <a:rPr lang="de-DE">
                <a:cs typeface="Calibri"/>
              </a:rPr>
              <a:t> </a:t>
            </a:r>
            <a:r>
              <a:rPr lang="de-DE" err="1">
                <a:cs typeface="Calibri"/>
              </a:rPr>
              <a:t>of</a:t>
            </a:r>
            <a:r>
              <a:rPr lang="de-DE">
                <a:cs typeface="Calibri"/>
              </a:rPr>
              <a:t> a larger </a:t>
            </a:r>
            <a:r>
              <a:rPr lang="de-DE" err="1">
                <a:cs typeface="Calibri"/>
              </a:rPr>
              <a:t>conceptional</a:t>
            </a:r>
            <a:r>
              <a:rPr lang="de-DE">
                <a:cs typeface="Calibri"/>
              </a:rPr>
              <a:t> </a:t>
            </a:r>
            <a:r>
              <a:rPr lang="de-DE" err="1">
                <a:cs typeface="Calibri"/>
              </a:rPr>
              <a:t>framework</a:t>
            </a:r>
            <a:r>
              <a:rPr lang="de-DE">
                <a:cs typeface="Calibri"/>
              </a:rPr>
              <a:t>. The </a:t>
            </a:r>
            <a:r>
              <a:rPr lang="de-DE" err="1">
                <a:cs typeface="Calibri"/>
              </a:rPr>
              <a:t>makerspaces</a:t>
            </a:r>
            <a:r>
              <a:rPr lang="de-DE">
                <a:cs typeface="Calibri"/>
              </a:rPr>
              <a:t> </a:t>
            </a:r>
            <a:r>
              <a:rPr lang="de-DE" err="1">
                <a:cs typeface="Calibri"/>
              </a:rPr>
              <a:t>provide</a:t>
            </a:r>
            <a:r>
              <a:rPr lang="de-DE">
                <a:cs typeface="Calibri"/>
              </a:rPr>
              <a:t> a lab, </a:t>
            </a:r>
            <a:r>
              <a:rPr lang="de-DE" err="1">
                <a:cs typeface="Calibri"/>
              </a:rPr>
              <a:t>or</a:t>
            </a:r>
            <a:r>
              <a:rPr lang="de-DE">
                <a:cs typeface="Calibri"/>
              </a:rPr>
              <a:t> </a:t>
            </a:r>
            <a:r>
              <a:rPr lang="de-DE" err="1">
                <a:cs typeface="Calibri"/>
              </a:rPr>
              <a:t>workbench</a:t>
            </a:r>
            <a:r>
              <a:rPr lang="de-DE">
                <a:cs typeface="Calibri"/>
              </a:rPr>
              <a:t> and </a:t>
            </a:r>
            <a:r>
              <a:rPr lang="de-DE" err="1">
                <a:cs typeface="Calibri"/>
              </a:rPr>
              <a:t>therefore</a:t>
            </a:r>
            <a:r>
              <a:rPr lang="de-DE">
                <a:cs typeface="Calibri"/>
              </a:rPr>
              <a:t> </a:t>
            </a:r>
            <a:r>
              <a:rPr lang="de-DE" err="1">
                <a:cs typeface="Calibri"/>
              </a:rPr>
              <a:t>the</a:t>
            </a:r>
            <a:r>
              <a:rPr lang="de-DE">
                <a:cs typeface="Calibri"/>
              </a:rPr>
              <a:t> </a:t>
            </a:r>
            <a:r>
              <a:rPr lang="de-DE" err="1">
                <a:cs typeface="Calibri"/>
              </a:rPr>
              <a:t>content</a:t>
            </a:r>
            <a:r>
              <a:rPr lang="de-DE">
                <a:cs typeface="Calibri"/>
              </a:rPr>
              <a:t> and </a:t>
            </a:r>
            <a:r>
              <a:rPr lang="de-DE" err="1">
                <a:cs typeface="Calibri"/>
              </a:rPr>
              <a:t>the</a:t>
            </a:r>
            <a:r>
              <a:rPr lang="de-DE">
                <a:cs typeface="Calibri"/>
              </a:rPr>
              <a:t> </a:t>
            </a:r>
            <a:r>
              <a:rPr lang="de-DE" err="1">
                <a:cs typeface="Calibri"/>
              </a:rPr>
              <a:t>tools</a:t>
            </a:r>
            <a:r>
              <a:rPr lang="de-DE">
                <a:cs typeface="Calibri"/>
              </a:rPr>
              <a:t>. Every </a:t>
            </a:r>
            <a:r>
              <a:rPr lang="de-DE" err="1">
                <a:cs typeface="Calibri"/>
              </a:rPr>
              <a:t>maker</a:t>
            </a:r>
            <a:r>
              <a:rPr lang="de-DE">
                <a:cs typeface="Calibri"/>
              </a:rPr>
              <a:t> </a:t>
            </a:r>
            <a:r>
              <a:rPr lang="de-DE" err="1">
                <a:cs typeface="Calibri"/>
              </a:rPr>
              <a:t>his</a:t>
            </a:r>
            <a:r>
              <a:rPr lang="de-DE">
                <a:cs typeface="Calibri"/>
              </a:rPr>
              <a:t>/her </a:t>
            </a:r>
            <a:r>
              <a:rPr lang="de-DE" err="1">
                <a:cs typeface="Calibri"/>
              </a:rPr>
              <a:t>tool</a:t>
            </a:r>
            <a:r>
              <a:rPr lang="de-DE">
                <a:cs typeface="Calibri"/>
              </a:rPr>
              <a:t> </a:t>
            </a:r>
            <a:r>
              <a:rPr lang="de-DE" err="1">
                <a:cs typeface="Calibri"/>
              </a:rPr>
              <a:t>practically</a:t>
            </a:r>
            <a:r>
              <a:rPr lang="de-DE">
                <a:cs typeface="Calibri"/>
              </a:rPr>
              <a:t> </a:t>
            </a:r>
            <a:r>
              <a:rPr lang="de-DE" err="1">
                <a:cs typeface="Calibri"/>
              </a:rPr>
              <a:t>means</a:t>
            </a:r>
            <a:r>
              <a:rPr lang="de-DE">
                <a:cs typeface="Calibri"/>
              </a:rPr>
              <a:t> </a:t>
            </a:r>
            <a:r>
              <a:rPr lang="de-DE" err="1">
                <a:cs typeface="Calibri"/>
              </a:rPr>
              <a:t>there</a:t>
            </a:r>
            <a:r>
              <a:rPr lang="de-DE">
                <a:cs typeface="Calibri"/>
              </a:rPr>
              <a:t> also </a:t>
            </a:r>
            <a:r>
              <a:rPr lang="de-DE" err="1">
                <a:cs typeface="Calibri"/>
              </a:rPr>
              <a:t>needs</a:t>
            </a:r>
            <a:r>
              <a:rPr lang="de-DE">
                <a:cs typeface="Calibri"/>
              </a:rPr>
              <a:t> </a:t>
            </a:r>
            <a:r>
              <a:rPr lang="de-DE" err="1">
                <a:cs typeface="Calibri"/>
              </a:rPr>
              <a:t>to</a:t>
            </a:r>
            <a:r>
              <a:rPr lang="de-DE">
                <a:cs typeface="Calibri"/>
              </a:rPr>
              <a:t> </a:t>
            </a:r>
            <a:r>
              <a:rPr lang="de-DE" err="1">
                <a:cs typeface="Calibri"/>
              </a:rPr>
              <a:t>be</a:t>
            </a:r>
            <a:r>
              <a:rPr lang="de-DE">
                <a:cs typeface="Calibri"/>
              </a:rPr>
              <a:t> a </a:t>
            </a:r>
            <a:r>
              <a:rPr lang="de-DE" err="1">
                <a:cs typeface="Calibri"/>
              </a:rPr>
              <a:t>provision</a:t>
            </a:r>
            <a:r>
              <a:rPr lang="de-DE">
                <a:cs typeface="Calibri"/>
              </a:rPr>
              <a:t> </a:t>
            </a:r>
            <a:r>
              <a:rPr lang="de-DE" err="1">
                <a:cs typeface="Calibri"/>
              </a:rPr>
              <a:t>of</a:t>
            </a:r>
            <a:r>
              <a:rPr lang="de-DE">
                <a:cs typeface="Calibri"/>
              </a:rPr>
              <a:t> a </a:t>
            </a:r>
            <a:r>
              <a:rPr lang="de-DE" err="1">
                <a:cs typeface="Calibri"/>
              </a:rPr>
              <a:t>guarantee</a:t>
            </a:r>
            <a:r>
              <a:rPr lang="de-DE">
                <a:cs typeface="Calibri"/>
              </a:rPr>
              <a:t>, </a:t>
            </a:r>
            <a:r>
              <a:rPr lang="de-DE" err="1">
                <a:cs typeface="Calibri"/>
              </a:rPr>
              <a:t>that</a:t>
            </a:r>
            <a:r>
              <a:rPr lang="de-DE">
                <a:cs typeface="Calibri"/>
              </a:rPr>
              <a:t> </a:t>
            </a:r>
            <a:r>
              <a:rPr lang="de-DE" err="1">
                <a:cs typeface="Calibri"/>
              </a:rPr>
              <a:t>it</a:t>
            </a:r>
            <a:r>
              <a:rPr lang="de-DE">
                <a:cs typeface="Calibri"/>
              </a:rPr>
              <a:t> will </a:t>
            </a:r>
            <a:r>
              <a:rPr lang="de-DE" err="1">
                <a:cs typeface="Calibri"/>
              </a:rPr>
              <a:t>work</a:t>
            </a:r>
            <a:r>
              <a:rPr lang="de-DE">
                <a:cs typeface="Calibri"/>
              </a:rPr>
              <a:t> and </a:t>
            </a:r>
            <a:r>
              <a:rPr lang="de-DE" err="1">
                <a:cs typeface="Calibri"/>
              </a:rPr>
              <a:t>that</a:t>
            </a:r>
            <a:r>
              <a:rPr lang="de-DE">
                <a:cs typeface="Calibri"/>
              </a:rPr>
              <a:t> </a:t>
            </a:r>
            <a:r>
              <a:rPr lang="de-DE" err="1">
                <a:cs typeface="Calibri"/>
              </a:rPr>
              <a:t>it</a:t>
            </a:r>
            <a:r>
              <a:rPr lang="de-DE">
                <a:cs typeface="Calibri"/>
              </a:rPr>
              <a:t> </a:t>
            </a:r>
            <a:r>
              <a:rPr lang="de-DE" err="1">
                <a:cs typeface="Calibri"/>
              </a:rPr>
              <a:t>could</a:t>
            </a:r>
            <a:r>
              <a:rPr lang="de-DE">
                <a:cs typeface="Calibri"/>
              </a:rPr>
              <a:t> </a:t>
            </a:r>
            <a:r>
              <a:rPr lang="de-DE" err="1">
                <a:cs typeface="Calibri"/>
              </a:rPr>
              <a:t>be</a:t>
            </a:r>
            <a:r>
              <a:rPr lang="de-DE">
                <a:cs typeface="Calibri"/>
              </a:rPr>
              <a:t> </a:t>
            </a:r>
            <a:r>
              <a:rPr lang="de-DE" err="1">
                <a:cs typeface="Calibri"/>
              </a:rPr>
              <a:t>the</a:t>
            </a:r>
            <a:r>
              <a:rPr lang="de-DE">
                <a:cs typeface="Calibri"/>
              </a:rPr>
              <a:t> </a:t>
            </a:r>
            <a:r>
              <a:rPr lang="de-DE" err="1">
                <a:cs typeface="Calibri"/>
              </a:rPr>
              <a:t>right</a:t>
            </a:r>
            <a:r>
              <a:rPr lang="de-DE">
                <a:cs typeface="Calibri"/>
              </a:rPr>
              <a:t> </a:t>
            </a:r>
            <a:r>
              <a:rPr lang="de-DE" err="1">
                <a:cs typeface="Calibri"/>
              </a:rPr>
              <a:t>solution</a:t>
            </a:r>
            <a:r>
              <a:rPr lang="de-DE">
                <a:cs typeface="Calibri"/>
              </a:rPr>
              <a:t> </a:t>
            </a:r>
            <a:r>
              <a:rPr lang="de-DE" err="1">
                <a:cs typeface="Calibri"/>
              </a:rPr>
              <a:t>for</a:t>
            </a:r>
            <a:r>
              <a:rPr lang="de-DE">
                <a:cs typeface="Calibri"/>
              </a:rPr>
              <a:t> </a:t>
            </a:r>
            <a:r>
              <a:rPr lang="de-DE" err="1">
                <a:cs typeface="Calibri"/>
              </a:rPr>
              <a:t>the</a:t>
            </a:r>
            <a:r>
              <a:rPr lang="de-DE">
                <a:cs typeface="Calibri"/>
              </a:rPr>
              <a:t> </a:t>
            </a:r>
            <a:r>
              <a:rPr lang="de-DE" err="1">
                <a:cs typeface="Calibri"/>
              </a:rPr>
              <a:t>intended</a:t>
            </a:r>
            <a:r>
              <a:rPr lang="de-DE">
                <a:cs typeface="Calibri"/>
              </a:rPr>
              <a:t> </a:t>
            </a:r>
            <a:r>
              <a:rPr lang="de-DE" err="1">
                <a:cs typeface="Calibri"/>
              </a:rPr>
              <a:t>use</a:t>
            </a:r>
            <a:r>
              <a:rPr lang="de-DE">
                <a:cs typeface="Calibri"/>
              </a:rPr>
              <a:t>. </a:t>
            </a:r>
            <a:r>
              <a:rPr lang="de-DE" err="1">
                <a:cs typeface="Calibri"/>
              </a:rPr>
              <a:t>Mere</a:t>
            </a:r>
            <a:r>
              <a:rPr lang="de-DE">
                <a:cs typeface="Calibri"/>
              </a:rPr>
              <a:t> link </a:t>
            </a:r>
            <a:r>
              <a:rPr lang="de-DE" err="1">
                <a:cs typeface="Calibri"/>
              </a:rPr>
              <a:t>lists</a:t>
            </a:r>
            <a:r>
              <a:rPr lang="de-DE">
                <a:cs typeface="Calibri"/>
              </a:rPr>
              <a:t> </a:t>
            </a:r>
            <a:r>
              <a:rPr lang="de-DE" err="1">
                <a:cs typeface="Calibri"/>
              </a:rPr>
              <a:t>are</a:t>
            </a:r>
            <a:r>
              <a:rPr lang="de-DE">
                <a:cs typeface="Calibri"/>
              </a:rPr>
              <a:t> not a </a:t>
            </a:r>
            <a:r>
              <a:rPr lang="de-DE" err="1">
                <a:cs typeface="Calibri"/>
              </a:rPr>
              <a:t>fitting</a:t>
            </a:r>
            <a:r>
              <a:rPr lang="de-DE">
                <a:cs typeface="Calibri"/>
              </a:rPr>
              <a:t> </a:t>
            </a:r>
            <a:r>
              <a:rPr lang="de-DE" err="1">
                <a:cs typeface="Calibri"/>
              </a:rPr>
              <a:t>way</a:t>
            </a:r>
            <a:r>
              <a:rPr lang="de-DE">
                <a:cs typeface="Calibri"/>
              </a:rPr>
              <a:t>. </a:t>
            </a:r>
            <a:r>
              <a:rPr lang="de-DE" err="1">
                <a:cs typeface="Calibri"/>
              </a:rPr>
              <a:t>Curation</a:t>
            </a:r>
            <a:r>
              <a:rPr lang="de-DE">
                <a:cs typeface="Calibri"/>
              </a:rPr>
              <a:t>, </a:t>
            </a:r>
            <a:r>
              <a:rPr lang="de-DE" err="1">
                <a:cs typeface="Calibri"/>
              </a:rPr>
              <a:t>hopefully</a:t>
            </a:r>
            <a:r>
              <a:rPr lang="de-DE">
                <a:cs typeface="Calibri"/>
              </a:rPr>
              <a:t>, </a:t>
            </a:r>
            <a:r>
              <a:rPr lang="de-DE" err="1">
                <a:cs typeface="Calibri"/>
              </a:rPr>
              <a:t>is</a:t>
            </a:r>
            <a:r>
              <a:rPr lang="de-DE">
                <a:cs typeface="Calibri"/>
              </a:rPr>
              <a:t>. </a:t>
            </a:r>
            <a:r>
              <a:rPr lang="de-DE" err="1">
                <a:cs typeface="Calibri"/>
              </a:rPr>
              <a:t>We</a:t>
            </a:r>
            <a:r>
              <a:rPr lang="de-DE">
                <a:cs typeface="Calibri"/>
              </a:rPr>
              <a:t> also </a:t>
            </a:r>
            <a:r>
              <a:rPr lang="de-DE" err="1">
                <a:cs typeface="Calibri"/>
              </a:rPr>
              <a:t>need</a:t>
            </a:r>
            <a:r>
              <a:rPr lang="de-DE">
                <a:cs typeface="Calibri"/>
              </a:rPr>
              <a:t> </a:t>
            </a:r>
            <a:r>
              <a:rPr lang="de-DE" err="1">
                <a:cs typeface="Calibri"/>
              </a:rPr>
              <a:t>to</a:t>
            </a:r>
            <a:r>
              <a:rPr lang="de-DE">
                <a:cs typeface="Calibri"/>
              </a:rPr>
              <a:t> mediate at least </a:t>
            </a:r>
            <a:r>
              <a:rPr lang="de-DE" err="1">
                <a:cs typeface="Calibri"/>
              </a:rPr>
              <a:t>competencies</a:t>
            </a:r>
            <a:r>
              <a:rPr lang="de-DE">
                <a:cs typeface="Calibri"/>
              </a:rPr>
              <a:t> on </a:t>
            </a:r>
            <a:r>
              <a:rPr lang="de-DE" err="1">
                <a:cs typeface="Calibri"/>
              </a:rPr>
              <a:t>how</a:t>
            </a:r>
            <a:r>
              <a:rPr lang="de-DE">
                <a:cs typeface="Calibri"/>
              </a:rPr>
              <a:t> </a:t>
            </a:r>
            <a:r>
              <a:rPr lang="de-DE" err="1">
                <a:cs typeface="Calibri"/>
              </a:rPr>
              <a:t>to</a:t>
            </a:r>
            <a:r>
              <a:rPr lang="de-DE">
                <a:cs typeface="Calibri"/>
              </a:rPr>
              <a:t> </a:t>
            </a:r>
            <a:r>
              <a:rPr lang="de-DE" err="1">
                <a:cs typeface="Calibri"/>
              </a:rPr>
              <a:t>use</a:t>
            </a:r>
            <a:r>
              <a:rPr lang="de-DE">
                <a:cs typeface="Calibri"/>
              </a:rPr>
              <a:t> </a:t>
            </a:r>
            <a:r>
              <a:rPr lang="de-DE" err="1">
                <a:cs typeface="Calibri"/>
              </a:rPr>
              <a:t>which</a:t>
            </a:r>
            <a:r>
              <a:rPr lang="de-DE">
                <a:cs typeface="Calibri"/>
              </a:rPr>
              <a:t> </a:t>
            </a:r>
            <a:r>
              <a:rPr lang="de-DE" err="1">
                <a:cs typeface="Calibri"/>
              </a:rPr>
              <a:t>tool</a:t>
            </a:r>
            <a:r>
              <a:rPr lang="de-DE">
                <a:cs typeface="Calibri"/>
              </a:rPr>
              <a:t> and </a:t>
            </a:r>
            <a:r>
              <a:rPr lang="de-DE" err="1">
                <a:cs typeface="Calibri"/>
              </a:rPr>
              <a:t>where</a:t>
            </a:r>
            <a:r>
              <a:rPr lang="de-DE">
                <a:cs typeface="Calibri"/>
              </a:rPr>
              <a:t> </a:t>
            </a:r>
            <a:r>
              <a:rPr lang="de-DE" err="1">
                <a:cs typeface="Calibri"/>
              </a:rPr>
              <a:t>its</a:t>
            </a:r>
            <a:r>
              <a:rPr lang="de-DE">
                <a:cs typeface="Calibri"/>
              </a:rPr>
              <a:t> </a:t>
            </a:r>
            <a:r>
              <a:rPr lang="de-DE" err="1">
                <a:cs typeface="Calibri"/>
              </a:rPr>
              <a:t>respective</a:t>
            </a:r>
            <a:r>
              <a:rPr lang="de-DE">
                <a:cs typeface="Calibri"/>
              </a:rPr>
              <a:t> </a:t>
            </a:r>
            <a:r>
              <a:rPr lang="de-DE" err="1">
                <a:cs typeface="Calibri"/>
              </a:rPr>
              <a:t>methodological</a:t>
            </a:r>
            <a:r>
              <a:rPr lang="de-DE">
                <a:cs typeface="Calibri"/>
              </a:rPr>
              <a:t> </a:t>
            </a:r>
            <a:r>
              <a:rPr lang="de-DE" err="1">
                <a:cs typeface="Calibri"/>
              </a:rPr>
              <a:t>limits</a:t>
            </a:r>
            <a:r>
              <a:rPr lang="de-DE">
                <a:cs typeface="Calibri"/>
              </a:rPr>
              <a:t> </a:t>
            </a:r>
            <a:r>
              <a:rPr lang="de-DE" err="1">
                <a:cs typeface="Calibri"/>
              </a:rPr>
              <a:t>lie</a:t>
            </a:r>
            <a:r>
              <a:rPr lang="de-DE">
                <a:cs typeface="Calibri"/>
              </a:rPr>
              <a:t>. </a:t>
            </a:r>
            <a:endParaRPr lang="de-DE" err="1">
              <a:cs typeface="Calibri"/>
            </a:endParaRPr>
          </a:p>
          <a:p>
            <a:pPr eaLnBrk="1" hangingPunct="1">
              <a:spcBef>
                <a:spcPct val="0"/>
              </a:spcBef>
            </a:pPr>
            <a:endParaRPr lang="de-DE">
              <a:cs typeface="Calibri"/>
            </a:endParaRPr>
          </a:p>
          <a:p>
            <a:pPr eaLnBrk="1" hangingPunct="1">
              <a:spcBef>
                <a:spcPct val="0"/>
              </a:spcBef>
            </a:pPr>
            <a:r>
              <a:rPr lang="de-DE">
                <a:cs typeface="Calibri"/>
              </a:rPr>
              <a:t>Overall, </a:t>
            </a:r>
            <a:r>
              <a:rPr lang="de-DE" err="1">
                <a:cs typeface="Calibri"/>
              </a:rPr>
              <a:t>scholarly</a:t>
            </a:r>
            <a:r>
              <a:rPr lang="de-DE">
                <a:cs typeface="Calibri"/>
              </a:rPr>
              <a:t> </a:t>
            </a:r>
            <a:r>
              <a:rPr lang="de-DE" err="1">
                <a:cs typeface="Calibri"/>
              </a:rPr>
              <a:t>makerspaces</a:t>
            </a:r>
            <a:r>
              <a:rPr lang="de-DE">
                <a:cs typeface="Calibri"/>
              </a:rPr>
              <a:t> </a:t>
            </a:r>
            <a:r>
              <a:rPr lang="de-DE" err="1">
                <a:cs typeface="Calibri"/>
              </a:rPr>
              <a:t>are</a:t>
            </a:r>
            <a:r>
              <a:rPr lang="de-DE">
                <a:cs typeface="Calibri"/>
              </a:rPr>
              <a:t> </a:t>
            </a:r>
            <a:r>
              <a:rPr lang="de-DE" err="1">
                <a:cs typeface="Calibri"/>
              </a:rPr>
              <a:t>thought</a:t>
            </a:r>
            <a:r>
              <a:rPr lang="de-DE">
                <a:cs typeface="Calibri"/>
              </a:rPr>
              <a:t> not </a:t>
            </a:r>
            <a:r>
              <a:rPr lang="de-DE" err="1">
                <a:cs typeface="Calibri"/>
              </a:rPr>
              <a:t>to</a:t>
            </a:r>
            <a:r>
              <a:rPr lang="de-DE">
                <a:cs typeface="Calibri"/>
              </a:rPr>
              <a:t> </a:t>
            </a:r>
            <a:r>
              <a:rPr lang="de-DE" err="1">
                <a:cs typeface="Calibri"/>
              </a:rPr>
              <a:t>be</a:t>
            </a:r>
            <a:r>
              <a:rPr lang="de-DE">
                <a:cs typeface="Calibri"/>
              </a:rPr>
              <a:t> a </a:t>
            </a:r>
            <a:r>
              <a:rPr lang="de-DE" err="1">
                <a:cs typeface="Calibri"/>
              </a:rPr>
              <a:t>one</a:t>
            </a:r>
            <a:r>
              <a:rPr lang="de-DE">
                <a:cs typeface="Calibri"/>
              </a:rPr>
              <a:t>-</a:t>
            </a:r>
            <a:r>
              <a:rPr lang="de-DE" err="1">
                <a:cs typeface="Calibri"/>
              </a:rPr>
              <a:t>way</a:t>
            </a:r>
            <a:r>
              <a:rPr lang="de-DE">
                <a:cs typeface="Calibri"/>
              </a:rPr>
              <a:t>-street </a:t>
            </a:r>
            <a:r>
              <a:rPr lang="de-DE" err="1">
                <a:cs typeface="Calibri"/>
              </a:rPr>
              <a:t>to</a:t>
            </a:r>
            <a:r>
              <a:rPr lang="de-DE">
                <a:cs typeface="Calibri"/>
              </a:rPr>
              <a:t> </a:t>
            </a:r>
            <a:r>
              <a:rPr lang="de-DE" err="1">
                <a:cs typeface="Calibri"/>
              </a:rPr>
              <a:t>optimize</a:t>
            </a:r>
            <a:r>
              <a:rPr lang="de-DE">
                <a:cs typeface="Calibri"/>
              </a:rPr>
              <a:t> and/</a:t>
            </a:r>
            <a:r>
              <a:rPr lang="de-DE" err="1">
                <a:cs typeface="Calibri"/>
              </a:rPr>
              <a:t>or</a:t>
            </a:r>
            <a:r>
              <a:rPr lang="de-DE">
                <a:cs typeface="Calibri"/>
              </a:rPr>
              <a:t> support </a:t>
            </a:r>
            <a:r>
              <a:rPr lang="de-DE" err="1">
                <a:cs typeface="Calibri"/>
              </a:rPr>
              <a:t>precise</a:t>
            </a:r>
            <a:r>
              <a:rPr lang="de-DE">
                <a:cs typeface="Calibri"/>
              </a:rPr>
              <a:t> </a:t>
            </a:r>
            <a:r>
              <a:rPr lang="de-DE" err="1">
                <a:cs typeface="Calibri"/>
              </a:rPr>
              <a:t>research</a:t>
            </a:r>
            <a:r>
              <a:rPr lang="de-DE">
                <a:cs typeface="Calibri"/>
              </a:rPr>
              <a:t> </a:t>
            </a:r>
            <a:r>
              <a:rPr lang="de-DE" err="1">
                <a:cs typeface="Calibri"/>
              </a:rPr>
              <a:t>scenarios</a:t>
            </a:r>
            <a:r>
              <a:rPr lang="de-DE">
                <a:cs typeface="Calibri"/>
              </a:rPr>
              <a:t>. Rather </a:t>
            </a:r>
            <a:r>
              <a:rPr lang="de-DE" err="1">
                <a:cs typeface="Calibri"/>
              </a:rPr>
              <a:t>we</a:t>
            </a:r>
            <a:r>
              <a:rPr lang="de-DE">
                <a:cs typeface="Calibri"/>
              </a:rPr>
              <a:t> will </a:t>
            </a:r>
            <a:r>
              <a:rPr lang="de-DE" err="1">
                <a:cs typeface="Calibri"/>
              </a:rPr>
              <a:t>reconnect</a:t>
            </a:r>
            <a:r>
              <a:rPr lang="de-DE">
                <a:cs typeface="Calibri"/>
              </a:rPr>
              <a:t> </a:t>
            </a:r>
            <a:r>
              <a:rPr lang="de-DE" err="1">
                <a:cs typeface="Calibri"/>
              </a:rPr>
              <a:t>with</a:t>
            </a:r>
            <a:r>
              <a:rPr lang="de-DE">
                <a:cs typeface="Calibri"/>
              </a:rPr>
              <a:t> </a:t>
            </a:r>
            <a:r>
              <a:rPr lang="de-DE" err="1">
                <a:cs typeface="Calibri"/>
              </a:rPr>
              <a:t>the</a:t>
            </a:r>
            <a:r>
              <a:rPr lang="de-DE">
                <a:cs typeface="Calibri"/>
              </a:rPr>
              <a:t> </a:t>
            </a:r>
            <a:r>
              <a:rPr lang="de-DE" err="1">
                <a:cs typeface="Calibri"/>
              </a:rPr>
              <a:t>basic</a:t>
            </a:r>
            <a:r>
              <a:rPr lang="de-DE">
                <a:cs typeface="Calibri"/>
              </a:rPr>
              <a:t> </a:t>
            </a:r>
            <a:r>
              <a:rPr lang="de-DE" err="1">
                <a:cs typeface="Calibri"/>
              </a:rPr>
              <a:t>idea</a:t>
            </a:r>
            <a:r>
              <a:rPr lang="de-DE">
                <a:cs typeface="Calibri"/>
              </a:rPr>
              <a:t> </a:t>
            </a:r>
            <a:r>
              <a:rPr lang="de-DE" err="1">
                <a:cs typeface="Calibri"/>
              </a:rPr>
              <a:t>of</a:t>
            </a:r>
            <a:r>
              <a:rPr lang="de-DE">
                <a:cs typeface="Calibri"/>
              </a:rPr>
              <a:t> </a:t>
            </a:r>
            <a:r>
              <a:rPr lang="de-DE" err="1">
                <a:cs typeface="Calibri"/>
              </a:rPr>
              <a:t>Makerspaces</a:t>
            </a:r>
            <a:r>
              <a:rPr lang="de-DE">
                <a:cs typeface="Calibri"/>
              </a:rPr>
              <a:t> in </a:t>
            </a:r>
            <a:r>
              <a:rPr lang="de-DE" err="1">
                <a:cs typeface="Calibri"/>
              </a:rPr>
              <a:t>general</a:t>
            </a:r>
            <a:r>
              <a:rPr lang="de-DE">
                <a:cs typeface="Calibri"/>
              </a:rPr>
              <a:t>: </a:t>
            </a:r>
            <a:r>
              <a:rPr lang="de-DE" err="1">
                <a:cs typeface="Calibri"/>
              </a:rPr>
              <a:t>Scholarly</a:t>
            </a:r>
            <a:r>
              <a:rPr lang="de-DE">
                <a:cs typeface="Calibri"/>
              </a:rPr>
              <a:t> </a:t>
            </a:r>
            <a:r>
              <a:rPr lang="de-DE" err="1">
                <a:cs typeface="Calibri"/>
              </a:rPr>
              <a:t>Makerspaces</a:t>
            </a:r>
            <a:r>
              <a:rPr lang="de-DE">
                <a:cs typeface="Calibri"/>
              </a:rPr>
              <a:t> at an </a:t>
            </a:r>
            <a:r>
              <a:rPr lang="de-DE" err="1">
                <a:cs typeface="Calibri"/>
              </a:rPr>
              <a:t>university</a:t>
            </a:r>
            <a:r>
              <a:rPr lang="de-DE">
                <a:cs typeface="Calibri"/>
              </a:rPr>
              <a:t> </a:t>
            </a:r>
            <a:r>
              <a:rPr lang="de-DE" err="1">
                <a:cs typeface="Calibri"/>
              </a:rPr>
              <a:t>library</a:t>
            </a:r>
            <a:r>
              <a:rPr lang="de-DE">
                <a:cs typeface="Calibri"/>
              </a:rPr>
              <a:t> </a:t>
            </a:r>
            <a:r>
              <a:rPr lang="de-DE" err="1">
                <a:cs typeface="Calibri"/>
              </a:rPr>
              <a:t>are</a:t>
            </a:r>
            <a:r>
              <a:rPr lang="de-DE">
                <a:cs typeface="Calibri"/>
              </a:rPr>
              <a:t> </a:t>
            </a:r>
            <a:r>
              <a:rPr lang="de-DE" err="1">
                <a:cs typeface="Calibri"/>
              </a:rPr>
              <a:t>aimed</a:t>
            </a:r>
            <a:r>
              <a:rPr lang="de-DE">
                <a:cs typeface="Calibri"/>
              </a:rPr>
              <a:t> on </a:t>
            </a:r>
            <a:r>
              <a:rPr lang="de-DE" err="1">
                <a:cs typeface="Calibri"/>
              </a:rPr>
              <a:t>enabling</a:t>
            </a:r>
            <a:r>
              <a:rPr lang="de-DE">
                <a:cs typeface="Calibri"/>
              </a:rPr>
              <a:t> a </a:t>
            </a:r>
            <a:r>
              <a:rPr lang="de-DE" err="1">
                <a:cs typeface="Calibri"/>
              </a:rPr>
              <a:t>whole</a:t>
            </a:r>
            <a:r>
              <a:rPr lang="de-DE">
                <a:cs typeface="Calibri"/>
              </a:rPr>
              <a:t> </a:t>
            </a:r>
            <a:r>
              <a:rPr lang="de-DE" err="1">
                <a:cs typeface="Calibri"/>
              </a:rPr>
              <a:t>range</a:t>
            </a:r>
            <a:r>
              <a:rPr lang="de-DE">
                <a:cs typeface="Calibri"/>
              </a:rPr>
              <a:t> </a:t>
            </a:r>
            <a:r>
              <a:rPr lang="de-DE" err="1">
                <a:cs typeface="Calibri"/>
              </a:rPr>
              <a:t>of</a:t>
            </a:r>
            <a:r>
              <a:rPr lang="de-DE">
                <a:cs typeface="Calibri"/>
              </a:rPr>
              <a:t> </a:t>
            </a:r>
            <a:r>
              <a:rPr lang="de-DE" err="1">
                <a:cs typeface="Calibri"/>
              </a:rPr>
              <a:t>engaging</a:t>
            </a:r>
            <a:r>
              <a:rPr lang="de-DE">
                <a:cs typeface="Calibri"/>
              </a:rPr>
              <a:t> </a:t>
            </a:r>
            <a:r>
              <a:rPr lang="de-DE" err="1">
                <a:cs typeface="Calibri"/>
              </a:rPr>
              <a:t>with</a:t>
            </a:r>
            <a:r>
              <a:rPr lang="de-DE">
                <a:cs typeface="Calibri"/>
              </a:rPr>
              <a:t> </a:t>
            </a:r>
            <a:r>
              <a:rPr lang="de-DE" err="1">
                <a:cs typeface="Calibri"/>
              </a:rPr>
              <a:t>materials</a:t>
            </a:r>
            <a:r>
              <a:rPr lang="de-DE">
                <a:cs typeface="Calibri"/>
              </a:rPr>
              <a:t> </a:t>
            </a:r>
            <a:r>
              <a:rPr lang="de-DE" err="1">
                <a:cs typeface="Calibri"/>
              </a:rPr>
              <a:t>tools</a:t>
            </a:r>
            <a:r>
              <a:rPr lang="de-DE">
                <a:cs typeface="Calibri"/>
              </a:rPr>
              <a:t> and </a:t>
            </a:r>
            <a:r>
              <a:rPr lang="de-DE" err="1">
                <a:cs typeface="Calibri"/>
              </a:rPr>
              <a:t>methods</a:t>
            </a:r>
            <a:r>
              <a:rPr lang="de-DE">
                <a:cs typeface="Calibri"/>
              </a:rPr>
              <a:t>.</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31</a:t>
            </a:fld>
            <a:endParaRPr lang="de-DE">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cs typeface="Calibri"/>
              </a:rPr>
              <a:t>Since</a:t>
            </a:r>
            <a:r>
              <a:rPr lang="de-DE">
                <a:cs typeface="Calibri"/>
              </a:rPr>
              <a:t> </a:t>
            </a:r>
            <a:r>
              <a:rPr lang="de-DE" err="1">
                <a:cs typeface="Calibri"/>
              </a:rPr>
              <a:t>we</a:t>
            </a:r>
            <a:r>
              <a:rPr lang="de-DE">
                <a:cs typeface="Calibri"/>
              </a:rPr>
              <a:t> </a:t>
            </a:r>
            <a:r>
              <a:rPr lang="de-DE" err="1">
                <a:cs typeface="Calibri"/>
              </a:rPr>
              <a:t>cannot</a:t>
            </a:r>
            <a:r>
              <a:rPr lang="de-DE">
                <a:cs typeface="Calibri"/>
              </a:rPr>
              <a:t> </a:t>
            </a:r>
            <a:r>
              <a:rPr lang="de-DE" err="1">
                <a:cs typeface="Calibri"/>
              </a:rPr>
              <a:t>only</a:t>
            </a:r>
            <a:r>
              <a:rPr lang="de-DE">
                <a:cs typeface="Calibri"/>
              </a:rPr>
              <a:t> stick </a:t>
            </a:r>
            <a:r>
              <a:rPr lang="de-DE" err="1">
                <a:cs typeface="Calibri"/>
              </a:rPr>
              <a:t>to</a:t>
            </a:r>
            <a:r>
              <a:rPr lang="de-DE">
                <a:cs typeface="Calibri"/>
              </a:rPr>
              <a:t> </a:t>
            </a:r>
            <a:r>
              <a:rPr lang="de-DE" err="1">
                <a:cs typeface="Calibri"/>
              </a:rPr>
              <a:t>our</a:t>
            </a:r>
            <a:r>
              <a:rPr lang="de-DE">
                <a:cs typeface="Calibri"/>
              </a:rPr>
              <a:t> </a:t>
            </a:r>
            <a:r>
              <a:rPr lang="de-DE" err="1">
                <a:cs typeface="Calibri"/>
              </a:rPr>
              <a:t>drawing</a:t>
            </a:r>
            <a:r>
              <a:rPr lang="de-DE">
                <a:cs typeface="Calibri"/>
              </a:rPr>
              <a:t> </a:t>
            </a:r>
            <a:r>
              <a:rPr lang="de-DE" err="1">
                <a:cs typeface="Calibri"/>
              </a:rPr>
              <a:t>board</a:t>
            </a:r>
            <a:r>
              <a:rPr lang="de-DE">
                <a:cs typeface="Calibri"/>
              </a:rPr>
              <a:t> </a:t>
            </a:r>
            <a:r>
              <a:rPr lang="de-DE" err="1">
                <a:cs typeface="Calibri"/>
              </a:rPr>
              <a:t>we</a:t>
            </a:r>
            <a:r>
              <a:rPr lang="de-DE">
                <a:cs typeface="Calibri"/>
              </a:rPr>
              <a:t> </a:t>
            </a:r>
            <a:r>
              <a:rPr lang="de-DE" err="1">
                <a:cs typeface="Calibri"/>
              </a:rPr>
              <a:t>reached</a:t>
            </a:r>
            <a:r>
              <a:rPr lang="de-DE">
                <a:cs typeface="Calibri"/>
              </a:rPr>
              <a:t> out </a:t>
            </a:r>
            <a:r>
              <a:rPr lang="de-DE" err="1">
                <a:cs typeface="Calibri"/>
              </a:rPr>
              <a:t>to</a:t>
            </a:r>
            <a:r>
              <a:rPr lang="de-DE">
                <a:cs typeface="Calibri"/>
              </a:rPr>
              <a:t> </a:t>
            </a:r>
            <a:r>
              <a:rPr lang="de-DE" err="1">
                <a:cs typeface="Calibri"/>
              </a:rPr>
              <a:t>collect</a:t>
            </a:r>
            <a:r>
              <a:rPr lang="de-DE">
                <a:cs typeface="Calibri"/>
              </a:rPr>
              <a:t> different </a:t>
            </a:r>
            <a:r>
              <a:rPr lang="de-DE" err="1">
                <a:cs typeface="Calibri"/>
              </a:rPr>
              <a:t>opinions</a:t>
            </a:r>
            <a:r>
              <a:rPr lang="de-DE">
                <a:cs typeface="Calibri"/>
              </a:rPr>
              <a:t> and </a:t>
            </a:r>
            <a:r>
              <a:rPr lang="de-DE" err="1">
                <a:cs typeface="Calibri"/>
              </a:rPr>
              <a:t>the</a:t>
            </a:r>
            <a:r>
              <a:rPr lang="de-DE">
                <a:cs typeface="Calibri"/>
              </a:rPr>
              <a:t> find </a:t>
            </a:r>
            <a:r>
              <a:rPr lang="de-DE" err="1">
                <a:cs typeface="Calibri"/>
              </a:rPr>
              <a:t>more</a:t>
            </a:r>
            <a:r>
              <a:rPr lang="de-DE">
                <a:cs typeface="Calibri"/>
              </a:rPr>
              <a:t> out </a:t>
            </a:r>
            <a:r>
              <a:rPr lang="de-DE" err="1">
                <a:cs typeface="Calibri"/>
              </a:rPr>
              <a:t>about</a:t>
            </a:r>
            <a:r>
              <a:rPr lang="de-DE">
                <a:cs typeface="Calibri"/>
              </a:rPr>
              <a:t> </a:t>
            </a:r>
            <a:r>
              <a:rPr lang="de-DE" err="1">
                <a:cs typeface="Calibri"/>
              </a:rPr>
              <a:t>existing</a:t>
            </a:r>
            <a:r>
              <a:rPr lang="de-DE">
                <a:cs typeface="Calibri"/>
              </a:rPr>
              <a:t> </a:t>
            </a:r>
            <a:r>
              <a:rPr lang="de-DE" err="1">
                <a:cs typeface="Calibri"/>
              </a:rPr>
              <a:t>similar</a:t>
            </a:r>
            <a:r>
              <a:rPr lang="de-DE">
                <a:cs typeface="Calibri"/>
              </a:rPr>
              <a:t> </a:t>
            </a:r>
            <a:r>
              <a:rPr lang="de-DE" err="1">
                <a:cs typeface="Calibri"/>
              </a:rPr>
              <a:t>approaches</a:t>
            </a:r>
            <a:r>
              <a:rPr lang="de-DE">
                <a:cs typeface="Calibri"/>
              </a:rPr>
              <a:t>. </a:t>
            </a:r>
            <a:r>
              <a:rPr lang="de-DE" err="1">
                <a:cs typeface="Calibri"/>
              </a:rPr>
              <a:t>To</a:t>
            </a:r>
            <a:r>
              <a:rPr lang="de-DE">
                <a:cs typeface="Calibri"/>
              </a:rPr>
              <a:t> </a:t>
            </a:r>
            <a:r>
              <a:rPr lang="de-DE" err="1">
                <a:cs typeface="Calibri"/>
              </a:rPr>
              <a:t>that</a:t>
            </a:r>
            <a:r>
              <a:rPr lang="de-DE">
                <a:cs typeface="Calibri"/>
              </a:rPr>
              <a:t> end </a:t>
            </a:r>
            <a:r>
              <a:rPr lang="de-DE" err="1">
                <a:cs typeface="Calibri"/>
              </a:rPr>
              <a:t>we</a:t>
            </a:r>
            <a:r>
              <a:rPr lang="de-DE">
                <a:cs typeface="Calibri"/>
              </a:rPr>
              <a:t> </a:t>
            </a:r>
            <a:r>
              <a:rPr lang="de-DE" err="1">
                <a:cs typeface="Calibri"/>
              </a:rPr>
              <a:t>conducted</a:t>
            </a:r>
            <a:r>
              <a:rPr lang="de-DE">
                <a:cs typeface="Calibri"/>
              </a:rPr>
              <a:t> a </a:t>
            </a:r>
            <a:r>
              <a:rPr lang="de-DE" err="1">
                <a:cs typeface="Calibri"/>
              </a:rPr>
              <a:t>number</a:t>
            </a:r>
            <a:r>
              <a:rPr lang="de-DE">
                <a:cs typeface="Calibri"/>
              </a:rPr>
              <a:t> </a:t>
            </a:r>
            <a:r>
              <a:rPr lang="de-DE" err="1">
                <a:cs typeface="Calibri"/>
              </a:rPr>
              <a:t>of</a:t>
            </a:r>
            <a:r>
              <a:rPr lang="de-DE">
                <a:cs typeface="Calibri"/>
              </a:rPr>
              <a:t> </a:t>
            </a:r>
            <a:r>
              <a:rPr lang="de-DE" err="1">
                <a:cs typeface="Calibri"/>
              </a:rPr>
              <a:t>interviews</a:t>
            </a:r>
            <a:r>
              <a:rPr lang="de-DE">
                <a:cs typeface="Calibri"/>
              </a:rPr>
              <a:t> </a:t>
            </a:r>
            <a:r>
              <a:rPr lang="de-DE" err="1">
                <a:cs typeface="Calibri"/>
              </a:rPr>
              <a:t>with</a:t>
            </a:r>
            <a:r>
              <a:rPr lang="de-DE">
                <a:cs typeface="Calibri"/>
              </a:rPr>
              <a:t> </a:t>
            </a:r>
            <a:r>
              <a:rPr lang="de-DE" err="1">
                <a:cs typeface="Calibri"/>
              </a:rPr>
              <a:t>experts</a:t>
            </a:r>
            <a:r>
              <a:rPr lang="de-DE">
                <a:cs typeface="Calibri"/>
              </a:rPr>
              <a:t> and </a:t>
            </a:r>
            <a:r>
              <a:rPr lang="de-DE" err="1">
                <a:cs typeface="Calibri"/>
              </a:rPr>
              <a:t>though</a:t>
            </a:r>
            <a:r>
              <a:rPr lang="de-DE">
                <a:cs typeface="Calibri"/>
              </a:rPr>
              <a:t> </a:t>
            </a:r>
            <a:r>
              <a:rPr lang="de-DE" err="1">
                <a:cs typeface="Calibri"/>
              </a:rPr>
              <a:t>there</a:t>
            </a:r>
            <a:r>
              <a:rPr lang="de-DE">
                <a:cs typeface="Calibri"/>
              </a:rPr>
              <a:t> was </a:t>
            </a:r>
            <a:r>
              <a:rPr lang="de-DE" err="1">
                <a:cs typeface="Calibri"/>
              </a:rPr>
              <a:t>very</a:t>
            </a:r>
            <a:r>
              <a:rPr lang="de-DE">
                <a:cs typeface="Calibri"/>
              </a:rPr>
              <a:t> </a:t>
            </a:r>
            <a:r>
              <a:rPr lang="de-DE" err="1">
                <a:cs typeface="Calibri"/>
              </a:rPr>
              <a:t>constructive</a:t>
            </a:r>
            <a:r>
              <a:rPr lang="de-DE">
                <a:cs typeface="Calibri"/>
              </a:rPr>
              <a:t> </a:t>
            </a:r>
            <a:r>
              <a:rPr lang="de-DE" err="1">
                <a:cs typeface="Calibri"/>
              </a:rPr>
              <a:t>criticism</a:t>
            </a:r>
            <a:r>
              <a:rPr lang="de-DE">
                <a:cs typeface="Calibri"/>
              </a:rPr>
              <a:t>, </a:t>
            </a:r>
            <a:r>
              <a:rPr lang="de-DE" err="1">
                <a:cs typeface="Calibri"/>
              </a:rPr>
              <a:t>our</a:t>
            </a:r>
            <a:r>
              <a:rPr lang="de-DE">
                <a:cs typeface="Calibri"/>
              </a:rPr>
              <a:t> </a:t>
            </a:r>
            <a:r>
              <a:rPr lang="de-DE" err="1">
                <a:cs typeface="Calibri"/>
              </a:rPr>
              <a:t>basic</a:t>
            </a:r>
            <a:r>
              <a:rPr lang="de-DE">
                <a:cs typeface="Calibri"/>
              </a:rPr>
              <a:t> </a:t>
            </a:r>
            <a:r>
              <a:rPr lang="de-DE" err="1">
                <a:cs typeface="Calibri"/>
              </a:rPr>
              <a:t>assumptions</a:t>
            </a:r>
            <a:r>
              <a:rPr lang="de-DE">
                <a:cs typeface="Calibri"/>
              </a:rPr>
              <a:t> and </a:t>
            </a:r>
            <a:r>
              <a:rPr lang="de-DE" err="1">
                <a:cs typeface="Calibri"/>
              </a:rPr>
              <a:t>ideas</a:t>
            </a:r>
            <a:r>
              <a:rPr lang="de-DE">
                <a:cs typeface="Calibri"/>
              </a:rPr>
              <a:t> </a:t>
            </a:r>
            <a:r>
              <a:rPr lang="de-DE" err="1">
                <a:cs typeface="Calibri"/>
              </a:rPr>
              <a:t>were</a:t>
            </a:r>
            <a:r>
              <a:rPr lang="de-DE">
                <a:cs typeface="Calibri"/>
              </a:rPr>
              <a:t> </a:t>
            </a:r>
            <a:r>
              <a:rPr lang="de-DE" err="1">
                <a:cs typeface="Calibri"/>
              </a:rPr>
              <a:t>confirmed</a:t>
            </a:r>
            <a:r>
              <a:rPr lang="de-DE">
                <a:cs typeface="Calibri"/>
              </a:rPr>
              <a:t>. </a:t>
            </a:r>
          </a:p>
          <a:p>
            <a:pPr eaLnBrk="1" hangingPunct="1">
              <a:spcBef>
                <a:spcPct val="0"/>
              </a:spcBef>
            </a:pPr>
            <a:endParaRPr lang="de-DE">
              <a:cs typeface="Calibri"/>
            </a:endParaRPr>
          </a:p>
          <a:p>
            <a:pPr eaLnBrk="1" hangingPunct="1">
              <a:spcBef>
                <a:spcPct val="0"/>
              </a:spcBef>
            </a:pPr>
            <a:r>
              <a:rPr lang="de-DE" err="1">
                <a:cs typeface="Calibri"/>
              </a:rPr>
              <a:t>Everyone</a:t>
            </a:r>
            <a:r>
              <a:rPr lang="de-DE">
                <a:cs typeface="Calibri"/>
              </a:rPr>
              <a:t> </a:t>
            </a:r>
            <a:r>
              <a:rPr lang="de-DE" err="1">
                <a:cs typeface="Calibri"/>
              </a:rPr>
              <a:t>agreed</a:t>
            </a:r>
            <a:r>
              <a:rPr lang="de-DE">
                <a:cs typeface="Calibri"/>
              </a:rPr>
              <a:t>, </a:t>
            </a:r>
            <a:r>
              <a:rPr lang="de-DE" err="1">
                <a:cs typeface="Calibri"/>
              </a:rPr>
              <a:t>that</a:t>
            </a:r>
            <a:r>
              <a:rPr lang="de-DE">
                <a:cs typeface="Calibri"/>
              </a:rPr>
              <a:t> </a:t>
            </a:r>
            <a:r>
              <a:rPr lang="de-DE" err="1">
                <a:cs typeface="Calibri"/>
              </a:rPr>
              <a:t>academic</a:t>
            </a:r>
            <a:r>
              <a:rPr lang="de-DE">
                <a:cs typeface="Calibri"/>
              </a:rPr>
              <a:t> and </a:t>
            </a:r>
            <a:r>
              <a:rPr lang="de-DE" err="1">
                <a:cs typeface="Calibri"/>
              </a:rPr>
              <a:t>especially</a:t>
            </a:r>
            <a:r>
              <a:rPr lang="de-DE">
                <a:cs typeface="Calibri"/>
              </a:rPr>
              <a:t> </a:t>
            </a:r>
            <a:r>
              <a:rPr lang="de-DE" err="1">
                <a:cs typeface="Calibri"/>
              </a:rPr>
              <a:t>university</a:t>
            </a:r>
            <a:r>
              <a:rPr lang="de-DE">
                <a:cs typeface="Calibri"/>
              </a:rPr>
              <a:t> </a:t>
            </a:r>
            <a:r>
              <a:rPr lang="de-DE" err="1">
                <a:cs typeface="Calibri"/>
              </a:rPr>
              <a:t>libraries</a:t>
            </a:r>
            <a:r>
              <a:rPr lang="de-DE">
                <a:cs typeface="Calibri"/>
              </a:rPr>
              <a:t> </a:t>
            </a:r>
            <a:r>
              <a:rPr lang="de-DE" err="1">
                <a:cs typeface="Calibri"/>
              </a:rPr>
              <a:t>can</a:t>
            </a:r>
            <a:r>
              <a:rPr lang="de-DE">
                <a:cs typeface="Calibri"/>
              </a:rPr>
              <a:t> </a:t>
            </a:r>
            <a:r>
              <a:rPr lang="de-DE" err="1">
                <a:cs typeface="Calibri"/>
              </a:rPr>
              <a:t>reach</a:t>
            </a:r>
            <a:r>
              <a:rPr lang="de-DE">
                <a:cs typeface="Calibri"/>
              </a:rPr>
              <a:t> </a:t>
            </a:r>
            <a:r>
              <a:rPr lang="de-DE" err="1">
                <a:cs typeface="Calibri"/>
              </a:rPr>
              <a:t>broader</a:t>
            </a:r>
            <a:r>
              <a:rPr lang="de-DE">
                <a:cs typeface="Calibri"/>
              </a:rPr>
              <a:t> </a:t>
            </a:r>
            <a:r>
              <a:rPr lang="de-DE" err="1">
                <a:cs typeface="Calibri"/>
              </a:rPr>
              <a:t>audiences</a:t>
            </a:r>
            <a:r>
              <a:rPr lang="de-DE">
                <a:cs typeface="Calibri"/>
              </a:rPr>
              <a:t> </a:t>
            </a:r>
            <a:r>
              <a:rPr lang="de-DE" err="1">
                <a:cs typeface="Calibri"/>
              </a:rPr>
              <a:t>than</a:t>
            </a:r>
            <a:r>
              <a:rPr lang="de-DE">
                <a:cs typeface="Calibri"/>
              </a:rPr>
              <a:t> </a:t>
            </a:r>
            <a:r>
              <a:rPr lang="de-DE" err="1">
                <a:cs typeface="Calibri"/>
              </a:rPr>
              <a:t>specialized</a:t>
            </a:r>
            <a:r>
              <a:rPr lang="de-DE">
                <a:cs typeface="Calibri"/>
              </a:rPr>
              <a:t> </a:t>
            </a:r>
            <a:r>
              <a:rPr lang="de-DE" err="1">
                <a:cs typeface="Calibri"/>
              </a:rPr>
              <a:t>associations</a:t>
            </a:r>
            <a:r>
              <a:rPr lang="de-DE">
                <a:cs typeface="Calibri"/>
              </a:rPr>
              <a:t>. The </a:t>
            </a:r>
            <a:r>
              <a:rPr lang="de-DE" err="1">
                <a:cs typeface="Calibri"/>
              </a:rPr>
              <a:t>research</a:t>
            </a:r>
            <a:r>
              <a:rPr lang="de-DE">
                <a:cs typeface="Calibri"/>
              </a:rPr>
              <a:t>-</a:t>
            </a:r>
            <a:r>
              <a:rPr lang="de-DE" err="1">
                <a:cs typeface="Calibri"/>
              </a:rPr>
              <a:t>cycle</a:t>
            </a:r>
            <a:r>
              <a:rPr lang="de-DE">
                <a:cs typeface="Calibri"/>
              </a:rPr>
              <a:t>-layout </a:t>
            </a:r>
            <a:r>
              <a:rPr lang="de-DE" err="1">
                <a:cs typeface="Calibri"/>
              </a:rPr>
              <a:t>to</a:t>
            </a:r>
            <a:r>
              <a:rPr lang="de-DE">
                <a:cs typeface="Calibri"/>
              </a:rPr>
              <a:t> </a:t>
            </a:r>
            <a:r>
              <a:rPr lang="de-DE" err="1">
                <a:cs typeface="Calibri"/>
              </a:rPr>
              <a:t>guide</a:t>
            </a:r>
            <a:r>
              <a:rPr lang="de-DE">
                <a:cs typeface="Calibri"/>
              </a:rPr>
              <a:t>, </a:t>
            </a:r>
            <a:r>
              <a:rPr lang="de-DE" err="1">
                <a:cs typeface="Calibri"/>
              </a:rPr>
              <a:t>teach</a:t>
            </a:r>
            <a:r>
              <a:rPr lang="de-DE">
                <a:cs typeface="Calibri"/>
              </a:rPr>
              <a:t>, and support </a:t>
            </a:r>
            <a:r>
              <a:rPr lang="de-DE" err="1">
                <a:cs typeface="Calibri"/>
              </a:rPr>
              <a:t>users</a:t>
            </a:r>
            <a:r>
              <a:rPr lang="de-DE">
                <a:cs typeface="Calibri"/>
              </a:rPr>
              <a:t> </a:t>
            </a:r>
            <a:r>
              <a:rPr lang="de-DE" err="1">
                <a:cs typeface="Calibri"/>
              </a:rPr>
              <a:t>appears</a:t>
            </a:r>
            <a:r>
              <a:rPr lang="de-DE">
                <a:cs typeface="Calibri"/>
              </a:rPr>
              <a:t> </a:t>
            </a:r>
            <a:r>
              <a:rPr lang="de-DE" err="1">
                <a:cs typeface="Calibri"/>
              </a:rPr>
              <a:t>to</a:t>
            </a:r>
            <a:r>
              <a:rPr lang="de-DE">
                <a:cs typeface="Calibri"/>
              </a:rPr>
              <a:t> </a:t>
            </a:r>
            <a:r>
              <a:rPr lang="de-DE" err="1">
                <a:cs typeface="Calibri"/>
              </a:rPr>
              <a:t>be</a:t>
            </a:r>
            <a:r>
              <a:rPr lang="de-DE">
                <a:cs typeface="Calibri"/>
              </a:rPr>
              <a:t> </a:t>
            </a:r>
            <a:r>
              <a:rPr lang="de-DE" err="1">
                <a:cs typeface="Calibri"/>
              </a:rPr>
              <a:t>the</a:t>
            </a:r>
            <a:r>
              <a:rPr lang="de-DE">
                <a:cs typeface="Calibri"/>
              </a:rPr>
              <a:t> </a:t>
            </a:r>
            <a:r>
              <a:rPr lang="de-DE" err="1">
                <a:cs typeface="Calibri"/>
              </a:rPr>
              <a:t>most</a:t>
            </a:r>
            <a:r>
              <a:rPr lang="de-DE">
                <a:cs typeface="Calibri"/>
              </a:rPr>
              <a:t> plausible </a:t>
            </a:r>
            <a:r>
              <a:rPr lang="de-DE" err="1">
                <a:cs typeface="Calibri"/>
              </a:rPr>
              <a:t>way</a:t>
            </a:r>
            <a:r>
              <a:rPr lang="de-DE">
                <a:cs typeface="Calibri"/>
              </a:rPr>
              <a:t>. </a:t>
            </a:r>
            <a:r>
              <a:rPr lang="de-DE" err="1">
                <a:cs typeface="Calibri"/>
              </a:rPr>
              <a:t>We</a:t>
            </a:r>
            <a:r>
              <a:rPr lang="de-DE">
                <a:cs typeface="Calibri"/>
              </a:rPr>
              <a:t> </a:t>
            </a:r>
            <a:r>
              <a:rPr lang="de-DE" err="1">
                <a:cs typeface="Calibri"/>
              </a:rPr>
              <a:t>found</a:t>
            </a:r>
            <a:r>
              <a:rPr lang="de-DE">
                <a:cs typeface="Calibri"/>
              </a:rPr>
              <a:t> a </a:t>
            </a:r>
            <a:r>
              <a:rPr lang="de-DE" err="1">
                <a:cs typeface="Calibri"/>
              </a:rPr>
              <a:t>preference</a:t>
            </a:r>
            <a:r>
              <a:rPr lang="de-DE">
                <a:cs typeface="Calibri"/>
              </a:rPr>
              <a:t>, not </a:t>
            </a:r>
            <a:r>
              <a:rPr lang="de-DE" err="1">
                <a:cs typeface="Calibri"/>
              </a:rPr>
              <a:t>suprisingly</a:t>
            </a:r>
            <a:r>
              <a:rPr lang="de-DE">
                <a:cs typeface="Calibri"/>
              </a:rPr>
              <a:t>, </a:t>
            </a:r>
            <a:r>
              <a:rPr lang="de-DE" err="1">
                <a:cs typeface="Calibri"/>
              </a:rPr>
              <a:t>for</a:t>
            </a:r>
            <a:r>
              <a:rPr lang="de-DE">
                <a:cs typeface="Calibri"/>
              </a:rPr>
              <a:t> </a:t>
            </a:r>
            <a:r>
              <a:rPr lang="de-DE" err="1">
                <a:cs typeface="Calibri"/>
              </a:rPr>
              <a:t>stable</a:t>
            </a:r>
            <a:r>
              <a:rPr lang="de-DE">
                <a:cs typeface="Calibri"/>
              </a:rPr>
              <a:t> and </a:t>
            </a:r>
            <a:r>
              <a:rPr lang="de-DE" err="1">
                <a:cs typeface="Calibri"/>
              </a:rPr>
              <a:t>mature</a:t>
            </a:r>
            <a:r>
              <a:rPr lang="de-DE">
                <a:cs typeface="Calibri"/>
              </a:rPr>
              <a:t> </a:t>
            </a:r>
            <a:r>
              <a:rPr lang="de-DE" err="1">
                <a:cs typeface="Calibri"/>
              </a:rPr>
              <a:t>software</a:t>
            </a:r>
            <a:r>
              <a:rPr lang="de-DE">
                <a:cs typeface="Calibri"/>
              </a:rPr>
              <a:t> and </a:t>
            </a:r>
            <a:r>
              <a:rPr lang="de-DE" err="1">
                <a:cs typeface="Calibri"/>
              </a:rPr>
              <a:t>the</a:t>
            </a:r>
            <a:r>
              <a:rPr lang="de-DE">
                <a:cs typeface="Calibri"/>
              </a:rPr>
              <a:t> </a:t>
            </a:r>
            <a:r>
              <a:rPr lang="de-DE" err="1">
                <a:cs typeface="Calibri"/>
              </a:rPr>
              <a:t>necessity</a:t>
            </a:r>
            <a:r>
              <a:rPr lang="de-DE">
                <a:cs typeface="Calibri"/>
              </a:rPr>
              <a:t> </a:t>
            </a:r>
            <a:r>
              <a:rPr lang="de-DE" err="1">
                <a:cs typeface="Calibri"/>
              </a:rPr>
              <a:t>to</a:t>
            </a:r>
            <a:r>
              <a:rPr lang="de-DE">
                <a:cs typeface="Calibri"/>
              </a:rPr>
              <a:t> </a:t>
            </a:r>
            <a:r>
              <a:rPr lang="de-DE" err="1">
                <a:cs typeface="Calibri"/>
              </a:rPr>
              <a:t>provide</a:t>
            </a:r>
            <a:r>
              <a:rPr lang="de-DE">
                <a:cs typeface="Calibri"/>
              </a:rPr>
              <a:t> </a:t>
            </a:r>
            <a:r>
              <a:rPr lang="de-DE" err="1">
                <a:cs typeface="Calibri"/>
              </a:rPr>
              <a:t>sandboxes</a:t>
            </a:r>
            <a:r>
              <a:rPr lang="de-DE">
                <a:cs typeface="Calibri"/>
              </a:rPr>
              <a:t> and </a:t>
            </a:r>
            <a:r>
              <a:rPr lang="de-DE" err="1">
                <a:cs typeface="Calibri"/>
              </a:rPr>
              <a:t>export</a:t>
            </a:r>
            <a:r>
              <a:rPr lang="de-DE">
                <a:cs typeface="Calibri"/>
              </a:rPr>
              <a:t> </a:t>
            </a:r>
            <a:r>
              <a:rPr lang="de-DE" err="1">
                <a:cs typeface="Calibri"/>
              </a:rPr>
              <a:t>interfaces</a:t>
            </a:r>
            <a:r>
              <a:rPr lang="de-DE">
                <a:cs typeface="Calibri"/>
              </a:rPr>
              <a:t>. </a:t>
            </a:r>
            <a:r>
              <a:rPr lang="de-DE" err="1">
                <a:cs typeface="Calibri"/>
              </a:rPr>
              <a:t>However</a:t>
            </a:r>
            <a:r>
              <a:rPr lang="de-DE">
                <a:cs typeface="Calibri"/>
              </a:rPr>
              <a:t>, </a:t>
            </a:r>
            <a:r>
              <a:rPr lang="de-DE" err="1">
                <a:cs typeface="Calibri"/>
              </a:rPr>
              <a:t>we</a:t>
            </a:r>
            <a:r>
              <a:rPr lang="de-DE">
                <a:cs typeface="Calibri"/>
              </a:rPr>
              <a:t> will and </a:t>
            </a:r>
            <a:r>
              <a:rPr lang="de-DE" err="1">
                <a:cs typeface="Calibri"/>
              </a:rPr>
              <a:t>cannot</a:t>
            </a:r>
            <a:r>
              <a:rPr lang="de-DE">
                <a:cs typeface="Calibri"/>
              </a:rPr>
              <a:t> </a:t>
            </a:r>
            <a:r>
              <a:rPr lang="de-DE" err="1">
                <a:cs typeface="Calibri"/>
              </a:rPr>
              <a:t>develop</a:t>
            </a:r>
            <a:r>
              <a:rPr lang="de-DE">
                <a:cs typeface="Calibri"/>
              </a:rPr>
              <a:t> </a:t>
            </a:r>
            <a:r>
              <a:rPr lang="de-DE" err="1">
                <a:cs typeface="Calibri"/>
              </a:rPr>
              <a:t>another</a:t>
            </a:r>
            <a:r>
              <a:rPr lang="de-DE">
                <a:cs typeface="Calibri"/>
              </a:rPr>
              <a:t> virtual </a:t>
            </a:r>
            <a:r>
              <a:rPr lang="de-DE" err="1">
                <a:cs typeface="Calibri"/>
              </a:rPr>
              <a:t>research</a:t>
            </a:r>
            <a:r>
              <a:rPr lang="de-DE">
                <a:cs typeface="Calibri"/>
              </a:rPr>
              <a:t> </a:t>
            </a:r>
            <a:r>
              <a:rPr lang="de-DE" err="1">
                <a:cs typeface="Calibri"/>
              </a:rPr>
              <a:t>environment</a:t>
            </a:r>
            <a:r>
              <a:rPr lang="de-DE">
                <a:cs typeface="Calibri"/>
              </a:rPr>
              <a:t> but </a:t>
            </a:r>
            <a:r>
              <a:rPr lang="de-DE" err="1">
                <a:cs typeface="Calibri"/>
              </a:rPr>
              <a:t>rather</a:t>
            </a:r>
            <a:r>
              <a:rPr lang="de-DE">
                <a:cs typeface="Calibri"/>
              </a:rPr>
              <a:t> </a:t>
            </a:r>
            <a:r>
              <a:rPr lang="de-DE" err="1">
                <a:cs typeface="Calibri"/>
              </a:rPr>
              <a:t>imagine</a:t>
            </a:r>
            <a:r>
              <a:rPr lang="de-DE">
                <a:cs typeface="Calibri"/>
              </a:rPr>
              <a:t> a </a:t>
            </a:r>
            <a:r>
              <a:rPr lang="de-DE" err="1">
                <a:cs typeface="Calibri"/>
              </a:rPr>
              <a:t>collection</a:t>
            </a:r>
            <a:r>
              <a:rPr lang="de-DE">
                <a:cs typeface="Calibri"/>
              </a:rPr>
              <a:t> </a:t>
            </a:r>
            <a:r>
              <a:rPr lang="de-DE" err="1">
                <a:cs typeface="Calibri"/>
              </a:rPr>
              <a:t>of</a:t>
            </a:r>
            <a:r>
              <a:rPr lang="de-DE">
                <a:cs typeface="Calibri"/>
              </a:rPr>
              <a:t> stand-</a:t>
            </a:r>
            <a:r>
              <a:rPr lang="de-DE" err="1">
                <a:cs typeface="Calibri"/>
              </a:rPr>
              <a:t>alone</a:t>
            </a:r>
            <a:r>
              <a:rPr lang="de-DE">
                <a:cs typeface="Calibri"/>
              </a:rPr>
              <a:t> </a:t>
            </a:r>
            <a:r>
              <a:rPr lang="de-DE" err="1">
                <a:cs typeface="Calibri"/>
              </a:rPr>
              <a:t>applications</a:t>
            </a:r>
            <a:r>
              <a:rPr lang="de-DE">
                <a:cs typeface="Calibri"/>
              </a:rPr>
              <a:t> </a:t>
            </a:r>
            <a:r>
              <a:rPr lang="de-DE" err="1">
                <a:cs typeface="Calibri"/>
              </a:rPr>
              <a:t>which</a:t>
            </a:r>
            <a:r>
              <a:rPr lang="de-DE">
                <a:cs typeface="Calibri"/>
              </a:rPr>
              <a:t> a high </a:t>
            </a:r>
            <a:r>
              <a:rPr lang="de-DE" err="1">
                <a:cs typeface="Calibri"/>
              </a:rPr>
              <a:t>degree</a:t>
            </a:r>
            <a:r>
              <a:rPr lang="de-DE">
                <a:cs typeface="Calibri"/>
              </a:rPr>
              <a:t> </a:t>
            </a:r>
            <a:r>
              <a:rPr lang="de-DE" err="1">
                <a:cs typeface="Calibri"/>
              </a:rPr>
              <a:t>of</a:t>
            </a:r>
            <a:r>
              <a:rPr lang="de-DE">
                <a:cs typeface="Calibri"/>
              </a:rPr>
              <a:t> </a:t>
            </a:r>
            <a:r>
              <a:rPr lang="de-DE" err="1">
                <a:cs typeface="Calibri"/>
              </a:rPr>
              <a:t>interoperabilty</a:t>
            </a:r>
            <a:r>
              <a:rPr lang="de-DE">
                <a:cs typeface="Calibri"/>
              </a:rPr>
              <a:t>. </a:t>
            </a:r>
            <a:r>
              <a:rPr lang="de-DE" err="1">
                <a:cs typeface="Calibri"/>
              </a:rPr>
              <a:t>Since</a:t>
            </a:r>
            <a:r>
              <a:rPr lang="de-DE">
                <a:cs typeface="Calibri"/>
              </a:rPr>
              <a:t> </a:t>
            </a:r>
            <a:r>
              <a:rPr lang="de-DE" err="1">
                <a:cs typeface="Calibri"/>
              </a:rPr>
              <a:t>we</a:t>
            </a:r>
            <a:r>
              <a:rPr lang="de-DE">
                <a:cs typeface="Calibri"/>
              </a:rPr>
              <a:t> </a:t>
            </a:r>
            <a:r>
              <a:rPr lang="de-DE" err="1">
                <a:cs typeface="Calibri"/>
              </a:rPr>
              <a:t>can</a:t>
            </a:r>
            <a:r>
              <a:rPr lang="de-DE">
                <a:cs typeface="Calibri"/>
              </a:rPr>
              <a:t> and will not </a:t>
            </a:r>
            <a:r>
              <a:rPr lang="de-DE" err="1">
                <a:cs typeface="Calibri"/>
              </a:rPr>
              <a:t>tap</a:t>
            </a:r>
            <a:r>
              <a:rPr lang="de-DE">
                <a:cs typeface="Calibri"/>
              </a:rPr>
              <a:t> </a:t>
            </a:r>
            <a:r>
              <a:rPr lang="de-DE" err="1">
                <a:cs typeface="Calibri"/>
              </a:rPr>
              <a:t>into</a:t>
            </a:r>
            <a:r>
              <a:rPr lang="de-DE">
                <a:cs typeface="Calibri"/>
              </a:rPr>
              <a:t> </a:t>
            </a:r>
            <a:r>
              <a:rPr lang="de-DE" err="1">
                <a:cs typeface="Calibri"/>
              </a:rPr>
              <a:t>software</a:t>
            </a:r>
            <a:r>
              <a:rPr lang="de-DE">
                <a:cs typeface="Calibri"/>
              </a:rPr>
              <a:t> </a:t>
            </a:r>
            <a:r>
              <a:rPr lang="de-DE" err="1">
                <a:cs typeface="Calibri"/>
              </a:rPr>
              <a:t>development</a:t>
            </a:r>
            <a:r>
              <a:rPr lang="de-DE">
                <a:cs typeface="Calibri"/>
              </a:rPr>
              <a:t> </a:t>
            </a:r>
            <a:r>
              <a:rPr lang="de-DE" err="1">
                <a:cs typeface="Calibri"/>
              </a:rPr>
              <a:t>ourselves</a:t>
            </a:r>
            <a:r>
              <a:rPr lang="de-DE">
                <a:cs typeface="Calibri"/>
              </a:rPr>
              <a:t>, </a:t>
            </a:r>
            <a:r>
              <a:rPr lang="de-DE" err="1">
                <a:cs typeface="Calibri"/>
              </a:rPr>
              <a:t>we</a:t>
            </a:r>
            <a:r>
              <a:rPr lang="de-DE">
                <a:cs typeface="Calibri"/>
              </a:rPr>
              <a:t> will </a:t>
            </a:r>
            <a:r>
              <a:rPr lang="de-DE" err="1">
                <a:cs typeface="Calibri"/>
              </a:rPr>
              <a:t>have</a:t>
            </a:r>
            <a:r>
              <a:rPr lang="de-DE">
                <a:cs typeface="Calibri"/>
              </a:rPr>
              <a:t> </a:t>
            </a:r>
            <a:r>
              <a:rPr lang="de-DE" err="1">
                <a:cs typeface="Calibri"/>
              </a:rPr>
              <a:t>to</a:t>
            </a:r>
            <a:r>
              <a:rPr lang="de-DE">
                <a:cs typeface="Calibri"/>
              </a:rPr>
              <a:t> </a:t>
            </a:r>
            <a:r>
              <a:rPr lang="de-DE" err="1">
                <a:cs typeface="Calibri"/>
              </a:rPr>
              <a:t>work</a:t>
            </a:r>
            <a:r>
              <a:rPr lang="de-DE">
                <a:cs typeface="Calibri"/>
              </a:rPr>
              <a:t> </a:t>
            </a:r>
            <a:r>
              <a:rPr lang="de-DE" err="1">
                <a:cs typeface="Calibri"/>
              </a:rPr>
              <a:t>with</a:t>
            </a:r>
            <a:r>
              <a:rPr lang="de-DE">
                <a:cs typeface="Calibri"/>
              </a:rPr>
              <a:t> </a:t>
            </a:r>
            <a:r>
              <a:rPr lang="de-DE" err="1">
                <a:cs typeface="Calibri"/>
              </a:rPr>
              <a:t>already</a:t>
            </a:r>
            <a:r>
              <a:rPr lang="de-DE">
                <a:cs typeface="Calibri"/>
              </a:rPr>
              <a:t> </a:t>
            </a:r>
            <a:r>
              <a:rPr lang="de-DE" err="1">
                <a:cs typeface="Calibri"/>
              </a:rPr>
              <a:t>available</a:t>
            </a:r>
            <a:r>
              <a:rPr lang="de-DE">
                <a:cs typeface="Calibri"/>
              </a:rPr>
              <a:t> </a:t>
            </a:r>
            <a:r>
              <a:rPr lang="de-DE" err="1">
                <a:cs typeface="Calibri"/>
              </a:rPr>
              <a:t>solutions</a:t>
            </a:r>
            <a:r>
              <a:rPr lang="de-DE">
                <a:cs typeface="Calibri"/>
              </a:rPr>
              <a:t>. </a:t>
            </a:r>
            <a:r>
              <a:rPr lang="de-DE" err="1">
                <a:cs typeface="Calibri"/>
              </a:rPr>
              <a:t>That's</a:t>
            </a:r>
            <a:r>
              <a:rPr lang="de-DE">
                <a:cs typeface="Calibri"/>
              </a:rPr>
              <a:t> </a:t>
            </a:r>
            <a:r>
              <a:rPr lang="de-DE" err="1">
                <a:cs typeface="Calibri"/>
              </a:rPr>
              <a:t>why</a:t>
            </a:r>
            <a:r>
              <a:rPr lang="de-DE">
                <a:cs typeface="Calibri"/>
              </a:rPr>
              <a:t> </a:t>
            </a:r>
            <a:r>
              <a:rPr lang="de-DE" err="1">
                <a:cs typeface="Calibri"/>
              </a:rPr>
              <a:t>the</a:t>
            </a:r>
            <a:r>
              <a:rPr lang="de-DE">
                <a:cs typeface="Calibri"/>
              </a:rPr>
              <a:t> </a:t>
            </a:r>
            <a:r>
              <a:rPr lang="de-DE" err="1">
                <a:cs typeface="Calibri"/>
              </a:rPr>
              <a:t>emphasis</a:t>
            </a:r>
            <a:r>
              <a:rPr lang="de-DE">
                <a:cs typeface="Calibri"/>
              </a:rPr>
              <a:t> </a:t>
            </a:r>
            <a:r>
              <a:rPr lang="de-DE" err="1">
                <a:cs typeface="Calibri"/>
              </a:rPr>
              <a:t>lays</a:t>
            </a:r>
            <a:r>
              <a:rPr lang="de-DE">
                <a:cs typeface="Calibri"/>
              </a:rPr>
              <a:t> on </a:t>
            </a:r>
            <a:r>
              <a:rPr lang="de-DE" err="1">
                <a:cs typeface="Calibri"/>
              </a:rPr>
              <a:t>the</a:t>
            </a:r>
            <a:r>
              <a:rPr lang="de-DE">
                <a:cs typeface="Calibri"/>
              </a:rPr>
              <a:t> </a:t>
            </a:r>
            <a:r>
              <a:rPr lang="de-DE" err="1">
                <a:cs typeface="Calibri"/>
              </a:rPr>
              <a:t>practice</a:t>
            </a:r>
            <a:r>
              <a:rPr lang="de-DE">
                <a:cs typeface="Calibri"/>
              </a:rPr>
              <a:t> </a:t>
            </a:r>
            <a:r>
              <a:rPr lang="de-DE" err="1">
                <a:cs typeface="Calibri"/>
              </a:rPr>
              <a:t>of</a:t>
            </a:r>
            <a:r>
              <a:rPr lang="de-DE">
                <a:cs typeface="Calibri"/>
              </a:rPr>
              <a:t> </a:t>
            </a:r>
            <a:r>
              <a:rPr lang="de-DE" err="1">
                <a:cs typeface="Calibri"/>
              </a:rPr>
              <a:t>curation</a:t>
            </a:r>
            <a:r>
              <a:rPr lang="de-DE">
                <a:cs typeface="Calibri"/>
              </a:rPr>
              <a:t>, </a:t>
            </a:r>
            <a:r>
              <a:rPr lang="de-DE" err="1">
                <a:cs typeface="Calibri"/>
              </a:rPr>
              <a:t>which</a:t>
            </a:r>
            <a:r>
              <a:rPr lang="de-DE">
                <a:cs typeface="Calibri"/>
              </a:rPr>
              <a:t> will </a:t>
            </a:r>
            <a:r>
              <a:rPr lang="de-DE" err="1">
                <a:cs typeface="Calibri"/>
              </a:rPr>
              <a:t>be</a:t>
            </a:r>
            <a:r>
              <a:rPr lang="de-DE">
                <a:cs typeface="Calibri"/>
              </a:rPr>
              <a:t> an </a:t>
            </a:r>
            <a:r>
              <a:rPr lang="de-DE" err="1">
                <a:cs typeface="Calibri"/>
              </a:rPr>
              <a:t>ever</a:t>
            </a:r>
            <a:r>
              <a:rPr lang="de-DE">
                <a:cs typeface="Calibri"/>
              </a:rPr>
              <a:t> </a:t>
            </a:r>
            <a:r>
              <a:rPr lang="de-DE" err="1">
                <a:cs typeface="Calibri"/>
              </a:rPr>
              <a:t>ongoing</a:t>
            </a:r>
            <a:r>
              <a:rPr lang="de-DE">
                <a:cs typeface="Calibri"/>
              </a:rPr>
              <a:t> </a:t>
            </a:r>
            <a:r>
              <a:rPr lang="de-DE" err="1">
                <a:cs typeface="Calibri"/>
              </a:rPr>
              <a:t>task</a:t>
            </a:r>
            <a:r>
              <a:rPr lang="de-DE">
                <a:cs typeface="Calibri"/>
              </a:rPr>
              <a:t>. </a:t>
            </a:r>
            <a:r>
              <a:rPr lang="de-DE" err="1">
                <a:cs typeface="Calibri"/>
              </a:rPr>
              <a:t>Scholarly</a:t>
            </a:r>
            <a:r>
              <a:rPr lang="de-DE">
                <a:cs typeface="Calibri"/>
              </a:rPr>
              <a:t> </a:t>
            </a:r>
            <a:r>
              <a:rPr lang="de-DE" err="1">
                <a:cs typeface="Calibri"/>
              </a:rPr>
              <a:t>makerspaces</a:t>
            </a:r>
            <a:r>
              <a:rPr lang="de-DE">
                <a:cs typeface="Calibri"/>
              </a:rPr>
              <a:t> </a:t>
            </a:r>
            <a:r>
              <a:rPr lang="de-DE" err="1">
                <a:cs typeface="Calibri"/>
              </a:rPr>
              <a:t>therefore</a:t>
            </a:r>
            <a:r>
              <a:rPr lang="de-DE">
                <a:cs typeface="Calibri"/>
              </a:rPr>
              <a:t> </a:t>
            </a:r>
            <a:r>
              <a:rPr lang="de-DE" err="1">
                <a:cs typeface="Calibri"/>
              </a:rPr>
              <a:t>need</a:t>
            </a:r>
            <a:r>
              <a:rPr lang="de-DE">
                <a:cs typeface="Calibri"/>
              </a:rPr>
              <a:t> </a:t>
            </a:r>
            <a:r>
              <a:rPr lang="de-DE" err="1">
                <a:cs typeface="Calibri"/>
              </a:rPr>
              <a:t>to</a:t>
            </a:r>
            <a:r>
              <a:rPr lang="de-DE">
                <a:cs typeface="Calibri"/>
              </a:rPr>
              <a:t> </a:t>
            </a:r>
            <a:r>
              <a:rPr lang="de-DE" err="1">
                <a:cs typeface="Calibri"/>
              </a:rPr>
              <a:t>be</a:t>
            </a:r>
            <a:r>
              <a:rPr lang="de-DE">
                <a:cs typeface="Calibri"/>
              </a:rPr>
              <a:t> </a:t>
            </a:r>
            <a:r>
              <a:rPr lang="de-DE" err="1">
                <a:cs typeface="Calibri"/>
              </a:rPr>
              <a:t>maintained</a:t>
            </a:r>
            <a:r>
              <a:rPr lang="de-DE">
                <a:cs typeface="Calibri"/>
              </a:rPr>
              <a:t> </a:t>
            </a:r>
            <a:r>
              <a:rPr lang="de-DE" err="1">
                <a:cs typeface="Calibri"/>
              </a:rPr>
              <a:t>consistently</a:t>
            </a:r>
            <a:r>
              <a:rPr lang="de-DE">
                <a:cs typeface="Calibri"/>
              </a:rPr>
              <a:t> </a:t>
            </a:r>
            <a:r>
              <a:rPr lang="de-DE" err="1">
                <a:cs typeface="Calibri"/>
              </a:rPr>
              <a:t>by</a:t>
            </a:r>
            <a:r>
              <a:rPr lang="de-DE">
                <a:cs typeface="Calibri"/>
              </a:rPr>
              <a:t> </a:t>
            </a:r>
            <a:r>
              <a:rPr lang="de-DE" err="1">
                <a:cs typeface="Calibri"/>
              </a:rPr>
              <a:t>appropriately</a:t>
            </a:r>
            <a:r>
              <a:rPr lang="de-DE">
                <a:cs typeface="Calibri"/>
              </a:rPr>
              <a:t> </a:t>
            </a:r>
            <a:r>
              <a:rPr lang="de-DE" err="1">
                <a:cs typeface="Calibri"/>
              </a:rPr>
              <a:t>qualified</a:t>
            </a:r>
            <a:r>
              <a:rPr lang="de-DE">
                <a:cs typeface="Calibri"/>
              </a:rPr>
              <a:t> </a:t>
            </a:r>
            <a:r>
              <a:rPr lang="de-DE" err="1">
                <a:cs typeface="Calibri"/>
              </a:rPr>
              <a:t>staff</a:t>
            </a:r>
            <a:r>
              <a:rPr lang="de-DE">
                <a:cs typeface="Calibri"/>
              </a:rPr>
              <a:t>, </a:t>
            </a:r>
            <a:r>
              <a:rPr lang="de-DE" err="1">
                <a:cs typeface="Calibri"/>
              </a:rPr>
              <a:t>which</a:t>
            </a:r>
            <a:r>
              <a:rPr lang="de-DE">
                <a:cs typeface="Calibri"/>
              </a:rPr>
              <a:t> will </a:t>
            </a:r>
            <a:r>
              <a:rPr lang="de-DE" err="1">
                <a:cs typeface="Calibri"/>
              </a:rPr>
              <a:t>be</a:t>
            </a:r>
            <a:r>
              <a:rPr lang="de-DE">
                <a:cs typeface="Calibri"/>
              </a:rPr>
              <a:t> </a:t>
            </a:r>
            <a:r>
              <a:rPr lang="de-DE" err="1">
                <a:cs typeface="Calibri"/>
              </a:rPr>
              <a:t>quite</a:t>
            </a:r>
            <a:r>
              <a:rPr lang="de-DE">
                <a:cs typeface="Calibri"/>
              </a:rPr>
              <a:t> a </a:t>
            </a:r>
            <a:r>
              <a:rPr lang="de-DE" err="1">
                <a:cs typeface="Calibri"/>
              </a:rPr>
              <a:t>challenge</a:t>
            </a:r>
            <a:r>
              <a:rPr lang="de-DE">
                <a:cs typeface="Calibri"/>
              </a:rPr>
              <a:t>.</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32</a:t>
            </a:fld>
            <a:endParaRPr lang="de-DE">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cs typeface="Calibri"/>
              </a:rPr>
              <a:t>Speaking</a:t>
            </a:r>
            <a:r>
              <a:rPr lang="de-DE">
                <a:cs typeface="Calibri"/>
              </a:rPr>
              <a:t> </a:t>
            </a:r>
            <a:r>
              <a:rPr lang="de-DE" err="1">
                <a:cs typeface="Calibri"/>
              </a:rPr>
              <a:t>of</a:t>
            </a:r>
            <a:r>
              <a:rPr lang="de-DE">
                <a:cs typeface="Calibri"/>
              </a:rPr>
              <a:t> </a:t>
            </a:r>
            <a:r>
              <a:rPr lang="de-DE" err="1">
                <a:cs typeface="Calibri"/>
              </a:rPr>
              <a:t>challenges</a:t>
            </a:r>
            <a:r>
              <a:rPr lang="de-DE">
                <a:cs typeface="Calibri"/>
              </a:rPr>
              <a:t>: </a:t>
            </a:r>
            <a:r>
              <a:rPr lang="de-DE" err="1">
                <a:cs typeface="Calibri"/>
              </a:rPr>
              <a:t>Currently</a:t>
            </a:r>
            <a:r>
              <a:rPr lang="de-DE">
                <a:cs typeface="Calibri"/>
              </a:rPr>
              <a:t> </a:t>
            </a:r>
            <a:r>
              <a:rPr lang="de-DE" err="1">
                <a:cs typeface="Calibri"/>
              </a:rPr>
              <a:t>we</a:t>
            </a:r>
            <a:r>
              <a:rPr lang="de-DE">
                <a:cs typeface="Calibri"/>
              </a:rPr>
              <a:t> </a:t>
            </a:r>
            <a:r>
              <a:rPr lang="de-DE" err="1">
                <a:cs typeface="Calibri"/>
              </a:rPr>
              <a:t>face</a:t>
            </a:r>
            <a:r>
              <a:rPr lang="de-DE">
                <a:cs typeface="Calibri"/>
              </a:rPr>
              <a:t> a </a:t>
            </a:r>
            <a:r>
              <a:rPr lang="de-DE" err="1">
                <a:cs typeface="Calibri"/>
              </a:rPr>
              <a:t>significant</a:t>
            </a:r>
            <a:r>
              <a:rPr lang="de-DE">
                <a:cs typeface="Calibri"/>
              </a:rPr>
              <a:t> </a:t>
            </a:r>
            <a:r>
              <a:rPr lang="de-DE" err="1">
                <a:cs typeface="Calibri"/>
              </a:rPr>
              <a:t>number</a:t>
            </a:r>
            <a:r>
              <a:rPr lang="de-DE">
                <a:cs typeface="Calibri"/>
              </a:rPr>
              <a:t> </a:t>
            </a:r>
            <a:r>
              <a:rPr lang="de-DE" err="1">
                <a:cs typeface="Calibri"/>
              </a:rPr>
              <a:t>of</a:t>
            </a:r>
            <a:r>
              <a:rPr lang="de-DE">
                <a:cs typeface="Calibri"/>
              </a:rPr>
              <a:t> open </a:t>
            </a:r>
            <a:r>
              <a:rPr lang="de-DE" err="1">
                <a:cs typeface="Calibri"/>
              </a:rPr>
              <a:t>questions</a:t>
            </a:r>
            <a:r>
              <a:rPr lang="de-DE">
                <a:cs typeface="Calibri"/>
              </a:rPr>
              <a:t>. </a:t>
            </a:r>
            <a:r>
              <a:rPr lang="de-DE" err="1">
                <a:cs typeface="Calibri"/>
              </a:rPr>
              <a:t>Currently</a:t>
            </a:r>
            <a:r>
              <a:rPr lang="de-DE">
                <a:cs typeface="Calibri"/>
              </a:rPr>
              <a:t> </a:t>
            </a:r>
            <a:r>
              <a:rPr lang="de-DE" err="1">
                <a:cs typeface="Calibri"/>
              </a:rPr>
              <a:t>we</a:t>
            </a:r>
            <a:r>
              <a:rPr lang="de-DE">
                <a:cs typeface="Calibri"/>
              </a:rPr>
              <a:t> </a:t>
            </a:r>
            <a:r>
              <a:rPr lang="de-DE" err="1">
                <a:cs typeface="Calibri"/>
              </a:rPr>
              <a:t>are</a:t>
            </a:r>
            <a:r>
              <a:rPr lang="de-DE">
                <a:cs typeface="Calibri"/>
              </a:rPr>
              <a:t> </a:t>
            </a:r>
            <a:r>
              <a:rPr lang="de-DE" err="1">
                <a:cs typeface="Calibri"/>
              </a:rPr>
              <a:t>working</a:t>
            </a:r>
            <a:r>
              <a:rPr lang="de-DE">
                <a:cs typeface="Calibri"/>
              </a:rPr>
              <a:t> on </a:t>
            </a:r>
            <a:r>
              <a:rPr lang="de-DE" err="1">
                <a:cs typeface="Calibri"/>
              </a:rPr>
              <a:t>the</a:t>
            </a:r>
            <a:r>
              <a:rPr lang="de-DE">
                <a:cs typeface="Calibri"/>
              </a:rPr>
              <a:t> </a:t>
            </a:r>
            <a:r>
              <a:rPr lang="de-DE" err="1">
                <a:cs typeface="Calibri"/>
              </a:rPr>
              <a:t>specifications</a:t>
            </a:r>
            <a:r>
              <a:rPr lang="de-DE">
                <a:cs typeface="Calibri"/>
              </a:rPr>
              <a:t> and </a:t>
            </a:r>
            <a:r>
              <a:rPr lang="de-DE" err="1">
                <a:cs typeface="Calibri"/>
              </a:rPr>
              <a:t>trying</a:t>
            </a:r>
            <a:r>
              <a:rPr lang="de-DE">
                <a:cs typeface="Calibri"/>
              </a:rPr>
              <a:t> </a:t>
            </a:r>
            <a:r>
              <a:rPr lang="de-DE" err="1">
                <a:cs typeface="Calibri"/>
              </a:rPr>
              <a:t>to</a:t>
            </a:r>
            <a:r>
              <a:rPr lang="de-DE">
                <a:cs typeface="Calibri"/>
              </a:rPr>
              <a:t> </a:t>
            </a:r>
            <a:r>
              <a:rPr lang="de-DE" err="1">
                <a:cs typeface="Calibri"/>
              </a:rPr>
              <a:t>layout</a:t>
            </a:r>
            <a:r>
              <a:rPr lang="de-DE">
                <a:cs typeface="Calibri"/>
              </a:rPr>
              <a:t> out </a:t>
            </a:r>
            <a:r>
              <a:rPr lang="de-DE" err="1">
                <a:cs typeface="Calibri"/>
              </a:rPr>
              <a:t>how</a:t>
            </a:r>
            <a:r>
              <a:rPr lang="de-DE">
                <a:cs typeface="Calibri"/>
              </a:rPr>
              <a:t> </a:t>
            </a:r>
            <a:r>
              <a:rPr lang="de-DE" err="1">
                <a:cs typeface="Calibri"/>
              </a:rPr>
              <a:t>to</a:t>
            </a:r>
            <a:r>
              <a:rPr lang="de-DE">
                <a:cs typeface="Calibri"/>
              </a:rPr>
              <a:t> </a:t>
            </a:r>
            <a:r>
              <a:rPr lang="de-DE" err="1">
                <a:cs typeface="Calibri"/>
              </a:rPr>
              <a:t>best</a:t>
            </a:r>
            <a:r>
              <a:rPr lang="de-DE">
                <a:cs typeface="Calibri"/>
              </a:rPr>
              <a:t> bring virtual and </a:t>
            </a:r>
            <a:r>
              <a:rPr lang="de-DE" err="1">
                <a:cs typeface="Calibri"/>
              </a:rPr>
              <a:t>physical</a:t>
            </a:r>
            <a:r>
              <a:rPr lang="de-DE">
                <a:cs typeface="Calibri"/>
              </a:rPr>
              <a:t> </a:t>
            </a:r>
            <a:r>
              <a:rPr lang="de-DE" err="1">
                <a:cs typeface="Calibri"/>
              </a:rPr>
              <a:t>components</a:t>
            </a:r>
            <a:r>
              <a:rPr lang="de-DE">
                <a:cs typeface="Calibri"/>
              </a:rPr>
              <a:t> </a:t>
            </a:r>
            <a:r>
              <a:rPr lang="de-DE" err="1">
                <a:cs typeface="Calibri"/>
              </a:rPr>
              <a:t>together</a:t>
            </a:r>
            <a:r>
              <a:rPr lang="de-DE">
                <a:cs typeface="Calibri"/>
              </a:rPr>
              <a:t>. </a:t>
            </a:r>
            <a:r>
              <a:rPr lang="de-DE" err="1">
                <a:cs typeface="Calibri"/>
              </a:rPr>
              <a:t>There</a:t>
            </a:r>
            <a:r>
              <a:rPr lang="de-DE">
                <a:cs typeface="Calibri"/>
              </a:rPr>
              <a:t> </a:t>
            </a:r>
            <a:r>
              <a:rPr lang="de-DE" err="1">
                <a:cs typeface="Calibri"/>
              </a:rPr>
              <a:t>are</a:t>
            </a:r>
            <a:r>
              <a:rPr lang="de-DE">
                <a:cs typeface="Calibri"/>
              </a:rPr>
              <a:t> </a:t>
            </a:r>
            <a:r>
              <a:rPr lang="de-DE" err="1">
                <a:cs typeface="Calibri"/>
              </a:rPr>
              <a:t>some</a:t>
            </a:r>
            <a:r>
              <a:rPr lang="de-DE">
                <a:cs typeface="Calibri"/>
              </a:rPr>
              <a:t> </a:t>
            </a:r>
            <a:r>
              <a:rPr lang="de-DE" err="1">
                <a:cs typeface="Calibri"/>
              </a:rPr>
              <a:t>tools</a:t>
            </a:r>
            <a:r>
              <a:rPr lang="de-DE">
                <a:cs typeface="Calibri"/>
              </a:rPr>
              <a:t> </a:t>
            </a:r>
            <a:r>
              <a:rPr lang="de-DE" err="1">
                <a:cs typeface="Calibri"/>
              </a:rPr>
              <a:t>which</a:t>
            </a:r>
            <a:r>
              <a:rPr lang="de-DE">
                <a:cs typeface="Calibri"/>
              </a:rPr>
              <a:t> </a:t>
            </a:r>
            <a:r>
              <a:rPr lang="de-DE" err="1">
                <a:cs typeface="Calibri"/>
              </a:rPr>
              <a:t>are</a:t>
            </a:r>
            <a:r>
              <a:rPr lang="de-DE">
                <a:cs typeface="Calibri"/>
              </a:rPr>
              <a:t> </a:t>
            </a:r>
            <a:r>
              <a:rPr lang="de-DE" err="1">
                <a:cs typeface="Calibri"/>
              </a:rPr>
              <a:t>very</a:t>
            </a:r>
            <a:r>
              <a:rPr lang="de-DE">
                <a:cs typeface="Calibri"/>
              </a:rPr>
              <a:t> </a:t>
            </a:r>
            <a:r>
              <a:rPr lang="de-DE" err="1">
                <a:cs typeface="Calibri"/>
              </a:rPr>
              <a:t>useful</a:t>
            </a:r>
            <a:r>
              <a:rPr lang="de-DE">
                <a:cs typeface="Calibri"/>
              </a:rPr>
              <a:t> and </a:t>
            </a:r>
            <a:r>
              <a:rPr lang="de-DE" err="1">
                <a:cs typeface="Calibri"/>
              </a:rPr>
              <a:t>commercial</a:t>
            </a:r>
            <a:r>
              <a:rPr lang="de-DE">
                <a:cs typeface="Calibri"/>
              </a:rPr>
              <a:t>. </a:t>
            </a:r>
            <a:r>
              <a:rPr lang="de-DE" err="1">
                <a:cs typeface="Calibri"/>
              </a:rPr>
              <a:t>We</a:t>
            </a:r>
            <a:r>
              <a:rPr lang="de-DE">
                <a:cs typeface="Calibri"/>
              </a:rPr>
              <a:t> </a:t>
            </a:r>
            <a:r>
              <a:rPr lang="de-DE" err="1">
                <a:cs typeface="Calibri"/>
              </a:rPr>
              <a:t>have</a:t>
            </a:r>
            <a:r>
              <a:rPr lang="de-DE">
                <a:cs typeface="Calibri"/>
              </a:rPr>
              <a:t> </a:t>
            </a:r>
            <a:r>
              <a:rPr lang="de-DE" err="1">
                <a:cs typeface="Calibri"/>
              </a:rPr>
              <a:t>to</a:t>
            </a:r>
            <a:r>
              <a:rPr lang="de-DE">
                <a:cs typeface="Calibri"/>
              </a:rPr>
              <a:t> </a:t>
            </a:r>
            <a:r>
              <a:rPr lang="de-DE" err="1">
                <a:cs typeface="Calibri"/>
              </a:rPr>
              <a:t>figure</a:t>
            </a:r>
            <a:r>
              <a:rPr lang="de-DE">
                <a:cs typeface="Calibri"/>
              </a:rPr>
              <a:t> out </a:t>
            </a:r>
            <a:r>
              <a:rPr lang="de-DE" err="1">
                <a:cs typeface="Calibri"/>
              </a:rPr>
              <a:t>the</a:t>
            </a:r>
            <a:r>
              <a:rPr lang="de-DE">
                <a:cs typeface="Calibri"/>
              </a:rPr>
              <a:t> </a:t>
            </a:r>
            <a:r>
              <a:rPr lang="de-DE" err="1">
                <a:cs typeface="Calibri"/>
              </a:rPr>
              <a:t>best</a:t>
            </a:r>
            <a:r>
              <a:rPr lang="de-DE">
                <a:cs typeface="Calibri"/>
              </a:rPr>
              <a:t> </a:t>
            </a:r>
            <a:r>
              <a:rPr lang="de-DE" err="1">
                <a:cs typeface="Calibri"/>
              </a:rPr>
              <a:t>way</a:t>
            </a:r>
            <a:r>
              <a:rPr lang="de-DE">
                <a:cs typeface="Calibri"/>
              </a:rPr>
              <a:t> </a:t>
            </a:r>
            <a:r>
              <a:rPr lang="de-DE" err="1">
                <a:cs typeface="Calibri"/>
              </a:rPr>
              <a:t>to</a:t>
            </a:r>
            <a:r>
              <a:rPr lang="de-DE">
                <a:cs typeface="Calibri"/>
              </a:rPr>
              <a:t> </a:t>
            </a:r>
            <a:r>
              <a:rPr lang="de-DE" err="1">
                <a:cs typeface="Calibri"/>
              </a:rPr>
              <a:t>make</a:t>
            </a:r>
            <a:r>
              <a:rPr lang="de-DE">
                <a:cs typeface="Calibri"/>
              </a:rPr>
              <a:t> </a:t>
            </a:r>
            <a:r>
              <a:rPr lang="de-DE" err="1">
                <a:cs typeface="Calibri"/>
              </a:rPr>
              <a:t>them</a:t>
            </a:r>
            <a:r>
              <a:rPr lang="de-DE">
                <a:cs typeface="Calibri"/>
              </a:rPr>
              <a:t> </a:t>
            </a:r>
            <a:r>
              <a:rPr lang="de-DE" err="1">
                <a:cs typeface="Calibri"/>
              </a:rPr>
              <a:t>available</a:t>
            </a:r>
            <a:r>
              <a:rPr lang="de-DE">
                <a:cs typeface="Calibri"/>
              </a:rPr>
              <a:t>. </a:t>
            </a:r>
            <a:r>
              <a:rPr lang="de-DE" err="1">
                <a:cs typeface="Calibri"/>
              </a:rPr>
              <a:t>Interoperability</a:t>
            </a:r>
            <a:r>
              <a:rPr lang="de-DE">
                <a:cs typeface="Calibri"/>
              </a:rPr>
              <a:t> </a:t>
            </a:r>
            <a:r>
              <a:rPr lang="de-DE" err="1">
                <a:cs typeface="Calibri"/>
              </a:rPr>
              <a:t>is</a:t>
            </a:r>
            <a:r>
              <a:rPr lang="de-DE">
                <a:cs typeface="Calibri"/>
              </a:rPr>
              <a:t> a </a:t>
            </a:r>
            <a:r>
              <a:rPr lang="de-DE" err="1">
                <a:cs typeface="Calibri"/>
              </a:rPr>
              <a:t>big</a:t>
            </a:r>
            <a:r>
              <a:rPr lang="de-DE">
                <a:cs typeface="Calibri"/>
              </a:rPr>
              <a:t> </a:t>
            </a:r>
            <a:r>
              <a:rPr lang="de-DE" err="1">
                <a:cs typeface="Calibri"/>
              </a:rPr>
              <a:t>issue</a:t>
            </a:r>
            <a:r>
              <a:rPr lang="de-DE">
                <a:cs typeface="Calibri"/>
              </a:rPr>
              <a:t> </a:t>
            </a:r>
            <a:r>
              <a:rPr lang="de-DE" err="1">
                <a:cs typeface="Calibri"/>
              </a:rPr>
              <a:t>which</a:t>
            </a:r>
            <a:r>
              <a:rPr lang="de-DE">
                <a:cs typeface="Calibri"/>
              </a:rPr>
              <a:t> will not </a:t>
            </a:r>
            <a:r>
              <a:rPr lang="de-DE" err="1">
                <a:cs typeface="Calibri"/>
              </a:rPr>
              <a:t>solved</a:t>
            </a:r>
            <a:r>
              <a:rPr lang="de-DE">
                <a:cs typeface="Calibri"/>
              </a:rPr>
              <a:t> </a:t>
            </a:r>
            <a:r>
              <a:rPr lang="de-DE" err="1">
                <a:cs typeface="Calibri"/>
              </a:rPr>
              <a:t>by</a:t>
            </a:r>
            <a:r>
              <a:rPr lang="de-DE">
                <a:cs typeface="Calibri"/>
              </a:rPr>
              <a:t> </a:t>
            </a:r>
            <a:r>
              <a:rPr lang="de-DE" err="1">
                <a:cs typeface="Calibri"/>
              </a:rPr>
              <a:t>us</a:t>
            </a:r>
            <a:r>
              <a:rPr lang="de-DE">
                <a:cs typeface="Calibri"/>
              </a:rPr>
              <a:t>. But </a:t>
            </a:r>
            <a:r>
              <a:rPr lang="de-DE" err="1">
                <a:cs typeface="Calibri"/>
              </a:rPr>
              <a:t>we</a:t>
            </a:r>
            <a:r>
              <a:rPr lang="de-DE">
                <a:cs typeface="Calibri"/>
              </a:rPr>
              <a:t> plan </a:t>
            </a:r>
            <a:r>
              <a:rPr lang="de-DE" err="1">
                <a:cs typeface="Calibri"/>
              </a:rPr>
              <a:t>to</a:t>
            </a:r>
            <a:r>
              <a:rPr lang="de-DE">
                <a:cs typeface="Calibri"/>
              </a:rPr>
              <a:t> </a:t>
            </a:r>
            <a:r>
              <a:rPr lang="de-DE" err="1">
                <a:cs typeface="Calibri"/>
              </a:rPr>
              <a:t>concept</a:t>
            </a:r>
            <a:r>
              <a:rPr lang="de-DE">
                <a:cs typeface="Calibri"/>
              </a:rPr>
              <a:t> </a:t>
            </a:r>
            <a:r>
              <a:rPr lang="de-DE" err="1">
                <a:cs typeface="Calibri"/>
              </a:rPr>
              <a:t>the</a:t>
            </a:r>
            <a:r>
              <a:rPr lang="de-DE">
                <a:cs typeface="Calibri"/>
              </a:rPr>
              <a:t> </a:t>
            </a:r>
            <a:r>
              <a:rPr lang="de-DE" err="1">
                <a:cs typeface="Calibri"/>
              </a:rPr>
              <a:t>makerspaces</a:t>
            </a:r>
            <a:r>
              <a:rPr lang="de-DE">
                <a:cs typeface="Calibri"/>
              </a:rPr>
              <a:t> also </a:t>
            </a:r>
            <a:r>
              <a:rPr lang="de-DE" err="1">
                <a:cs typeface="Calibri"/>
              </a:rPr>
              <a:t>as</a:t>
            </a:r>
            <a:r>
              <a:rPr lang="de-DE">
                <a:cs typeface="Calibri"/>
              </a:rPr>
              <a:t> a </a:t>
            </a:r>
            <a:r>
              <a:rPr lang="de-DE" err="1">
                <a:cs typeface="Calibri"/>
              </a:rPr>
              <a:t>pool</a:t>
            </a:r>
            <a:r>
              <a:rPr lang="de-DE">
                <a:cs typeface="Calibri"/>
              </a:rPr>
              <a:t> </a:t>
            </a:r>
            <a:r>
              <a:rPr lang="de-DE" err="1">
                <a:cs typeface="Calibri"/>
              </a:rPr>
              <a:t>of</a:t>
            </a:r>
            <a:r>
              <a:rPr lang="de-DE">
                <a:cs typeface="Calibri"/>
              </a:rPr>
              <a:t> </a:t>
            </a:r>
            <a:r>
              <a:rPr lang="de-DE" err="1">
                <a:cs typeface="Calibri"/>
              </a:rPr>
              <a:t>experience</a:t>
            </a:r>
            <a:r>
              <a:rPr lang="de-DE">
                <a:cs typeface="Calibri"/>
              </a:rPr>
              <a:t> and </a:t>
            </a:r>
            <a:r>
              <a:rPr lang="de-DE" err="1">
                <a:cs typeface="Calibri"/>
              </a:rPr>
              <a:t>knowledge</a:t>
            </a:r>
            <a:r>
              <a:rPr lang="de-DE">
                <a:cs typeface="Calibri"/>
              </a:rPr>
              <a:t> </a:t>
            </a:r>
            <a:r>
              <a:rPr lang="de-DE" err="1">
                <a:cs typeface="Calibri"/>
              </a:rPr>
              <a:t>for</a:t>
            </a:r>
            <a:r>
              <a:rPr lang="de-DE">
                <a:cs typeface="Calibri"/>
              </a:rPr>
              <a:t> </a:t>
            </a:r>
            <a:r>
              <a:rPr lang="de-DE" err="1">
                <a:cs typeface="Calibri"/>
              </a:rPr>
              <a:t>developers</a:t>
            </a:r>
            <a:r>
              <a:rPr lang="de-DE">
                <a:cs typeface="Calibri"/>
              </a:rPr>
              <a:t> </a:t>
            </a:r>
            <a:r>
              <a:rPr lang="de-DE" err="1">
                <a:cs typeface="Calibri"/>
              </a:rPr>
              <a:t>who</a:t>
            </a:r>
            <a:r>
              <a:rPr lang="de-DE">
                <a:cs typeface="Calibri"/>
              </a:rPr>
              <a:t> </a:t>
            </a:r>
            <a:r>
              <a:rPr lang="de-DE" err="1">
                <a:cs typeface="Calibri"/>
              </a:rPr>
              <a:t>may</a:t>
            </a:r>
            <a:r>
              <a:rPr lang="de-DE">
                <a:cs typeface="Calibri"/>
              </a:rPr>
              <a:t> </a:t>
            </a:r>
            <a:r>
              <a:rPr lang="de-DE" err="1">
                <a:cs typeface="Calibri"/>
              </a:rPr>
              <a:t>appreciate</a:t>
            </a:r>
            <a:r>
              <a:rPr lang="de-DE">
                <a:cs typeface="Calibri"/>
              </a:rPr>
              <a:t> </a:t>
            </a:r>
            <a:r>
              <a:rPr lang="de-DE" err="1">
                <a:cs typeface="Calibri"/>
              </a:rPr>
              <a:t>the</a:t>
            </a:r>
            <a:r>
              <a:rPr lang="de-DE">
                <a:cs typeface="Calibri"/>
              </a:rPr>
              <a:t> </a:t>
            </a:r>
            <a:r>
              <a:rPr lang="de-DE" err="1">
                <a:cs typeface="Calibri"/>
              </a:rPr>
              <a:t>feedback</a:t>
            </a:r>
            <a:r>
              <a:rPr lang="de-DE">
                <a:cs typeface="Calibri"/>
              </a:rPr>
              <a:t> </a:t>
            </a:r>
            <a:r>
              <a:rPr lang="de-DE" err="1">
                <a:cs typeface="Calibri"/>
              </a:rPr>
              <a:t>of</a:t>
            </a:r>
            <a:r>
              <a:rPr lang="de-DE">
                <a:cs typeface="Calibri"/>
              </a:rPr>
              <a:t> such an lab. </a:t>
            </a:r>
            <a:r>
              <a:rPr lang="de-DE" err="1">
                <a:cs typeface="Calibri"/>
              </a:rPr>
              <a:t>We</a:t>
            </a:r>
            <a:r>
              <a:rPr lang="de-DE">
                <a:cs typeface="Calibri"/>
              </a:rPr>
              <a:t> </a:t>
            </a:r>
            <a:r>
              <a:rPr lang="de-DE" err="1">
                <a:cs typeface="Calibri"/>
              </a:rPr>
              <a:t>can</a:t>
            </a:r>
            <a:r>
              <a:rPr lang="de-DE">
                <a:cs typeface="Calibri"/>
              </a:rPr>
              <a:t> </a:t>
            </a:r>
            <a:r>
              <a:rPr lang="de-DE" err="1">
                <a:cs typeface="Calibri"/>
              </a:rPr>
              <a:t>easily</a:t>
            </a:r>
            <a:r>
              <a:rPr lang="de-DE">
                <a:cs typeface="Calibri"/>
              </a:rPr>
              <a:t> </a:t>
            </a:r>
            <a:r>
              <a:rPr lang="de-DE" err="1">
                <a:cs typeface="Calibri"/>
              </a:rPr>
              <a:t>imagine</a:t>
            </a:r>
            <a:r>
              <a:rPr lang="de-DE">
                <a:cs typeface="Calibri"/>
              </a:rPr>
              <a:t> a </a:t>
            </a:r>
            <a:r>
              <a:rPr lang="de-DE" err="1">
                <a:cs typeface="Calibri"/>
              </a:rPr>
              <a:t>wide</a:t>
            </a:r>
            <a:r>
              <a:rPr lang="de-DE">
                <a:cs typeface="Calibri"/>
              </a:rPr>
              <a:t> </a:t>
            </a:r>
            <a:r>
              <a:rPr lang="de-DE" err="1">
                <a:cs typeface="Calibri"/>
              </a:rPr>
              <a:t>range</a:t>
            </a:r>
            <a:r>
              <a:rPr lang="de-DE">
                <a:cs typeface="Calibri"/>
              </a:rPr>
              <a:t> </a:t>
            </a:r>
            <a:r>
              <a:rPr lang="de-DE" err="1">
                <a:cs typeface="Calibri"/>
              </a:rPr>
              <a:t>of</a:t>
            </a:r>
            <a:r>
              <a:rPr lang="de-DE">
                <a:cs typeface="Calibri"/>
              </a:rPr>
              <a:t> possible </a:t>
            </a:r>
            <a:r>
              <a:rPr lang="de-DE" err="1">
                <a:cs typeface="Calibri"/>
              </a:rPr>
              <a:t>cooperations</a:t>
            </a:r>
            <a:r>
              <a:rPr lang="de-DE">
                <a:cs typeface="Calibri"/>
              </a:rPr>
              <a:t> in </a:t>
            </a:r>
            <a:r>
              <a:rPr lang="de-DE" err="1">
                <a:cs typeface="Calibri"/>
              </a:rPr>
              <a:t>this</a:t>
            </a:r>
            <a:r>
              <a:rPr lang="de-DE">
                <a:cs typeface="Calibri"/>
              </a:rPr>
              <a:t> </a:t>
            </a:r>
            <a:r>
              <a:rPr lang="de-DE" err="1">
                <a:cs typeface="Calibri"/>
              </a:rPr>
              <a:t>regard</a:t>
            </a:r>
            <a:r>
              <a:rPr lang="de-DE">
                <a:cs typeface="Calibri"/>
              </a:rPr>
              <a:t>. Like I </a:t>
            </a:r>
            <a:r>
              <a:rPr lang="de-DE" err="1">
                <a:cs typeface="Calibri"/>
              </a:rPr>
              <a:t>mentioned</a:t>
            </a:r>
            <a:r>
              <a:rPr lang="de-DE">
                <a:cs typeface="Calibri"/>
              </a:rPr>
              <a:t> </a:t>
            </a:r>
            <a:r>
              <a:rPr lang="de-DE" err="1">
                <a:cs typeface="Calibri"/>
              </a:rPr>
              <a:t>before</a:t>
            </a:r>
            <a:r>
              <a:rPr lang="de-DE">
                <a:cs typeface="Calibri"/>
              </a:rPr>
              <a:t> </a:t>
            </a:r>
            <a:r>
              <a:rPr lang="de-DE" err="1">
                <a:cs typeface="Calibri"/>
              </a:rPr>
              <a:t>we</a:t>
            </a:r>
            <a:r>
              <a:rPr lang="de-DE">
                <a:cs typeface="Calibri"/>
              </a:rPr>
              <a:t> </a:t>
            </a:r>
            <a:r>
              <a:rPr lang="de-DE" err="1">
                <a:cs typeface="Calibri"/>
              </a:rPr>
              <a:t>need</a:t>
            </a:r>
            <a:r>
              <a:rPr lang="de-DE">
                <a:cs typeface="Calibri"/>
              </a:rPr>
              <a:t> </a:t>
            </a:r>
            <a:r>
              <a:rPr lang="de-DE" err="1">
                <a:cs typeface="Calibri"/>
              </a:rPr>
              <a:t>to</a:t>
            </a:r>
            <a:r>
              <a:rPr lang="de-DE">
                <a:cs typeface="Calibri"/>
              </a:rPr>
              <a:t> </a:t>
            </a:r>
            <a:r>
              <a:rPr lang="de-DE" err="1">
                <a:cs typeface="Calibri"/>
              </a:rPr>
              <a:t>establish</a:t>
            </a:r>
            <a:r>
              <a:rPr lang="de-DE">
                <a:cs typeface="Calibri"/>
              </a:rPr>
              <a:t> </a:t>
            </a:r>
            <a:r>
              <a:rPr lang="de-DE" err="1">
                <a:cs typeface="Calibri"/>
              </a:rPr>
              <a:t>the</a:t>
            </a:r>
            <a:r>
              <a:rPr lang="de-DE">
                <a:cs typeface="Calibri"/>
              </a:rPr>
              <a:t> </a:t>
            </a:r>
            <a:r>
              <a:rPr lang="de-DE" err="1">
                <a:cs typeface="Calibri"/>
              </a:rPr>
              <a:t>best</a:t>
            </a:r>
            <a:r>
              <a:rPr lang="de-DE">
                <a:cs typeface="Calibri"/>
              </a:rPr>
              <a:t> </a:t>
            </a:r>
            <a:r>
              <a:rPr lang="de-DE" err="1">
                <a:cs typeface="Calibri"/>
              </a:rPr>
              <a:t>way</a:t>
            </a:r>
            <a:r>
              <a:rPr lang="de-DE">
                <a:cs typeface="Calibri"/>
              </a:rPr>
              <a:t> </a:t>
            </a:r>
            <a:r>
              <a:rPr lang="de-DE" err="1">
                <a:cs typeface="Calibri"/>
              </a:rPr>
              <a:t>to</a:t>
            </a:r>
            <a:r>
              <a:rPr lang="de-DE">
                <a:cs typeface="Calibri"/>
              </a:rPr>
              <a:t> </a:t>
            </a:r>
            <a:r>
              <a:rPr lang="de-DE" err="1">
                <a:cs typeface="Calibri"/>
              </a:rPr>
              <a:t>distribute</a:t>
            </a:r>
            <a:r>
              <a:rPr lang="de-DE">
                <a:cs typeface="Calibri"/>
              </a:rPr>
              <a:t> </a:t>
            </a:r>
            <a:r>
              <a:rPr lang="de-DE" err="1">
                <a:cs typeface="Calibri"/>
              </a:rPr>
              <a:t>our</a:t>
            </a:r>
            <a:r>
              <a:rPr lang="de-DE">
                <a:cs typeface="Calibri"/>
              </a:rPr>
              <a:t> </a:t>
            </a:r>
            <a:r>
              <a:rPr lang="de-DE" err="1">
                <a:cs typeface="Calibri"/>
              </a:rPr>
              <a:t>service</a:t>
            </a:r>
            <a:r>
              <a:rPr lang="de-DE">
                <a:cs typeface="Calibri"/>
              </a:rPr>
              <a:t>. And </a:t>
            </a:r>
            <a:r>
              <a:rPr lang="de-DE" err="1">
                <a:cs typeface="Calibri"/>
              </a:rPr>
              <a:t>of</a:t>
            </a:r>
            <a:r>
              <a:rPr lang="de-DE">
                <a:cs typeface="Calibri"/>
              </a:rPr>
              <a:t> </a:t>
            </a:r>
            <a:r>
              <a:rPr lang="de-DE" err="1">
                <a:cs typeface="Calibri"/>
              </a:rPr>
              <a:t>course</a:t>
            </a:r>
            <a:r>
              <a:rPr lang="de-DE">
                <a:cs typeface="Calibri"/>
              </a:rPr>
              <a:t> </a:t>
            </a:r>
            <a:r>
              <a:rPr lang="de-DE" err="1">
                <a:cs typeface="Calibri"/>
              </a:rPr>
              <a:t>we</a:t>
            </a:r>
            <a:r>
              <a:rPr lang="de-DE">
                <a:cs typeface="Calibri"/>
              </a:rPr>
              <a:t> </a:t>
            </a:r>
            <a:r>
              <a:rPr lang="de-DE" err="1">
                <a:cs typeface="Calibri"/>
              </a:rPr>
              <a:t>are</a:t>
            </a:r>
            <a:r>
              <a:rPr lang="de-DE">
                <a:cs typeface="Calibri"/>
              </a:rPr>
              <a:t> not </a:t>
            </a:r>
            <a:r>
              <a:rPr lang="de-DE" err="1">
                <a:cs typeface="Calibri"/>
              </a:rPr>
              <a:t>developing</a:t>
            </a:r>
            <a:r>
              <a:rPr lang="de-DE">
                <a:cs typeface="Calibri"/>
              </a:rPr>
              <a:t> </a:t>
            </a:r>
            <a:r>
              <a:rPr lang="de-DE" err="1">
                <a:cs typeface="Calibri"/>
              </a:rPr>
              <a:t>to</a:t>
            </a:r>
            <a:r>
              <a:rPr lang="de-DE">
                <a:cs typeface="Calibri"/>
              </a:rPr>
              <a:t> </a:t>
            </a:r>
            <a:r>
              <a:rPr lang="de-DE" err="1">
                <a:cs typeface="Calibri"/>
              </a:rPr>
              <a:t>concept</a:t>
            </a:r>
            <a:r>
              <a:rPr lang="de-DE">
                <a:cs typeface="Calibri"/>
              </a:rPr>
              <a:t> </a:t>
            </a:r>
            <a:r>
              <a:rPr lang="de-DE" err="1">
                <a:cs typeface="Calibri"/>
              </a:rPr>
              <a:t>for</a:t>
            </a:r>
            <a:r>
              <a:rPr lang="de-DE">
                <a:cs typeface="Calibri"/>
              </a:rPr>
              <a:t> </a:t>
            </a:r>
            <a:r>
              <a:rPr lang="de-DE" err="1">
                <a:cs typeface="Calibri"/>
              </a:rPr>
              <a:t>scholarly</a:t>
            </a:r>
            <a:r>
              <a:rPr lang="de-DE">
                <a:cs typeface="Calibri"/>
              </a:rPr>
              <a:t> </a:t>
            </a:r>
            <a:r>
              <a:rPr lang="de-DE" err="1">
                <a:cs typeface="Calibri"/>
              </a:rPr>
              <a:t>makerspaces</a:t>
            </a:r>
            <a:r>
              <a:rPr lang="de-DE">
                <a:cs typeface="Calibri"/>
              </a:rPr>
              <a:t> </a:t>
            </a:r>
            <a:r>
              <a:rPr lang="de-DE" err="1">
                <a:cs typeface="Calibri"/>
              </a:rPr>
              <a:t>for</a:t>
            </a:r>
            <a:r>
              <a:rPr lang="de-DE">
                <a:cs typeface="Calibri"/>
              </a:rPr>
              <a:t> </a:t>
            </a:r>
            <a:r>
              <a:rPr lang="de-DE" err="1">
                <a:cs typeface="Calibri"/>
              </a:rPr>
              <a:t>the</a:t>
            </a:r>
            <a:r>
              <a:rPr lang="de-DE">
                <a:cs typeface="Calibri"/>
              </a:rPr>
              <a:t> </a:t>
            </a:r>
            <a:r>
              <a:rPr lang="de-DE" err="1">
                <a:cs typeface="Calibri"/>
              </a:rPr>
              <a:t>application</a:t>
            </a:r>
            <a:r>
              <a:rPr lang="de-DE">
                <a:cs typeface="Calibri"/>
              </a:rPr>
              <a:t> at </a:t>
            </a:r>
            <a:r>
              <a:rPr lang="de-DE" err="1">
                <a:cs typeface="Calibri"/>
              </a:rPr>
              <a:t>the</a:t>
            </a:r>
            <a:r>
              <a:rPr lang="de-DE">
                <a:cs typeface="Calibri"/>
              </a:rPr>
              <a:t> Humboldt-University. Rather </a:t>
            </a:r>
            <a:r>
              <a:rPr lang="de-DE" err="1">
                <a:cs typeface="Calibri"/>
              </a:rPr>
              <a:t>than</a:t>
            </a:r>
            <a:r>
              <a:rPr lang="de-DE">
                <a:cs typeface="Calibri"/>
              </a:rPr>
              <a:t> </a:t>
            </a:r>
            <a:r>
              <a:rPr lang="de-DE" err="1">
                <a:cs typeface="Calibri"/>
              </a:rPr>
              <a:t>that</a:t>
            </a:r>
            <a:r>
              <a:rPr lang="de-DE">
                <a:cs typeface="Calibri"/>
              </a:rPr>
              <a:t> </a:t>
            </a:r>
            <a:r>
              <a:rPr lang="de-DE" err="1">
                <a:cs typeface="Calibri"/>
              </a:rPr>
              <a:t>we</a:t>
            </a:r>
            <a:r>
              <a:rPr lang="de-DE">
                <a:cs typeface="Calibri"/>
              </a:rPr>
              <a:t> </a:t>
            </a:r>
            <a:r>
              <a:rPr lang="de-DE" err="1">
                <a:cs typeface="Calibri"/>
              </a:rPr>
              <a:t>would</a:t>
            </a:r>
            <a:r>
              <a:rPr lang="de-DE">
                <a:cs typeface="Calibri"/>
              </a:rPr>
              <a:t> like </a:t>
            </a:r>
            <a:r>
              <a:rPr lang="de-DE" err="1">
                <a:cs typeface="Calibri"/>
              </a:rPr>
              <a:t>to</a:t>
            </a:r>
            <a:r>
              <a:rPr lang="de-DE">
                <a:cs typeface="Calibri"/>
              </a:rPr>
              <a:t> </a:t>
            </a:r>
            <a:r>
              <a:rPr lang="de-DE" err="1">
                <a:cs typeface="Calibri"/>
              </a:rPr>
              <a:t>share</a:t>
            </a:r>
            <a:r>
              <a:rPr lang="de-DE">
                <a:cs typeface="Calibri"/>
              </a:rPr>
              <a:t> </a:t>
            </a:r>
            <a:r>
              <a:rPr lang="de-DE" err="1">
                <a:cs typeface="Calibri"/>
              </a:rPr>
              <a:t>it</a:t>
            </a:r>
            <a:r>
              <a:rPr lang="de-DE">
                <a:cs typeface="Calibri"/>
              </a:rPr>
              <a:t> </a:t>
            </a:r>
            <a:r>
              <a:rPr lang="de-DE" err="1">
                <a:cs typeface="Calibri"/>
              </a:rPr>
              <a:t>with</a:t>
            </a:r>
            <a:r>
              <a:rPr lang="de-DE">
                <a:cs typeface="Calibri"/>
              </a:rPr>
              <a:t> </a:t>
            </a:r>
            <a:r>
              <a:rPr lang="de-DE" err="1">
                <a:cs typeface="Calibri"/>
              </a:rPr>
              <a:t>anyone</a:t>
            </a:r>
            <a:r>
              <a:rPr lang="de-DE">
                <a:cs typeface="Calibri"/>
              </a:rPr>
              <a:t> </a:t>
            </a:r>
            <a:r>
              <a:rPr lang="de-DE" err="1">
                <a:cs typeface="Calibri"/>
              </a:rPr>
              <a:t>interested</a:t>
            </a:r>
            <a:r>
              <a:rPr lang="de-DE">
                <a:cs typeface="Calibri"/>
              </a:rPr>
              <a:t>. </a:t>
            </a: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33</a:t>
            </a:fld>
            <a:endParaRPr lang="de-DE">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p:spPr>
      </p:sp>
      <p:sp>
        <p:nvSpPr>
          <p:cNvPr id="235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35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F6E26-AFBA-487E-AC65-2EEB7BAB596C}" type="slidenum">
              <a:rPr lang="de-DE" smtClean="0">
                <a:ea typeface="ＭＳ Ｐゴシック" pitchFamily="34" charset="-128"/>
              </a:rPr>
              <a:pPr/>
              <a:t>34</a:t>
            </a:fld>
            <a:endParaRPr lang="de-DE">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35</a:t>
            </a:fld>
            <a:endParaRPr lang="de-DE">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36</a:t>
            </a:fld>
            <a:endParaRPr lang="de-DE">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37</a:t>
            </a:fld>
            <a:endParaRPr lang="de-DE">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bildplatzhalter 1"/>
          <p:cNvSpPr>
            <a:spLocks noGrp="1" noRot="1" noChangeAspect="1" noTextEdit="1"/>
          </p:cNvSpPr>
          <p:nvPr>
            <p:ph type="sldImg"/>
          </p:nvPr>
        </p:nvSpPr>
        <p:spPr bwMode="auto">
          <a:noFill/>
          <a:ln>
            <a:solidFill>
              <a:srgbClr val="000000"/>
            </a:solidFill>
            <a:miter lim="800000"/>
            <a:headEnd/>
            <a:tailEnd/>
          </a:ln>
        </p:spPr>
      </p:sp>
      <p:sp>
        <p:nvSpPr>
          <p:cNvPr id="2355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3556"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FF6E26-AFBA-487E-AC65-2EEB7BAB596C}" type="slidenum">
              <a:rPr lang="de-DE" smtClean="0">
                <a:ea typeface="ＭＳ Ｐゴシック" pitchFamily="34" charset="-128"/>
              </a:rPr>
              <a:pPr/>
              <a:t>38</a:t>
            </a:fld>
            <a:endParaRPr lang="de-DE">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de-DE" err="1">
                <a:cs typeface="Calibri"/>
              </a:rPr>
              <a:t>Finally</a:t>
            </a:r>
            <a:r>
              <a:rPr lang="de-DE">
                <a:cs typeface="Calibri"/>
              </a:rPr>
              <a:t>, </a:t>
            </a:r>
            <a:r>
              <a:rPr lang="de-DE" err="1">
                <a:cs typeface="Calibri"/>
              </a:rPr>
              <a:t>the</a:t>
            </a:r>
            <a:r>
              <a:rPr lang="de-DE">
                <a:cs typeface="Calibri"/>
              </a:rPr>
              <a:t> </a:t>
            </a:r>
            <a:r>
              <a:rPr lang="de-DE" err="1">
                <a:cs typeface="Calibri"/>
              </a:rPr>
              <a:t>integration</a:t>
            </a:r>
            <a:r>
              <a:rPr lang="de-DE">
                <a:cs typeface="Calibri"/>
              </a:rPr>
              <a:t>, </a:t>
            </a:r>
            <a:r>
              <a:rPr lang="de-DE" err="1">
                <a:cs typeface="Calibri"/>
              </a:rPr>
              <a:t>as</a:t>
            </a:r>
            <a:r>
              <a:rPr lang="de-DE">
                <a:cs typeface="Calibri"/>
              </a:rPr>
              <a:t> I </a:t>
            </a:r>
            <a:r>
              <a:rPr lang="de-DE" err="1">
                <a:cs typeface="Calibri"/>
              </a:rPr>
              <a:t>already</a:t>
            </a:r>
            <a:r>
              <a:rPr lang="de-DE">
                <a:cs typeface="Calibri"/>
              </a:rPr>
              <a:t> </a:t>
            </a:r>
            <a:r>
              <a:rPr lang="de-DE" err="1">
                <a:cs typeface="Calibri"/>
              </a:rPr>
              <a:t>hinted</a:t>
            </a:r>
            <a:r>
              <a:rPr lang="de-DE">
                <a:cs typeface="Calibri"/>
              </a:rPr>
              <a:t> </a:t>
            </a:r>
            <a:r>
              <a:rPr lang="de-DE" err="1">
                <a:cs typeface="Calibri"/>
              </a:rPr>
              <a:t>earlier</a:t>
            </a:r>
            <a:r>
              <a:rPr lang="de-DE">
                <a:cs typeface="Calibri"/>
              </a:rPr>
              <a:t>, </a:t>
            </a:r>
            <a:r>
              <a:rPr lang="de-DE" err="1">
                <a:cs typeface="Calibri"/>
              </a:rPr>
              <a:t>does</a:t>
            </a:r>
            <a:r>
              <a:rPr lang="de-DE">
                <a:cs typeface="Calibri"/>
              </a:rPr>
              <a:t> not </a:t>
            </a:r>
            <a:r>
              <a:rPr lang="de-DE" err="1">
                <a:cs typeface="Calibri"/>
              </a:rPr>
              <a:t>stop</a:t>
            </a:r>
            <a:r>
              <a:rPr lang="de-DE">
                <a:cs typeface="Calibri"/>
              </a:rPr>
              <a:t> on </a:t>
            </a:r>
            <a:r>
              <a:rPr lang="de-DE" err="1">
                <a:cs typeface="Calibri"/>
              </a:rPr>
              <a:t>the</a:t>
            </a:r>
            <a:r>
              <a:rPr lang="de-DE">
                <a:cs typeface="Calibri"/>
              </a:rPr>
              <a:t> </a:t>
            </a:r>
            <a:r>
              <a:rPr lang="de-DE" err="1">
                <a:cs typeface="Calibri"/>
              </a:rPr>
              <a:t>level</a:t>
            </a:r>
            <a:r>
              <a:rPr lang="de-DE">
                <a:cs typeface="Calibri"/>
              </a:rPr>
              <a:t> </a:t>
            </a:r>
            <a:r>
              <a:rPr lang="de-DE" err="1">
                <a:cs typeface="Calibri"/>
              </a:rPr>
              <a:t>of</a:t>
            </a:r>
            <a:r>
              <a:rPr lang="de-DE">
                <a:cs typeface="Calibri"/>
              </a:rPr>
              <a:t> </a:t>
            </a:r>
            <a:r>
              <a:rPr lang="de-DE" err="1">
                <a:cs typeface="Calibri"/>
              </a:rPr>
              <a:t>tools</a:t>
            </a:r>
            <a:r>
              <a:rPr lang="de-DE">
                <a:cs typeface="Calibri"/>
              </a:rPr>
              <a:t>. A </a:t>
            </a:r>
            <a:r>
              <a:rPr lang="de-DE" err="1">
                <a:cs typeface="Calibri"/>
              </a:rPr>
              <a:t>comprehensive</a:t>
            </a:r>
            <a:r>
              <a:rPr lang="de-DE">
                <a:cs typeface="Calibri"/>
              </a:rPr>
              <a:t> </a:t>
            </a:r>
            <a:r>
              <a:rPr lang="de-DE" err="1">
                <a:cs typeface="Calibri"/>
              </a:rPr>
              <a:t>approach</a:t>
            </a:r>
            <a:r>
              <a:rPr lang="de-DE">
                <a:cs typeface="Calibri"/>
              </a:rPr>
              <a:t> </a:t>
            </a:r>
            <a:r>
              <a:rPr lang="de-DE" err="1">
                <a:cs typeface="Calibri"/>
              </a:rPr>
              <a:t>demands</a:t>
            </a:r>
            <a:r>
              <a:rPr lang="de-DE">
                <a:cs typeface="Calibri"/>
              </a:rPr>
              <a:t> </a:t>
            </a:r>
            <a:r>
              <a:rPr lang="de-DE" err="1">
                <a:cs typeface="Calibri"/>
              </a:rPr>
              <a:t>to</a:t>
            </a:r>
            <a:r>
              <a:rPr lang="de-DE">
                <a:cs typeface="Calibri"/>
              </a:rPr>
              <a:t> </a:t>
            </a:r>
            <a:r>
              <a:rPr lang="de-DE" err="1">
                <a:cs typeface="Calibri"/>
              </a:rPr>
              <a:t>think</a:t>
            </a:r>
            <a:r>
              <a:rPr lang="de-DE">
                <a:cs typeface="Calibri"/>
              </a:rPr>
              <a:t> material (</a:t>
            </a:r>
            <a:r>
              <a:rPr lang="de-DE" err="1">
                <a:cs typeface="Calibri"/>
              </a:rPr>
              <a:t>or</a:t>
            </a:r>
            <a:r>
              <a:rPr lang="de-DE">
                <a:cs typeface="Calibri"/>
              </a:rPr>
              <a:t> </a:t>
            </a:r>
            <a:r>
              <a:rPr lang="de-DE" err="1">
                <a:cs typeface="Calibri"/>
              </a:rPr>
              <a:t>research</a:t>
            </a:r>
            <a:r>
              <a:rPr lang="de-DE">
                <a:cs typeface="Calibri"/>
              </a:rPr>
              <a:t> </a:t>
            </a:r>
            <a:r>
              <a:rPr lang="de-DE" err="1">
                <a:cs typeface="Calibri"/>
              </a:rPr>
              <a:t>data</a:t>
            </a:r>
            <a:r>
              <a:rPr lang="de-DE">
                <a:cs typeface="Calibri"/>
              </a:rPr>
              <a:t>), </a:t>
            </a:r>
            <a:r>
              <a:rPr lang="de-DE" err="1">
                <a:cs typeface="Calibri"/>
              </a:rPr>
              <a:t>tools</a:t>
            </a:r>
            <a:r>
              <a:rPr lang="de-DE">
                <a:cs typeface="Calibri"/>
              </a:rPr>
              <a:t>, </a:t>
            </a:r>
            <a:r>
              <a:rPr lang="de-DE" err="1">
                <a:cs typeface="Calibri"/>
              </a:rPr>
              <a:t>as</a:t>
            </a:r>
            <a:r>
              <a:rPr lang="de-DE">
                <a:cs typeface="Calibri"/>
              </a:rPr>
              <a:t> </a:t>
            </a:r>
            <a:r>
              <a:rPr lang="de-DE" err="1">
                <a:cs typeface="Calibri"/>
              </a:rPr>
              <a:t>well</a:t>
            </a:r>
            <a:r>
              <a:rPr lang="de-DE">
                <a:cs typeface="Calibri"/>
              </a:rPr>
              <a:t> </a:t>
            </a:r>
            <a:r>
              <a:rPr lang="de-DE" err="1">
                <a:cs typeface="Calibri"/>
              </a:rPr>
              <a:t>as</a:t>
            </a:r>
            <a:r>
              <a:rPr lang="de-DE">
                <a:cs typeface="Calibri"/>
              </a:rPr>
              <a:t> </a:t>
            </a:r>
            <a:r>
              <a:rPr lang="de-DE" err="1">
                <a:cs typeface="Calibri"/>
              </a:rPr>
              <a:t>the</a:t>
            </a:r>
            <a:r>
              <a:rPr lang="de-DE">
                <a:cs typeface="Calibri"/>
              </a:rPr>
              <a:t> </a:t>
            </a:r>
            <a:r>
              <a:rPr lang="de-DE" err="1">
                <a:cs typeface="Calibri"/>
              </a:rPr>
              <a:t>step</a:t>
            </a:r>
            <a:r>
              <a:rPr lang="de-DE">
                <a:cs typeface="Calibri"/>
              </a:rPr>
              <a:t> </a:t>
            </a:r>
            <a:r>
              <a:rPr lang="de-DE" err="1">
                <a:cs typeface="Calibri"/>
              </a:rPr>
              <a:t>of</a:t>
            </a:r>
            <a:r>
              <a:rPr lang="de-DE">
                <a:cs typeface="Calibri"/>
              </a:rPr>
              <a:t> </a:t>
            </a:r>
            <a:r>
              <a:rPr lang="de-DE" err="1">
                <a:cs typeface="Calibri"/>
              </a:rPr>
              <a:t>communicating</a:t>
            </a:r>
            <a:r>
              <a:rPr lang="de-DE">
                <a:cs typeface="Calibri"/>
              </a:rPr>
              <a:t> </a:t>
            </a:r>
            <a:r>
              <a:rPr lang="de-DE" err="1">
                <a:cs typeface="Calibri"/>
              </a:rPr>
              <a:t>results</a:t>
            </a:r>
            <a:r>
              <a:rPr lang="de-DE">
                <a:cs typeface="Calibri"/>
              </a:rPr>
              <a:t> and </a:t>
            </a:r>
            <a:r>
              <a:rPr lang="de-DE" err="1">
                <a:cs typeface="Calibri"/>
              </a:rPr>
              <a:t>insights</a:t>
            </a:r>
            <a:r>
              <a:rPr lang="de-DE">
                <a:cs typeface="Calibri"/>
              </a:rPr>
              <a:t>, </a:t>
            </a:r>
            <a:r>
              <a:rPr lang="de-DE" err="1">
                <a:cs typeface="Calibri"/>
              </a:rPr>
              <a:t>traditionally</a:t>
            </a:r>
            <a:r>
              <a:rPr lang="de-DE">
                <a:cs typeface="Calibri"/>
              </a:rPr>
              <a:t> in </a:t>
            </a:r>
            <a:r>
              <a:rPr lang="de-DE" err="1">
                <a:cs typeface="Calibri"/>
              </a:rPr>
              <a:t>form</a:t>
            </a:r>
            <a:r>
              <a:rPr lang="de-DE">
                <a:cs typeface="Calibri"/>
              </a:rPr>
              <a:t> </a:t>
            </a:r>
            <a:r>
              <a:rPr lang="de-DE" err="1">
                <a:cs typeface="Calibri"/>
              </a:rPr>
              <a:t>of</a:t>
            </a:r>
            <a:r>
              <a:rPr lang="de-DE">
                <a:cs typeface="Calibri"/>
              </a:rPr>
              <a:t> </a:t>
            </a:r>
            <a:r>
              <a:rPr lang="de-DE" err="1">
                <a:cs typeface="Calibri"/>
              </a:rPr>
              <a:t>publications</a:t>
            </a:r>
            <a:r>
              <a:rPr lang="de-DE">
                <a:cs typeface="Calibri"/>
              </a:rPr>
              <a:t>, </a:t>
            </a:r>
            <a:r>
              <a:rPr lang="de-DE" err="1">
                <a:cs typeface="Calibri"/>
              </a:rPr>
              <a:t>as</a:t>
            </a:r>
            <a:r>
              <a:rPr lang="de-DE">
                <a:cs typeface="Calibri"/>
              </a:rPr>
              <a:t> </a:t>
            </a:r>
            <a:r>
              <a:rPr lang="de-DE" err="1">
                <a:cs typeface="Calibri"/>
              </a:rPr>
              <a:t>connected</a:t>
            </a:r>
            <a:r>
              <a:rPr lang="de-DE">
                <a:cs typeface="Calibri"/>
              </a:rPr>
              <a:t> </a:t>
            </a:r>
            <a:r>
              <a:rPr lang="de-DE" err="1">
                <a:cs typeface="Calibri"/>
              </a:rPr>
              <a:t>phenomena</a:t>
            </a:r>
            <a:r>
              <a:rPr lang="de-DE">
                <a:cs typeface="Calibri"/>
              </a:rPr>
              <a:t>. GESIS, </a:t>
            </a:r>
            <a:r>
              <a:rPr lang="de-DE" err="1">
                <a:cs typeface="Calibri"/>
              </a:rPr>
              <a:t>Germany's</a:t>
            </a:r>
            <a:r>
              <a:rPr lang="de-DE">
                <a:cs typeface="Calibri"/>
              </a:rPr>
              <a:t> </a:t>
            </a:r>
            <a:r>
              <a:rPr lang="de-DE" err="1">
                <a:cs typeface="Calibri"/>
              </a:rPr>
              <a:t>central</a:t>
            </a:r>
            <a:r>
              <a:rPr lang="de-DE">
                <a:cs typeface="Calibri"/>
              </a:rPr>
              <a:t> </a:t>
            </a:r>
            <a:r>
              <a:rPr lang="de-DE" err="1">
                <a:cs typeface="Calibri"/>
              </a:rPr>
              <a:t>provider</a:t>
            </a:r>
            <a:r>
              <a:rPr lang="de-DE">
                <a:cs typeface="Calibri"/>
              </a:rPr>
              <a:t> </a:t>
            </a:r>
            <a:r>
              <a:rPr lang="de-DE" err="1">
                <a:cs typeface="Calibri"/>
              </a:rPr>
              <a:t>of</a:t>
            </a:r>
            <a:r>
              <a:rPr lang="de-DE">
                <a:cs typeface="Calibri"/>
              </a:rPr>
              <a:t> </a:t>
            </a:r>
            <a:r>
              <a:rPr lang="de-DE" err="1">
                <a:cs typeface="Calibri"/>
              </a:rPr>
              <a:t>services</a:t>
            </a:r>
            <a:r>
              <a:rPr lang="de-DE">
                <a:cs typeface="Calibri"/>
              </a:rPr>
              <a:t> </a:t>
            </a:r>
            <a:r>
              <a:rPr lang="de-DE" err="1">
                <a:cs typeface="Calibri"/>
              </a:rPr>
              <a:t>for</a:t>
            </a:r>
            <a:r>
              <a:rPr lang="de-DE">
                <a:cs typeface="Calibri"/>
              </a:rPr>
              <a:t> </a:t>
            </a:r>
            <a:r>
              <a:rPr lang="de-DE" err="1">
                <a:cs typeface="Calibri"/>
              </a:rPr>
              <a:t>the</a:t>
            </a:r>
            <a:r>
              <a:rPr lang="de-DE">
                <a:cs typeface="Calibri"/>
              </a:rPr>
              <a:t> social </a:t>
            </a:r>
            <a:r>
              <a:rPr lang="de-DE" err="1">
                <a:cs typeface="Calibri"/>
              </a:rPr>
              <a:t>sciences</a:t>
            </a:r>
            <a:r>
              <a:rPr lang="de-DE">
                <a:cs typeface="Calibri"/>
              </a:rPr>
              <a:t>, </a:t>
            </a:r>
            <a:r>
              <a:rPr lang="de-DE" err="1">
                <a:cs typeface="Calibri"/>
              </a:rPr>
              <a:t>is</a:t>
            </a:r>
            <a:r>
              <a:rPr lang="de-DE">
                <a:cs typeface="Calibri"/>
              </a:rPr>
              <a:t> a </a:t>
            </a:r>
            <a:r>
              <a:rPr lang="de-DE" err="1">
                <a:cs typeface="Calibri"/>
              </a:rPr>
              <a:t>good</a:t>
            </a:r>
            <a:r>
              <a:rPr lang="de-DE">
                <a:cs typeface="Calibri"/>
              </a:rPr>
              <a:t> </a:t>
            </a:r>
            <a:r>
              <a:rPr lang="de-DE" err="1">
                <a:cs typeface="Calibri"/>
              </a:rPr>
              <a:t>example</a:t>
            </a:r>
            <a:r>
              <a:rPr lang="de-DE">
                <a:cs typeface="Calibri"/>
              </a:rPr>
              <a:t> </a:t>
            </a:r>
            <a:r>
              <a:rPr lang="de-DE" err="1">
                <a:cs typeface="Calibri"/>
              </a:rPr>
              <a:t>of</a:t>
            </a:r>
            <a:r>
              <a:rPr lang="de-DE">
                <a:cs typeface="Calibri"/>
              </a:rPr>
              <a:t> </a:t>
            </a:r>
            <a:r>
              <a:rPr lang="de-DE" err="1">
                <a:cs typeface="Calibri"/>
              </a:rPr>
              <a:t>how</a:t>
            </a:r>
            <a:r>
              <a:rPr lang="de-DE">
                <a:cs typeface="Calibri"/>
              </a:rPr>
              <a:t> </a:t>
            </a:r>
            <a:r>
              <a:rPr lang="de-DE" err="1">
                <a:cs typeface="Calibri"/>
              </a:rPr>
              <a:t>those</a:t>
            </a:r>
            <a:r>
              <a:rPr lang="de-DE">
                <a:cs typeface="Calibri"/>
              </a:rPr>
              <a:t> different </a:t>
            </a:r>
            <a:r>
              <a:rPr lang="de-DE" err="1">
                <a:cs typeface="Calibri"/>
              </a:rPr>
              <a:t>aspects</a:t>
            </a:r>
            <a:r>
              <a:rPr lang="de-DE">
                <a:cs typeface="Calibri"/>
              </a:rPr>
              <a:t> </a:t>
            </a:r>
            <a:r>
              <a:rPr lang="de-DE" err="1">
                <a:cs typeface="Calibri"/>
              </a:rPr>
              <a:t>can</a:t>
            </a:r>
            <a:r>
              <a:rPr lang="de-DE">
                <a:cs typeface="Calibri"/>
              </a:rPr>
              <a:t> </a:t>
            </a:r>
            <a:r>
              <a:rPr lang="de-DE" err="1">
                <a:cs typeface="Calibri"/>
              </a:rPr>
              <a:t>be</a:t>
            </a:r>
            <a:r>
              <a:rPr lang="de-DE">
                <a:cs typeface="Calibri"/>
              </a:rPr>
              <a:t> </a:t>
            </a:r>
            <a:r>
              <a:rPr lang="de-DE" err="1">
                <a:cs typeface="Calibri"/>
              </a:rPr>
              <a:t>presented</a:t>
            </a:r>
            <a:r>
              <a:rPr lang="de-DE">
                <a:cs typeface="Calibri"/>
              </a:rPr>
              <a:t> </a:t>
            </a:r>
            <a:r>
              <a:rPr lang="de-DE" err="1">
                <a:cs typeface="Calibri"/>
              </a:rPr>
              <a:t>together</a:t>
            </a:r>
            <a:r>
              <a:rPr lang="de-DE">
                <a:cs typeface="Calibri"/>
              </a:rPr>
              <a:t>. </a:t>
            </a:r>
            <a:r>
              <a:rPr lang="de-DE" err="1">
                <a:cs typeface="Calibri"/>
              </a:rPr>
              <a:t>Scholarly</a:t>
            </a:r>
            <a:r>
              <a:rPr lang="de-DE">
                <a:cs typeface="Calibri"/>
              </a:rPr>
              <a:t> </a:t>
            </a:r>
            <a:r>
              <a:rPr lang="de-DE" err="1">
                <a:cs typeface="Calibri"/>
              </a:rPr>
              <a:t>makerspaces</a:t>
            </a:r>
            <a:r>
              <a:rPr lang="de-DE">
                <a:cs typeface="Calibri"/>
              </a:rPr>
              <a:t> will </a:t>
            </a:r>
            <a:r>
              <a:rPr lang="de-DE" err="1">
                <a:cs typeface="Calibri"/>
              </a:rPr>
              <a:t>add</a:t>
            </a:r>
            <a:r>
              <a:rPr lang="de-DE">
                <a:cs typeface="Calibri"/>
              </a:rPr>
              <a:t> </a:t>
            </a:r>
            <a:r>
              <a:rPr lang="de-DE" err="1">
                <a:cs typeface="Calibri"/>
              </a:rPr>
              <a:t>three</a:t>
            </a:r>
            <a:r>
              <a:rPr lang="de-DE">
                <a:cs typeface="Calibri"/>
              </a:rPr>
              <a:t> </a:t>
            </a:r>
            <a:r>
              <a:rPr lang="de-DE" err="1">
                <a:cs typeface="Calibri"/>
              </a:rPr>
              <a:t>more</a:t>
            </a:r>
            <a:r>
              <a:rPr lang="de-DE">
                <a:cs typeface="Calibri"/>
              </a:rPr>
              <a:t> </a:t>
            </a:r>
            <a:r>
              <a:rPr lang="de-DE" err="1">
                <a:cs typeface="Calibri"/>
              </a:rPr>
              <a:t>components</a:t>
            </a:r>
            <a:r>
              <a:rPr lang="de-DE">
                <a:cs typeface="Calibri"/>
              </a:rPr>
              <a:t>: </a:t>
            </a:r>
            <a:r>
              <a:rPr lang="de-DE" err="1">
                <a:cs typeface="Calibri"/>
              </a:rPr>
              <a:t>tutorials</a:t>
            </a:r>
            <a:r>
              <a:rPr lang="de-DE">
                <a:cs typeface="Calibri"/>
              </a:rPr>
              <a:t>, </a:t>
            </a:r>
            <a:r>
              <a:rPr lang="de-DE" err="1">
                <a:cs typeface="Calibri"/>
              </a:rPr>
              <a:t>methodology</a:t>
            </a:r>
            <a:r>
              <a:rPr lang="de-DE">
                <a:cs typeface="Calibri"/>
              </a:rPr>
              <a:t>, and </a:t>
            </a:r>
            <a:r>
              <a:rPr lang="de-DE" err="1">
                <a:cs typeface="Calibri"/>
              </a:rPr>
              <a:t>annotated</a:t>
            </a:r>
            <a:r>
              <a:rPr lang="de-DE">
                <a:cs typeface="Calibri"/>
              </a:rPr>
              <a:t> </a:t>
            </a:r>
            <a:r>
              <a:rPr lang="de-DE" err="1">
                <a:cs typeface="Calibri"/>
              </a:rPr>
              <a:t>use</a:t>
            </a:r>
            <a:r>
              <a:rPr lang="de-DE">
                <a:cs typeface="Calibri"/>
              </a:rPr>
              <a:t> </a:t>
            </a:r>
            <a:r>
              <a:rPr lang="de-DE" err="1">
                <a:cs typeface="Calibri"/>
              </a:rPr>
              <a:t>cases</a:t>
            </a:r>
            <a:r>
              <a:rPr lang="de-DE">
                <a:cs typeface="Calibri"/>
              </a:rPr>
              <a:t>, </a:t>
            </a:r>
            <a:r>
              <a:rPr lang="de-DE" err="1">
                <a:cs typeface="Calibri"/>
              </a:rPr>
              <a:t>which</a:t>
            </a:r>
            <a:r>
              <a:rPr lang="de-DE">
                <a:cs typeface="Calibri"/>
              </a:rPr>
              <a:t> will </a:t>
            </a:r>
            <a:r>
              <a:rPr lang="de-DE" err="1">
                <a:cs typeface="Calibri"/>
              </a:rPr>
              <a:t>be</a:t>
            </a:r>
            <a:r>
              <a:rPr lang="de-DE">
                <a:cs typeface="Calibri"/>
              </a:rPr>
              <a:t> </a:t>
            </a:r>
            <a:r>
              <a:rPr lang="de-DE" err="1">
                <a:cs typeface="Calibri"/>
              </a:rPr>
              <a:t>mostly</a:t>
            </a:r>
            <a:r>
              <a:rPr lang="de-DE">
                <a:cs typeface="Calibri"/>
              </a:rPr>
              <a:t> </a:t>
            </a:r>
            <a:r>
              <a:rPr lang="de-DE" err="1">
                <a:cs typeface="Calibri"/>
              </a:rPr>
              <a:t>projects</a:t>
            </a:r>
            <a:r>
              <a:rPr lang="de-DE">
                <a:cs typeface="Calibri"/>
              </a:rPr>
              <a:t>. </a:t>
            </a: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39</a:t>
            </a:fld>
            <a:endParaRPr lang="de-DE">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4</a:t>
            </a:fld>
            <a:endParaRPr lang="de-DE">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40</a:t>
            </a:fld>
            <a:endParaRPr lang="de-DE">
              <a:ea typeface="ＭＳ Ｐゴシック" pitchFamily="34" charset="-128"/>
            </a:endParaRPr>
          </a:p>
        </p:txBody>
      </p:sp>
    </p:spTree>
    <p:extLst>
      <p:ext uri="{BB962C8B-B14F-4D97-AF65-F5344CB8AC3E}">
        <p14:creationId xmlns:p14="http://schemas.microsoft.com/office/powerpoint/2010/main" val="305332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5</a:t>
            </a:fld>
            <a:endParaRPr lang="de-DE">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6</a:t>
            </a:fld>
            <a:endParaRPr lang="de-DE">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7</a:t>
            </a:fld>
            <a:endParaRPr lang="de-DE">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8</a:t>
            </a:fld>
            <a:endParaRPr lang="de-DE">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p:spPr>
      </p:sp>
      <p:sp>
        <p:nvSpPr>
          <p:cNvPr id="24579" name="Notizenplatzhalt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a:cs typeface="Calibri"/>
              </a:rPr>
              <a:t>The approach of the scholarly makerspaces obviously needs to be one who aims to integrate different perspectives, goals, and levels of expertise. We understand as a possibility to explore digital tools, methods, as </a:t>
            </a:r>
            <a:r>
              <a:rPr lang="en-US" err="1">
                <a:cs typeface="Calibri"/>
              </a:rPr>
              <a:t>as</a:t>
            </a:r>
            <a:r>
              <a:rPr lang="en-US">
                <a:cs typeface="Calibri"/>
              </a:rPr>
              <a:t> digital data at one place. Digital Humanities are especially tricky, since expert scholars in topical fields of humanities are not necessarily experts in the technological aspects of digital research. And if they are, they most probably already have their one infrastructures and networks and therefore won't need the scholarly makerspaces. Our challenge will be to bring different aspects conclusively together in order to implement our service successfully. </a:t>
            </a:r>
          </a:p>
          <a:p>
            <a:pPr eaLnBrk="1" hangingPunct="1">
              <a:spcBef>
                <a:spcPct val="0"/>
              </a:spcBef>
            </a:pPr>
            <a:br>
              <a:rPr lang="de-DE">
                <a:cs typeface="Calibri"/>
              </a:rPr>
            </a:br>
            <a:endParaRPr lang="en-US">
              <a:cs typeface="Calibri"/>
            </a:endParaRPr>
          </a:p>
          <a:p>
            <a:pPr eaLnBrk="1" hangingPunct="1">
              <a:spcBef>
                <a:spcPct val="0"/>
              </a:spcBef>
            </a:pPr>
            <a:r>
              <a:rPr lang="en-US">
                <a:cs typeface="Calibri"/>
              </a:rPr>
              <a:t>1. There is the messaging – it is fine that you do not have in-depth-knowledge and programming skills to enter or enhance your research with contemporary digital tools and methods. Scholarly Makerspaces will make you enjoy your learning curve. The other part will me the message: You, as a skilled and innovative programmer, are at the right place to apply your skill on exquisite cultural data in a meaningful way. Another message needs to be: We as your library have the expertise to answer your questions regarding all things connected to digital humanities research. And if we don't we will connect you with someone who has.</a:t>
            </a:r>
          </a:p>
          <a:p>
            <a:pPr eaLnBrk="1" hangingPunct="1">
              <a:spcBef>
                <a:spcPct val="0"/>
              </a:spcBef>
            </a:pPr>
            <a:r>
              <a:rPr lang="en-US">
                <a:cs typeface="Calibri"/>
              </a:rPr>
              <a:t>2. We, of course, need to provide not only an overarching message but also purposeful information about the state, the chances and the limits of tool based research in the humanities. And we need to provide the data as well as the tools to start plus, maybe most </a:t>
            </a:r>
            <a:r>
              <a:rPr lang="en-US" err="1">
                <a:cs typeface="Calibri"/>
              </a:rPr>
              <a:t>necessarly</a:t>
            </a:r>
            <a:r>
              <a:rPr lang="en-US">
                <a:cs typeface="Calibri"/>
              </a:rPr>
              <a:t>, basic instructions. Our aim is to fit all students, scholars, and maybe also citizens who come to us with anything necessary to begin or deepen their exploration of the field of digital research. </a:t>
            </a:r>
          </a:p>
          <a:p>
            <a:pPr eaLnBrk="1" hangingPunct="1">
              <a:spcBef>
                <a:spcPct val="0"/>
              </a:spcBef>
            </a:pPr>
            <a:r>
              <a:rPr lang="en-US">
                <a:cs typeface="Calibri"/>
              </a:rPr>
              <a:t>3. While there is a highly elaborated and often deeply specialized DH-community there is also this community with a more general perspective or simply in need for a certain solution and without resources to qualify itself on a comprehensive DH-level. After all, humanities still have their rather traditional humanities agenda and new tools may play only a small part in many fields of research. And, also, the more traditional scholars might be rather critical and cautious for any "all-in"-approach. Scholarly makerspaces need to address this tension as well and remodel it into a chance. Therefore we want to establish the makerspaces as a space for dialogue, meta-discussions, and the exchange of expertise. </a:t>
            </a:r>
          </a:p>
          <a:p>
            <a:pPr eaLnBrk="1" hangingPunct="1">
              <a:spcBef>
                <a:spcPct val="0"/>
              </a:spcBef>
            </a:pPr>
            <a:endParaRPr lang="en-US">
              <a:cs typeface="Calibri"/>
            </a:endParaRPr>
          </a:p>
          <a:p>
            <a:pPr eaLnBrk="1" hangingPunct="1">
              <a:spcBef>
                <a:spcPct val="0"/>
              </a:spcBef>
            </a:pPr>
            <a:r>
              <a:rPr lang="en-US">
                <a:cs typeface="Calibri"/>
              </a:rPr>
              <a:t>We want to provide </a:t>
            </a:r>
            <a:r>
              <a:rPr lang="en-US" err="1">
                <a:cs typeface="Calibri"/>
              </a:rPr>
              <a:t>explicitely</a:t>
            </a:r>
            <a:r>
              <a:rPr lang="en-US">
                <a:cs typeface="Calibri"/>
              </a:rPr>
              <a:t> a service which is as approachable as possible because our aim will be to tackle the two gaps – the knowledge gap,  the dissemination gap. And, if possible, the gap of mutual understanding. </a:t>
            </a:r>
          </a:p>
        </p:txBody>
      </p:sp>
      <p:sp>
        <p:nvSpPr>
          <p:cNvPr id="24580"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46BE65-3E24-4132-BE42-0FA0D76355E5}" type="slidenum">
              <a:rPr lang="de-DE" smtClean="0">
                <a:ea typeface="ＭＳ Ｐゴシック" pitchFamily="34" charset="-128"/>
              </a:rPr>
              <a:pPr/>
              <a:t>9</a:t>
            </a:fld>
            <a:endParaRPr lang="de-DE">
              <a:ea typeface="ＭＳ Ｐゴシック" pitchFamily="34" charset="-128"/>
            </a:endParaRPr>
          </a:p>
        </p:txBody>
      </p:sp>
    </p:spTree>
    <p:extLst>
      <p:ext uri="{BB962C8B-B14F-4D97-AF65-F5344CB8AC3E}">
        <p14:creationId xmlns:p14="http://schemas.microsoft.com/office/powerpoint/2010/main" val="2310965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Liste">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sz="2100">
                <a:solidFill>
                  <a:srgbClr val="4D4D4D"/>
                </a:solidFill>
              </a:defRPr>
            </a:lvl1pPr>
            <a:lvl2pPr>
              <a:defRPr sz="1700">
                <a:solidFill>
                  <a:srgbClr val="4D4D4D"/>
                </a:solidFill>
              </a:defRPr>
            </a:lvl2pPr>
            <a:lvl3pPr>
              <a:defRPr sz="1700">
                <a:solidFill>
                  <a:srgbClr val="4D4D4D"/>
                </a:solidFill>
              </a:defRPr>
            </a:lvl3pPr>
            <a:lvl4pPr>
              <a:defRPr sz="1700">
                <a:solidFill>
                  <a:srgbClr val="4D4D4D"/>
                </a:solidFill>
              </a:defRPr>
            </a:lvl4pPr>
            <a:lvl5pPr>
              <a:defRPr sz="1700">
                <a:solidFill>
                  <a:srgbClr val="4D4D4D"/>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itel 1"/>
          <p:cNvSpPr>
            <a:spLocks noGrp="1"/>
          </p:cNvSpPr>
          <p:nvPr>
            <p:ph type="title"/>
          </p:nvPr>
        </p:nvSpPr>
        <p:spPr>
          <a:xfrm>
            <a:off x="457734" y="507960"/>
            <a:ext cx="6378071" cy="985851"/>
          </a:xfrm>
          <a:prstGeom prst="rect">
            <a:avLst/>
          </a:prstGeom>
        </p:spPr>
        <p:txBody>
          <a:bodyPr vert="horz" lIns="76389" tIns="38194" rIns="76389" bIns="38194"/>
          <a:lstStyle>
            <a:lvl1pPr algn="l">
              <a:defRPr sz="2400" b="1" cap="small" baseline="0">
                <a:solidFill>
                  <a:srgbClr val="8A0F14"/>
                </a:solidFill>
              </a:defRPr>
            </a:lvl1pPr>
          </a:lstStyle>
          <a:p>
            <a:r>
              <a:rPr lang="en-US" err="1"/>
              <a:t>Titelmasterformat durch Klicken bearbeiten</a:t>
            </a:r>
            <a:endParaRPr lang="de-DE"/>
          </a:p>
        </p:txBody>
      </p:sp>
    </p:spTree>
  </p:cSld>
  <p:clrMapOvr>
    <a:masterClrMapping/>
  </p:clrMapOvr>
  <p:transition spd="med"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links größer 2">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473742" y="2184183"/>
            <a:ext cx="4499901" cy="3512966"/>
          </a:xfrm>
        </p:spPr>
        <p:txBody>
          <a:bodyPr/>
          <a:lstStyle>
            <a:lvl1pPr marL="0" indent="0">
              <a:buNone/>
              <a:defRPr sz="2700"/>
            </a:lvl1pPr>
            <a:lvl2pPr marL="381945" indent="0">
              <a:buNone/>
              <a:defRPr sz="2300"/>
            </a:lvl2pPr>
            <a:lvl3pPr marL="763890" indent="0">
              <a:buNone/>
              <a:defRPr sz="2000"/>
            </a:lvl3pPr>
            <a:lvl4pPr marL="1145835" indent="0">
              <a:buNone/>
              <a:defRPr sz="1700"/>
            </a:lvl4pPr>
            <a:lvl5pPr marL="1527780" indent="0">
              <a:buNone/>
              <a:defRPr sz="1700"/>
            </a:lvl5pPr>
            <a:lvl6pPr marL="1909724" indent="0">
              <a:buNone/>
              <a:defRPr sz="1700"/>
            </a:lvl6pPr>
            <a:lvl7pPr marL="2291669" indent="0">
              <a:buNone/>
              <a:defRPr sz="1700"/>
            </a:lvl7pPr>
            <a:lvl8pPr marL="2673614" indent="0">
              <a:buNone/>
              <a:defRPr sz="1700"/>
            </a:lvl8pPr>
            <a:lvl9pPr marL="3055559" indent="0">
              <a:buNone/>
              <a:defRPr sz="1700"/>
            </a:lvl9pPr>
          </a:lstStyle>
          <a:p>
            <a:pPr lvl="0"/>
            <a:endParaRPr lang="de-DE" noProof="0"/>
          </a:p>
        </p:txBody>
      </p:sp>
      <p:sp>
        <p:nvSpPr>
          <p:cNvPr id="7" name="Textplatzhalter 4"/>
          <p:cNvSpPr>
            <a:spLocks noGrp="1"/>
          </p:cNvSpPr>
          <p:nvPr>
            <p:ph type="body" sz="quarter" idx="3"/>
          </p:nvPr>
        </p:nvSpPr>
        <p:spPr>
          <a:xfrm>
            <a:off x="3547435" y="1535727"/>
            <a:ext cx="5122822" cy="639492"/>
          </a:xfrm>
        </p:spPr>
        <p:txBody>
          <a:bodyPr anchor="b"/>
          <a:lstStyle>
            <a:lvl1pPr marL="0" indent="0">
              <a:buNone/>
              <a:defRPr sz="1700" b="1"/>
            </a:lvl1pPr>
            <a:lvl2pPr marL="381945" indent="0">
              <a:buNone/>
              <a:defRPr sz="1700" b="1"/>
            </a:lvl2pPr>
            <a:lvl3pPr marL="763890" indent="0">
              <a:buNone/>
              <a:defRPr sz="1500" b="1"/>
            </a:lvl3pPr>
            <a:lvl4pPr marL="1145835" indent="0">
              <a:buNone/>
              <a:defRPr sz="1300" b="1"/>
            </a:lvl4pPr>
            <a:lvl5pPr marL="1527780" indent="0">
              <a:buNone/>
              <a:defRPr sz="1300" b="1"/>
            </a:lvl5pPr>
            <a:lvl6pPr marL="1909724" indent="0">
              <a:buNone/>
              <a:defRPr sz="1300" b="1"/>
            </a:lvl6pPr>
            <a:lvl7pPr marL="2291669" indent="0">
              <a:buNone/>
              <a:defRPr sz="1300" b="1"/>
            </a:lvl7pPr>
            <a:lvl8pPr marL="2673614" indent="0">
              <a:buNone/>
              <a:defRPr sz="1300" b="1"/>
            </a:lvl8pPr>
            <a:lvl9pPr marL="3055559" indent="0">
              <a:buNone/>
              <a:defRPr sz="1300" b="1"/>
            </a:lvl9pPr>
          </a:lstStyle>
          <a:p>
            <a:pPr lvl="0"/>
            <a:r>
              <a:rPr lang="de-DE"/>
              <a:t>Mastertextformat bearbeiten</a:t>
            </a:r>
          </a:p>
        </p:txBody>
      </p:sp>
      <p:sp>
        <p:nvSpPr>
          <p:cNvPr id="8" name="Inhaltsplatzhalter 5"/>
          <p:cNvSpPr>
            <a:spLocks noGrp="1"/>
          </p:cNvSpPr>
          <p:nvPr>
            <p:ph sz="quarter" idx="4"/>
          </p:nvPr>
        </p:nvSpPr>
        <p:spPr>
          <a:xfrm>
            <a:off x="5046669" y="2175218"/>
            <a:ext cx="3623588" cy="3950359"/>
          </a:xfrm>
        </p:spPr>
        <p:txBody>
          <a:bodyPr/>
          <a:lstStyle>
            <a:lvl1pPr>
              <a:defRPr sz="1700"/>
            </a:lvl1pPr>
            <a:lvl2pPr>
              <a:defRPr sz="1700"/>
            </a:lvl2pPr>
            <a:lvl3pPr>
              <a:defRPr sz="1700"/>
            </a:lvl3pPr>
            <a:lvl4pPr>
              <a:defRPr sz="1700"/>
            </a:lvl4pPr>
            <a:lvl5pPr>
              <a:defRPr sz="1700"/>
            </a:lvl5pPr>
            <a:lvl6pPr>
              <a:defRPr sz="1300"/>
            </a:lvl6pPr>
            <a:lvl7pPr>
              <a:defRPr sz="1300"/>
            </a:lvl7pPr>
            <a:lvl8pPr>
              <a:defRPr sz="1300"/>
            </a:lvl8pPr>
            <a:lvl9pPr>
              <a:defRPr sz="13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2"/>
          <p:cNvSpPr>
            <a:spLocks noGrp="1"/>
          </p:cNvSpPr>
          <p:nvPr>
            <p:ph idx="13"/>
          </p:nvPr>
        </p:nvSpPr>
        <p:spPr>
          <a:xfrm>
            <a:off x="457734" y="5772754"/>
            <a:ext cx="3032781" cy="352824"/>
          </a:xfrm>
        </p:spPr>
        <p:txBody>
          <a:bodyPr lIns="0" tIns="0" rIns="0" bIns="0"/>
          <a:lstStyle>
            <a:lvl1pPr>
              <a:buFontTx/>
              <a:buNone/>
              <a:defRPr sz="800">
                <a:solidFill>
                  <a:schemeClr val="bg1">
                    <a:lumMod val="50000"/>
                  </a:schemeClr>
                </a:solidFill>
              </a:defRPr>
            </a:lvl1pPr>
            <a:lvl2pPr>
              <a:buFontTx/>
              <a:buNone/>
              <a:defRPr sz="1700">
                <a:solidFill>
                  <a:srgbClr val="00376C"/>
                </a:solidFill>
              </a:defRPr>
            </a:lvl2pPr>
            <a:lvl3pPr>
              <a:buFontTx/>
              <a:buNone/>
              <a:defRPr sz="1700">
                <a:solidFill>
                  <a:srgbClr val="00376C"/>
                </a:solidFill>
              </a:defRPr>
            </a:lvl3pPr>
            <a:lvl4pPr>
              <a:buFontTx/>
              <a:buNone/>
              <a:defRPr sz="1700">
                <a:solidFill>
                  <a:srgbClr val="00376C"/>
                </a:solidFill>
              </a:defRPr>
            </a:lvl4pPr>
            <a:lvl5pPr>
              <a:buFontTx/>
              <a:buNone/>
              <a:defRPr sz="1700">
                <a:solidFill>
                  <a:srgbClr val="00376C"/>
                </a:solidFill>
              </a:defRPr>
            </a:lvl5pPr>
          </a:lstStyle>
          <a:p>
            <a:pPr lvl="0"/>
            <a:r>
              <a:rPr lang="de-DE"/>
              <a:t>Mastertextformat bearbeiten</a:t>
            </a:r>
          </a:p>
        </p:txBody>
      </p:sp>
      <p:sp>
        <p:nvSpPr>
          <p:cNvPr id="17" name="Titel 1"/>
          <p:cNvSpPr>
            <a:spLocks noGrp="1"/>
          </p:cNvSpPr>
          <p:nvPr>
            <p:ph type="title"/>
          </p:nvPr>
        </p:nvSpPr>
        <p:spPr>
          <a:xfrm>
            <a:off x="457734" y="507960"/>
            <a:ext cx="6158993" cy="785977"/>
          </a:xfrm>
          <a:prstGeom prst="rect">
            <a:avLst/>
          </a:prstGeom>
        </p:spPr>
        <p:txBody>
          <a:bodyPr vert="horz" lIns="76389" tIns="38194" rIns="76389" bIns="38194"/>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stStyle>
          <a:p>
            <a:r>
              <a:rPr lang="en-US" err="1"/>
              <a:t>Titelmasterformat durch Klicken bearbeiten</a:t>
            </a:r>
            <a:endParaRPr lang="de-DE"/>
          </a:p>
        </p:txBody>
      </p:sp>
    </p:spTree>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el mit Bild und Inhal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473742" y="1614480"/>
            <a:ext cx="7798073" cy="4309483"/>
          </a:xfrm>
        </p:spPr>
        <p:txBody>
          <a:bodyPr/>
          <a:lstStyle>
            <a:lvl1pPr marL="0" indent="0">
              <a:buNone/>
              <a:defRPr sz="2700"/>
            </a:lvl1pPr>
            <a:lvl2pPr marL="381945" indent="0">
              <a:buNone/>
              <a:defRPr sz="2300"/>
            </a:lvl2pPr>
            <a:lvl3pPr marL="763890" indent="0">
              <a:buNone/>
              <a:defRPr sz="2000"/>
            </a:lvl3pPr>
            <a:lvl4pPr marL="1145835" indent="0">
              <a:buNone/>
              <a:defRPr sz="1700"/>
            </a:lvl4pPr>
            <a:lvl5pPr marL="1527780" indent="0">
              <a:buNone/>
              <a:defRPr sz="1700"/>
            </a:lvl5pPr>
            <a:lvl6pPr marL="1909724" indent="0">
              <a:buNone/>
              <a:defRPr sz="1700"/>
            </a:lvl6pPr>
            <a:lvl7pPr marL="2291669" indent="0">
              <a:buNone/>
              <a:defRPr sz="1700"/>
            </a:lvl7pPr>
            <a:lvl8pPr marL="2673614" indent="0">
              <a:buNone/>
              <a:defRPr sz="1700"/>
            </a:lvl8pPr>
            <a:lvl9pPr marL="3055559" indent="0">
              <a:buNone/>
              <a:defRPr sz="1700"/>
            </a:lvl9pPr>
          </a:lstStyle>
          <a:p>
            <a:pPr lvl="0"/>
            <a:endParaRPr lang="de-DE" noProof="0"/>
          </a:p>
        </p:txBody>
      </p:sp>
      <p:sp>
        <p:nvSpPr>
          <p:cNvPr id="10" name="Titel 1"/>
          <p:cNvSpPr>
            <a:spLocks noGrp="1"/>
          </p:cNvSpPr>
          <p:nvPr>
            <p:ph type="title"/>
          </p:nvPr>
        </p:nvSpPr>
        <p:spPr>
          <a:xfrm>
            <a:off x="457735" y="480407"/>
            <a:ext cx="4952466" cy="785977"/>
          </a:xfrm>
          <a:prstGeom prst="rect">
            <a:avLst/>
          </a:prstGeom>
        </p:spPr>
        <p:txBody>
          <a:bodyPr vert="horz" lIns="76389" tIns="38194" rIns="76389" bIns="38194"/>
          <a:lstStyle>
            <a:lvl1pPr algn="l">
              <a:defRPr sz="2100" b="1" cap="none">
                <a:solidFill>
                  <a:srgbClr val="00376C"/>
                </a:solidFill>
              </a:defRPr>
            </a:lvl1pPr>
          </a:lstStyle>
          <a:p>
            <a:r>
              <a:rPr lang="de-DE"/>
              <a:t>Mastertitelformat bearbeiten</a:t>
            </a:r>
          </a:p>
        </p:txBody>
      </p:sp>
      <p:sp>
        <p:nvSpPr>
          <p:cNvPr id="11" name="Inhaltsplatzhalter 2"/>
          <p:cNvSpPr>
            <a:spLocks noGrp="1"/>
          </p:cNvSpPr>
          <p:nvPr>
            <p:ph idx="13"/>
          </p:nvPr>
        </p:nvSpPr>
        <p:spPr>
          <a:xfrm>
            <a:off x="457734" y="6024770"/>
            <a:ext cx="3032781" cy="226815"/>
          </a:xfrm>
        </p:spPr>
        <p:txBody>
          <a:bodyPr lIns="0" tIns="0" rIns="0" bIns="0"/>
          <a:lstStyle>
            <a:lvl1pPr>
              <a:buFontTx/>
              <a:buNone/>
              <a:defRPr sz="800">
                <a:solidFill>
                  <a:schemeClr val="bg1">
                    <a:lumMod val="50000"/>
                  </a:schemeClr>
                </a:solidFill>
              </a:defRPr>
            </a:lvl1pPr>
            <a:lvl2pPr>
              <a:buFontTx/>
              <a:buNone/>
              <a:defRPr sz="1700">
                <a:solidFill>
                  <a:srgbClr val="00376C"/>
                </a:solidFill>
              </a:defRPr>
            </a:lvl2pPr>
            <a:lvl3pPr>
              <a:buFontTx/>
              <a:buNone/>
              <a:defRPr sz="1700">
                <a:solidFill>
                  <a:srgbClr val="00376C"/>
                </a:solidFill>
              </a:defRPr>
            </a:lvl3pPr>
            <a:lvl4pPr>
              <a:buFontTx/>
              <a:buNone/>
              <a:defRPr sz="1700">
                <a:solidFill>
                  <a:srgbClr val="00376C"/>
                </a:solidFill>
              </a:defRPr>
            </a:lvl4pPr>
            <a:lvl5pPr>
              <a:buFontTx/>
              <a:buNone/>
              <a:defRPr sz="1700">
                <a:solidFill>
                  <a:srgbClr val="00376C"/>
                </a:solidFill>
              </a:defRPr>
            </a:lvl5pPr>
          </a:lstStyle>
          <a:p>
            <a:pPr lvl="0"/>
            <a:r>
              <a:rPr lang="de-DE"/>
              <a:t>Mastertextformat bearbeiten</a:t>
            </a:r>
          </a:p>
        </p:txBody>
      </p:sp>
    </p:spTree>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415" y="1765691"/>
            <a:ext cx="7773171" cy="1360888"/>
          </a:xfrm>
          <a:prstGeom prst="rect">
            <a:avLst/>
          </a:prstGeom>
        </p:spPr>
        <p:txBody>
          <a:bodyPr vert="horz" lIns="76389" tIns="38194" rIns="76389" bIns="38194"/>
          <a:lstStyle>
            <a:lvl1pPr algn="r">
              <a:defRPr sz="3800" cap="none">
                <a:solidFill>
                  <a:srgbClr val="4D4D4D"/>
                </a:solidFill>
              </a:defRPr>
            </a:lvl1pPr>
          </a:lstStyle>
          <a:p>
            <a:r>
              <a:rPr lang="de-DE"/>
              <a:t>Mastertitelformat bearbeiten</a:t>
            </a:r>
          </a:p>
        </p:txBody>
      </p:sp>
      <p:sp>
        <p:nvSpPr>
          <p:cNvPr id="3" name="Untertitel 2"/>
          <p:cNvSpPr>
            <a:spLocks noGrp="1"/>
          </p:cNvSpPr>
          <p:nvPr>
            <p:ph type="subTitle" idx="1"/>
          </p:nvPr>
        </p:nvSpPr>
        <p:spPr>
          <a:xfrm>
            <a:off x="1314518" y="3429000"/>
            <a:ext cx="7127481" cy="1753090"/>
          </a:xfrm>
        </p:spPr>
        <p:txBody>
          <a:bodyPr/>
          <a:lstStyle>
            <a:lvl1pPr marL="0" indent="0" algn="r">
              <a:buNone/>
              <a:defRPr>
                <a:solidFill>
                  <a:srgbClr val="8A0F14"/>
                </a:solidFill>
              </a:defRPr>
            </a:lvl1pPr>
            <a:lvl2pPr marL="381945" indent="0" algn="ctr">
              <a:buNone/>
              <a:defRPr/>
            </a:lvl2pPr>
            <a:lvl3pPr marL="763890" indent="0" algn="ctr">
              <a:buNone/>
              <a:defRPr/>
            </a:lvl3pPr>
            <a:lvl4pPr marL="1145835" indent="0" algn="ctr">
              <a:buNone/>
              <a:defRPr/>
            </a:lvl4pPr>
            <a:lvl5pPr marL="1527780" indent="0" algn="ctr">
              <a:buNone/>
              <a:defRPr/>
            </a:lvl5pPr>
            <a:lvl6pPr marL="1909724" indent="0" algn="ctr">
              <a:buNone/>
              <a:defRPr/>
            </a:lvl6pPr>
            <a:lvl7pPr marL="2291669" indent="0" algn="ctr">
              <a:buNone/>
              <a:defRPr/>
            </a:lvl7pPr>
            <a:lvl8pPr marL="2673614" indent="0" algn="ctr">
              <a:buNone/>
              <a:defRPr/>
            </a:lvl8pPr>
            <a:lvl9pPr marL="3055559" indent="0" algn="ctr">
              <a:buNone/>
              <a:defRPr/>
            </a:lvl9pPr>
          </a:lstStyle>
          <a:p>
            <a:r>
              <a:rPr lang="de-DE"/>
              <a:t>Master-Untertitelformat bearbeiten</a:t>
            </a:r>
          </a:p>
        </p:txBody>
      </p:sp>
    </p:spTree>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Inhaltsplatzhalter 2"/>
          <p:cNvSpPr>
            <a:spLocks noGrp="1"/>
          </p:cNvSpPr>
          <p:nvPr>
            <p:ph idx="1"/>
          </p:nvPr>
        </p:nvSpPr>
        <p:spPr>
          <a:xfrm>
            <a:off x="457734" y="1598731"/>
            <a:ext cx="8228533" cy="4526847"/>
          </a:xfrm>
        </p:spPr>
        <p:txBody>
          <a:bodyPr/>
          <a:lstStyle>
            <a:lvl1pPr>
              <a:buFontTx/>
              <a:buNone/>
              <a:defRPr sz="2100">
                <a:solidFill>
                  <a:srgbClr val="4D4D4D"/>
                </a:solidFill>
              </a:defRPr>
            </a:lvl1pPr>
            <a:lvl2pPr>
              <a:buFontTx/>
              <a:buNone/>
              <a:defRPr sz="1700">
                <a:solidFill>
                  <a:srgbClr val="00376C"/>
                </a:solidFill>
              </a:defRPr>
            </a:lvl2pPr>
            <a:lvl3pPr>
              <a:buFontTx/>
              <a:buNone/>
              <a:defRPr sz="1700">
                <a:solidFill>
                  <a:srgbClr val="00376C"/>
                </a:solidFill>
              </a:defRPr>
            </a:lvl3pPr>
            <a:lvl4pPr>
              <a:buFontTx/>
              <a:buNone/>
              <a:defRPr sz="1700">
                <a:solidFill>
                  <a:srgbClr val="00376C"/>
                </a:solidFill>
              </a:defRPr>
            </a:lvl4pPr>
            <a:lvl5pPr>
              <a:buFontTx/>
              <a:buNone/>
              <a:defRPr sz="1700">
                <a:solidFill>
                  <a:srgbClr val="00376C"/>
                </a:solidFill>
              </a:defRPr>
            </a:lvl5pPr>
          </a:lstStyle>
          <a:p>
            <a:pPr lvl="0"/>
            <a:r>
              <a:rPr lang="de-DE"/>
              <a:t>Mastertextformat bearbeiten</a:t>
            </a:r>
          </a:p>
        </p:txBody>
      </p:sp>
      <p:sp>
        <p:nvSpPr>
          <p:cNvPr id="12" name="Titel 1"/>
          <p:cNvSpPr>
            <a:spLocks noGrp="1"/>
          </p:cNvSpPr>
          <p:nvPr>
            <p:ph type="title"/>
          </p:nvPr>
        </p:nvSpPr>
        <p:spPr>
          <a:xfrm>
            <a:off x="457735" y="617499"/>
            <a:ext cx="4952466" cy="785977"/>
          </a:xfrm>
          <a:prstGeom prst="rect">
            <a:avLst/>
          </a:prstGeom>
        </p:spPr>
        <p:txBody>
          <a:bodyPr vert="horz" lIns="76389" tIns="38194" rIns="76389" bIns="38194"/>
          <a:lstStyle>
            <a:lvl1pPr algn="l">
              <a:defRPr sz="2100" b="1" cap="none">
                <a:solidFill>
                  <a:srgbClr val="8A0F14"/>
                </a:solidFill>
              </a:defRPr>
            </a:lvl1pPr>
          </a:lstStyle>
          <a:p>
            <a:r>
              <a:rPr lang="de-DE"/>
              <a:t>Mastertitelformat bearbeiten</a:t>
            </a:r>
          </a:p>
        </p:txBody>
      </p:sp>
    </p:spTree>
  </p:cSld>
  <p:clrMapOvr>
    <a:masterClrMapping/>
  </p:clrMapOvr>
  <p:transition spd="med" advClick="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Inhalt">
    <p:spTree>
      <p:nvGrpSpPr>
        <p:cNvPr id="1" name=""/>
        <p:cNvGrpSpPr/>
        <p:nvPr/>
      </p:nvGrpSpPr>
      <p:grpSpPr>
        <a:xfrm>
          <a:off x="0" y="0"/>
          <a:ext cx="0" cy="0"/>
          <a:chOff x="0" y="0"/>
          <a:chExt cx="0" cy="0"/>
        </a:xfrm>
      </p:grpSpPr>
      <p:sp>
        <p:nvSpPr>
          <p:cNvPr id="7" name="Inhaltsplatzhalter 2"/>
          <p:cNvSpPr>
            <a:spLocks noGrp="1"/>
          </p:cNvSpPr>
          <p:nvPr>
            <p:ph idx="1"/>
          </p:nvPr>
        </p:nvSpPr>
        <p:spPr>
          <a:xfrm>
            <a:off x="457734" y="1598731"/>
            <a:ext cx="8228533" cy="4526847"/>
          </a:xfrm>
        </p:spPr>
        <p:txBody>
          <a:bodyPr/>
          <a:lstStyle>
            <a:lvl1pPr>
              <a:buFontTx/>
              <a:buNone/>
              <a:defRPr sz="2100">
                <a:solidFill>
                  <a:srgbClr val="00376C"/>
                </a:solidFill>
              </a:defRPr>
            </a:lvl1pPr>
            <a:lvl2pPr>
              <a:defRPr sz="1700">
                <a:solidFill>
                  <a:srgbClr val="00376C"/>
                </a:solidFill>
              </a:defRPr>
            </a:lvl2pPr>
            <a:lvl3pPr>
              <a:defRPr sz="1700">
                <a:solidFill>
                  <a:srgbClr val="00376C"/>
                </a:solidFill>
              </a:defRPr>
            </a:lvl3pPr>
            <a:lvl4pPr>
              <a:defRPr sz="1700">
                <a:solidFill>
                  <a:srgbClr val="00376C"/>
                </a:solidFill>
              </a:defRPr>
            </a:lvl4pPr>
            <a:lvl5pPr>
              <a:defRPr sz="1700">
                <a:solidFill>
                  <a:srgbClr val="00376C"/>
                </a:solidFill>
              </a:defRPr>
            </a:lvl5pPr>
          </a:lstStyle>
          <a:p>
            <a:pPr lvl="0"/>
            <a:r>
              <a:rPr lang="de-DE"/>
              <a:t>Mastertextformat bearbeiten</a:t>
            </a:r>
          </a:p>
        </p:txBody>
      </p:sp>
    </p:spTree>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7" name="Rechteck 6"/>
          <p:cNvSpPr/>
          <p:nvPr userDrawn="1"/>
        </p:nvSpPr>
        <p:spPr bwMode="auto">
          <a:xfrm>
            <a:off x="0" y="6354763"/>
            <a:ext cx="9144000" cy="503237"/>
          </a:xfrm>
          <a:prstGeom prst="rect">
            <a:avLst/>
          </a:prstGeom>
          <a:solidFill>
            <a:srgbClr val="8A0F14"/>
          </a:solidFill>
          <a:ln w="9525" cap="flat" cmpd="sng" algn="ctr">
            <a:noFill/>
            <a:prstDash val="solid"/>
            <a:round/>
            <a:headEnd type="none" w="med" len="med"/>
            <a:tailEnd type="none" w="med" len="med"/>
          </a:ln>
          <a:effectLst/>
        </p:spPr>
        <p:txBody>
          <a:bodyPr lIns="76389" tIns="38194" rIns="76389" bIns="38194">
            <a:spAutoFit/>
          </a:bodyPr>
          <a:lstStyle/>
          <a:p>
            <a:pPr>
              <a:spcBef>
                <a:spcPct val="50000"/>
              </a:spcBef>
              <a:defRPr/>
            </a:pPr>
            <a:endParaRPr lang="de-DE">
              <a:ea typeface="ＭＳ Ｐゴシック" pitchFamily="-65" charset="-128"/>
            </a:endParaRPr>
          </a:p>
        </p:txBody>
      </p:sp>
      <p:pic>
        <p:nvPicPr>
          <p:cNvPr id="8" name="Grafik 17" descr="logo_vorlage_02.jpg"/>
          <p:cNvPicPr>
            <a:picLocks noChangeAspect="1"/>
          </p:cNvPicPr>
          <p:nvPr userDrawn="1"/>
        </p:nvPicPr>
        <p:blipFill>
          <a:blip r:embed="rId2"/>
          <a:srcRect/>
          <a:stretch>
            <a:fillRect/>
          </a:stretch>
        </p:blipFill>
        <p:spPr bwMode="auto">
          <a:xfrm>
            <a:off x="7134225" y="176213"/>
            <a:ext cx="1782763" cy="1135062"/>
          </a:xfrm>
          <a:prstGeom prst="rect">
            <a:avLst/>
          </a:prstGeom>
          <a:noFill/>
          <a:ln w="9525">
            <a:noFill/>
            <a:miter lim="800000"/>
            <a:headEnd/>
            <a:tailEnd/>
          </a:ln>
        </p:spPr>
      </p:pic>
      <p:sp>
        <p:nvSpPr>
          <p:cNvPr id="9" name="Rechteck 8"/>
          <p:cNvSpPr/>
          <p:nvPr userDrawn="1"/>
        </p:nvSpPr>
        <p:spPr bwMode="auto">
          <a:xfrm>
            <a:off x="957263" y="4195763"/>
            <a:ext cx="2263775" cy="708025"/>
          </a:xfrm>
          <a:prstGeom prst="rect">
            <a:avLst/>
          </a:prstGeom>
          <a:noFill/>
          <a:ln w="9525" cap="flat" cmpd="sng" algn="ctr">
            <a:noFill/>
            <a:prstDash val="solid"/>
            <a:round/>
            <a:headEnd type="none" w="med" len="med"/>
            <a:tailEnd type="none" w="med" len="med"/>
          </a:ln>
          <a:effectLst/>
        </p:spPr>
        <p:txBody>
          <a:bodyPr>
            <a:spAutoFit/>
          </a:bodyPr>
          <a:lstStyle/>
          <a:p>
            <a:pPr defTabSz="1095375">
              <a:spcBef>
                <a:spcPct val="50000"/>
              </a:spcBef>
              <a:defRPr/>
            </a:pPr>
            <a:endParaRPr lang="de-DE" sz="4000">
              <a:latin typeface="Verdana" pitchFamily="-65" charset="0"/>
              <a:ea typeface="ＭＳ Ｐゴシック" pitchFamily="-65" charset="-128"/>
            </a:endParaRPr>
          </a:p>
        </p:txBody>
      </p:sp>
      <p:pic>
        <p:nvPicPr>
          <p:cNvPr id="10" name="Grafik 25" descr="schrift.png"/>
          <p:cNvPicPr>
            <a:picLocks noChangeAspect="1"/>
          </p:cNvPicPr>
          <p:nvPr userDrawn="1"/>
        </p:nvPicPr>
        <p:blipFill>
          <a:blip r:embed="rId3"/>
          <a:srcRect/>
          <a:stretch>
            <a:fillRect/>
          </a:stretch>
        </p:blipFill>
        <p:spPr bwMode="auto">
          <a:xfrm>
            <a:off x="2381250" y="6416675"/>
            <a:ext cx="6864350" cy="566738"/>
          </a:xfrm>
          <a:prstGeom prst="rect">
            <a:avLst/>
          </a:prstGeom>
          <a:noFill/>
          <a:ln w="9525">
            <a:noFill/>
            <a:miter lim="800000"/>
            <a:headEnd/>
            <a:tailEnd/>
          </a:ln>
        </p:spPr>
      </p:pic>
      <p:sp>
        <p:nvSpPr>
          <p:cNvPr id="3" name="Textplatzhalter 2"/>
          <p:cNvSpPr>
            <a:spLocks noGrp="1"/>
          </p:cNvSpPr>
          <p:nvPr>
            <p:ph type="body" idx="1"/>
          </p:nvPr>
        </p:nvSpPr>
        <p:spPr>
          <a:xfrm>
            <a:off x="457734" y="1535727"/>
            <a:ext cx="4040152" cy="639492"/>
          </a:xfrm>
        </p:spPr>
        <p:txBody>
          <a:bodyPr anchor="b"/>
          <a:lstStyle>
            <a:lvl1pPr marL="0" indent="0">
              <a:buNone/>
              <a:defRPr sz="1700" b="1"/>
            </a:lvl1pPr>
            <a:lvl2pPr marL="381945" indent="0">
              <a:buNone/>
              <a:defRPr sz="1700" b="1"/>
            </a:lvl2pPr>
            <a:lvl3pPr marL="763890" indent="0">
              <a:buNone/>
              <a:defRPr sz="1500" b="1"/>
            </a:lvl3pPr>
            <a:lvl4pPr marL="1145835" indent="0">
              <a:buNone/>
              <a:defRPr sz="1300" b="1"/>
            </a:lvl4pPr>
            <a:lvl5pPr marL="1527780" indent="0">
              <a:buNone/>
              <a:defRPr sz="1300" b="1"/>
            </a:lvl5pPr>
            <a:lvl6pPr marL="1909724" indent="0">
              <a:buNone/>
              <a:defRPr sz="1300" b="1"/>
            </a:lvl6pPr>
            <a:lvl7pPr marL="2291669" indent="0">
              <a:buNone/>
              <a:defRPr sz="1300" b="1"/>
            </a:lvl7pPr>
            <a:lvl8pPr marL="2673614" indent="0">
              <a:buNone/>
              <a:defRPr sz="1300" b="1"/>
            </a:lvl8pPr>
            <a:lvl9pPr marL="3055559" indent="0">
              <a:buNone/>
              <a:defRPr sz="1300" b="1"/>
            </a:lvl9pPr>
          </a:lstStyle>
          <a:p>
            <a:pPr lvl="0"/>
            <a:r>
              <a:rPr lang="de-DE"/>
              <a:t>Mastertextformat bearbeiten</a:t>
            </a:r>
          </a:p>
        </p:txBody>
      </p:sp>
      <p:sp>
        <p:nvSpPr>
          <p:cNvPr id="4" name="Inhaltsplatzhalter 3"/>
          <p:cNvSpPr>
            <a:spLocks noGrp="1"/>
          </p:cNvSpPr>
          <p:nvPr>
            <p:ph sz="half" idx="2"/>
          </p:nvPr>
        </p:nvSpPr>
        <p:spPr>
          <a:xfrm>
            <a:off x="457734" y="2175218"/>
            <a:ext cx="4040152" cy="3950359"/>
          </a:xfrm>
        </p:spPr>
        <p:txBody>
          <a:bodyPr/>
          <a:lstStyle>
            <a:lvl1pPr>
              <a:defRPr sz="1700"/>
            </a:lvl1pPr>
            <a:lvl2pPr>
              <a:defRPr sz="1700"/>
            </a:lvl2pPr>
            <a:lvl3pPr>
              <a:defRPr sz="1700"/>
            </a:lvl3pPr>
            <a:lvl4pPr>
              <a:defRPr sz="1700"/>
            </a:lvl4pPr>
            <a:lvl5pPr>
              <a:defRPr sz="1700"/>
            </a:lvl5pPr>
            <a:lvl6pPr>
              <a:defRPr sz="1300"/>
            </a:lvl6pPr>
            <a:lvl7pPr>
              <a:defRPr sz="1300"/>
            </a:lvl7pPr>
            <a:lvl8pPr>
              <a:defRPr sz="1300"/>
            </a:lvl8pPr>
            <a:lvl9pPr>
              <a:defRPr sz="13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4929" y="1535727"/>
            <a:ext cx="4041337" cy="639492"/>
          </a:xfrm>
        </p:spPr>
        <p:txBody>
          <a:bodyPr anchor="b"/>
          <a:lstStyle>
            <a:lvl1pPr marL="0" indent="0">
              <a:buNone/>
              <a:defRPr sz="1700" b="1"/>
            </a:lvl1pPr>
            <a:lvl2pPr marL="381945" indent="0">
              <a:buNone/>
              <a:defRPr sz="1700" b="1"/>
            </a:lvl2pPr>
            <a:lvl3pPr marL="763890" indent="0">
              <a:buNone/>
              <a:defRPr sz="1500" b="1"/>
            </a:lvl3pPr>
            <a:lvl4pPr marL="1145835" indent="0">
              <a:buNone/>
              <a:defRPr sz="1300" b="1"/>
            </a:lvl4pPr>
            <a:lvl5pPr marL="1527780" indent="0">
              <a:buNone/>
              <a:defRPr sz="1300" b="1"/>
            </a:lvl5pPr>
            <a:lvl6pPr marL="1909724" indent="0">
              <a:buNone/>
              <a:defRPr sz="1300" b="1"/>
            </a:lvl6pPr>
            <a:lvl7pPr marL="2291669" indent="0">
              <a:buNone/>
              <a:defRPr sz="1300" b="1"/>
            </a:lvl7pPr>
            <a:lvl8pPr marL="2673614" indent="0">
              <a:buNone/>
              <a:defRPr sz="1300" b="1"/>
            </a:lvl8pPr>
            <a:lvl9pPr marL="3055559" indent="0">
              <a:buNone/>
              <a:defRPr sz="1300" b="1"/>
            </a:lvl9pPr>
          </a:lstStyle>
          <a:p>
            <a:pPr lvl="0"/>
            <a:r>
              <a:rPr lang="de-DE"/>
              <a:t>Mastertextformat bearbeiten</a:t>
            </a:r>
          </a:p>
        </p:txBody>
      </p:sp>
      <p:sp>
        <p:nvSpPr>
          <p:cNvPr id="6" name="Inhaltsplatzhalter 5"/>
          <p:cNvSpPr>
            <a:spLocks noGrp="1"/>
          </p:cNvSpPr>
          <p:nvPr>
            <p:ph sz="quarter" idx="4"/>
          </p:nvPr>
        </p:nvSpPr>
        <p:spPr>
          <a:xfrm>
            <a:off x="4644929" y="2175218"/>
            <a:ext cx="4041337" cy="3950359"/>
          </a:xfrm>
        </p:spPr>
        <p:txBody>
          <a:bodyPr/>
          <a:lstStyle>
            <a:lvl1pPr>
              <a:defRPr sz="1700"/>
            </a:lvl1pPr>
            <a:lvl2pPr>
              <a:defRPr sz="1700"/>
            </a:lvl2pPr>
            <a:lvl3pPr>
              <a:defRPr sz="1700"/>
            </a:lvl3pPr>
            <a:lvl4pPr>
              <a:defRPr sz="1700"/>
            </a:lvl4pPr>
            <a:lvl5pPr>
              <a:defRPr sz="1700"/>
            </a:lvl5pPr>
            <a:lvl6pPr>
              <a:defRPr sz="1300"/>
            </a:lvl6pPr>
            <a:lvl7pPr>
              <a:defRPr sz="1300"/>
            </a:lvl7pPr>
            <a:lvl8pPr>
              <a:defRPr sz="1300"/>
            </a:lvl8pPr>
            <a:lvl9pPr>
              <a:defRPr sz="13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itel 1"/>
          <p:cNvSpPr>
            <a:spLocks noGrp="1"/>
          </p:cNvSpPr>
          <p:nvPr>
            <p:ph type="title"/>
          </p:nvPr>
        </p:nvSpPr>
        <p:spPr>
          <a:xfrm>
            <a:off x="457735" y="480407"/>
            <a:ext cx="4952466" cy="785977"/>
          </a:xfrm>
          <a:prstGeom prst="rect">
            <a:avLst/>
          </a:prstGeom>
        </p:spPr>
        <p:txBody>
          <a:bodyPr vert="horz" lIns="76389" tIns="38194" rIns="76389" bIns="38194"/>
          <a:lstStyle>
            <a:lvl1pPr algn="l">
              <a:defRPr sz="2100" b="1" cap="none">
                <a:solidFill>
                  <a:srgbClr val="00376C"/>
                </a:solidFill>
              </a:defRPr>
            </a:lvl1pPr>
          </a:lstStyle>
          <a:p>
            <a:r>
              <a:rPr lang="de-DE"/>
              <a:t>Mastertitelformat bearbeiten</a:t>
            </a:r>
          </a:p>
        </p:txBody>
      </p:sp>
    </p:spTree>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Titel 1"/>
          <p:cNvSpPr>
            <a:spLocks noGrp="1"/>
          </p:cNvSpPr>
          <p:nvPr>
            <p:ph type="title"/>
          </p:nvPr>
        </p:nvSpPr>
        <p:spPr>
          <a:xfrm>
            <a:off x="457735" y="480407"/>
            <a:ext cx="4952466" cy="785977"/>
          </a:xfrm>
          <a:prstGeom prst="rect">
            <a:avLst/>
          </a:prstGeom>
        </p:spPr>
        <p:txBody>
          <a:bodyPr vert="horz" lIns="76389" tIns="38194" rIns="76389" bIns="38194"/>
          <a:lstStyle>
            <a:lvl1pPr algn="l">
              <a:defRPr sz="2100" b="1" cap="none">
                <a:solidFill>
                  <a:srgbClr val="00376C"/>
                </a:solidFill>
              </a:defRPr>
            </a:lvl1pPr>
          </a:lstStyle>
          <a:p>
            <a:r>
              <a:rPr lang="de-DE"/>
              <a:t>Mastertitelformat bearbeiten</a:t>
            </a:r>
          </a:p>
        </p:txBody>
      </p:sp>
    </p:spTree>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ransition spd="med" advClick="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mit Bild und Inhal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473742" y="2184183"/>
            <a:ext cx="3016773" cy="3512966"/>
          </a:xfrm>
        </p:spPr>
        <p:txBody>
          <a:bodyPr/>
          <a:lstStyle>
            <a:lvl1pPr marL="0" indent="0">
              <a:buNone/>
              <a:defRPr sz="2700"/>
            </a:lvl1pPr>
            <a:lvl2pPr marL="381945" indent="0">
              <a:buNone/>
              <a:defRPr sz="2300"/>
            </a:lvl2pPr>
            <a:lvl3pPr marL="763890" indent="0">
              <a:buNone/>
              <a:defRPr sz="2000"/>
            </a:lvl3pPr>
            <a:lvl4pPr marL="1145835" indent="0">
              <a:buNone/>
              <a:defRPr sz="1700"/>
            </a:lvl4pPr>
            <a:lvl5pPr marL="1527780" indent="0">
              <a:buNone/>
              <a:defRPr sz="1700"/>
            </a:lvl5pPr>
            <a:lvl6pPr marL="1909724" indent="0">
              <a:buNone/>
              <a:defRPr sz="1700"/>
            </a:lvl6pPr>
            <a:lvl7pPr marL="2291669" indent="0">
              <a:buNone/>
              <a:defRPr sz="1700"/>
            </a:lvl7pPr>
            <a:lvl8pPr marL="2673614" indent="0">
              <a:buNone/>
              <a:defRPr sz="1700"/>
            </a:lvl8pPr>
            <a:lvl9pPr marL="3055559" indent="0">
              <a:buNone/>
              <a:defRPr sz="1700"/>
            </a:lvl9pPr>
          </a:lstStyle>
          <a:p>
            <a:pPr lvl="0"/>
            <a:endParaRPr lang="de-DE" noProof="0"/>
          </a:p>
        </p:txBody>
      </p:sp>
      <p:sp>
        <p:nvSpPr>
          <p:cNvPr id="7" name="Textplatzhalter 4"/>
          <p:cNvSpPr>
            <a:spLocks noGrp="1"/>
          </p:cNvSpPr>
          <p:nvPr>
            <p:ph type="body" sz="quarter" idx="3"/>
          </p:nvPr>
        </p:nvSpPr>
        <p:spPr>
          <a:xfrm>
            <a:off x="3547435" y="1535727"/>
            <a:ext cx="5122822" cy="639492"/>
          </a:xfrm>
        </p:spPr>
        <p:txBody>
          <a:bodyPr anchor="b"/>
          <a:lstStyle>
            <a:lvl1pPr marL="0" indent="0">
              <a:buNone/>
              <a:defRPr sz="1700" b="1"/>
            </a:lvl1pPr>
            <a:lvl2pPr marL="381945" indent="0">
              <a:buNone/>
              <a:defRPr sz="1700" b="1"/>
            </a:lvl2pPr>
            <a:lvl3pPr marL="763890" indent="0">
              <a:buNone/>
              <a:defRPr sz="1500" b="1"/>
            </a:lvl3pPr>
            <a:lvl4pPr marL="1145835" indent="0">
              <a:buNone/>
              <a:defRPr sz="1300" b="1"/>
            </a:lvl4pPr>
            <a:lvl5pPr marL="1527780" indent="0">
              <a:buNone/>
              <a:defRPr sz="1300" b="1"/>
            </a:lvl5pPr>
            <a:lvl6pPr marL="1909724" indent="0">
              <a:buNone/>
              <a:defRPr sz="1300" b="1"/>
            </a:lvl6pPr>
            <a:lvl7pPr marL="2291669" indent="0">
              <a:buNone/>
              <a:defRPr sz="1300" b="1"/>
            </a:lvl7pPr>
            <a:lvl8pPr marL="2673614" indent="0">
              <a:buNone/>
              <a:defRPr sz="1300" b="1"/>
            </a:lvl8pPr>
            <a:lvl9pPr marL="3055559" indent="0">
              <a:buNone/>
              <a:defRPr sz="1300" b="1"/>
            </a:lvl9pPr>
          </a:lstStyle>
          <a:p>
            <a:pPr lvl="0"/>
            <a:r>
              <a:rPr lang="de-DE"/>
              <a:t>Mastertextformat bearbeiten</a:t>
            </a:r>
          </a:p>
        </p:txBody>
      </p:sp>
      <p:sp>
        <p:nvSpPr>
          <p:cNvPr id="8" name="Inhaltsplatzhalter 5"/>
          <p:cNvSpPr>
            <a:spLocks noGrp="1"/>
          </p:cNvSpPr>
          <p:nvPr>
            <p:ph sz="quarter" idx="4"/>
          </p:nvPr>
        </p:nvSpPr>
        <p:spPr>
          <a:xfrm>
            <a:off x="3547435" y="2175218"/>
            <a:ext cx="5122822" cy="3950359"/>
          </a:xfrm>
        </p:spPr>
        <p:txBody>
          <a:bodyPr/>
          <a:lstStyle>
            <a:lvl1pPr>
              <a:defRPr sz="1700"/>
            </a:lvl1pPr>
            <a:lvl2pPr>
              <a:defRPr sz="1700"/>
            </a:lvl2pPr>
            <a:lvl3pPr>
              <a:defRPr sz="1700"/>
            </a:lvl3pPr>
            <a:lvl4pPr>
              <a:defRPr sz="1700"/>
            </a:lvl4pPr>
            <a:lvl5pPr>
              <a:defRPr sz="1700"/>
            </a:lvl5pPr>
            <a:lvl6pPr>
              <a:defRPr sz="1300"/>
            </a:lvl6pPr>
            <a:lvl7pPr>
              <a:defRPr sz="1300"/>
            </a:lvl7pPr>
            <a:lvl8pPr>
              <a:defRPr sz="1300"/>
            </a:lvl8pPr>
            <a:lvl9pPr>
              <a:defRPr sz="13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2"/>
          <p:cNvSpPr>
            <a:spLocks noGrp="1"/>
          </p:cNvSpPr>
          <p:nvPr>
            <p:ph idx="13"/>
          </p:nvPr>
        </p:nvSpPr>
        <p:spPr>
          <a:xfrm>
            <a:off x="457734" y="5772754"/>
            <a:ext cx="3032781" cy="352824"/>
          </a:xfrm>
        </p:spPr>
        <p:txBody>
          <a:bodyPr lIns="0" tIns="0" rIns="0" bIns="0"/>
          <a:lstStyle>
            <a:lvl1pPr>
              <a:buFontTx/>
              <a:buNone/>
              <a:defRPr sz="800">
                <a:solidFill>
                  <a:schemeClr val="bg1">
                    <a:lumMod val="50000"/>
                  </a:schemeClr>
                </a:solidFill>
              </a:defRPr>
            </a:lvl1pPr>
            <a:lvl2pPr>
              <a:buFontTx/>
              <a:buNone/>
              <a:defRPr sz="1700">
                <a:solidFill>
                  <a:srgbClr val="00376C"/>
                </a:solidFill>
              </a:defRPr>
            </a:lvl2pPr>
            <a:lvl3pPr>
              <a:buFontTx/>
              <a:buNone/>
              <a:defRPr sz="1700">
                <a:solidFill>
                  <a:srgbClr val="00376C"/>
                </a:solidFill>
              </a:defRPr>
            </a:lvl3pPr>
            <a:lvl4pPr>
              <a:buFontTx/>
              <a:buNone/>
              <a:defRPr sz="1700">
                <a:solidFill>
                  <a:srgbClr val="00376C"/>
                </a:solidFill>
              </a:defRPr>
            </a:lvl4pPr>
            <a:lvl5pPr>
              <a:buFontTx/>
              <a:buNone/>
              <a:defRPr sz="1700">
                <a:solidFill>
                  <a:srgbClr val="00376C"/>
                </a:solidFill>
              </a:defRPr>
            </a:lvl5pPr>
          </a:lstStyle>
          <a:p>
            <a:pPr lvl="0"/>
            <a:r>
              <a:rPr lang="de-DE"/>
              <a:t>Mastertextformat bearbeiten</a:t>
            </a:r>
          </a:p>
        </p:txBody>
      </p:sp>
      <p:sp>
        <p:nvSpPr>
          <p:cNvPr id="17" name="Titel 1"/>
          <p:cNvSpPr>
            <a:spLocks noGrp="1"/>
          </p:cNvSpPr>
          <p:nvPr>
            <p:ph type="title"/>
          </p:nvPr>
        </p:nvSpPr>
        <p:spPr>
          <a:xfrm>
            <a:off x="457734" y="507960"/>
            <a:ext cx="6158993" cy="785977"/>
          </a:xfrm>
          <a:prstGeom prst="rect">
            <a:avLst/>
          </a:prstGeom>
        </p:spPr>
        <p:txBody>
          <a:bodyPr vert="horz" lIns="76389" tIns="38194" rIns="76389" bIns="38194"/>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stStyle>
          <a:p>
            <a:r>
              <a:rPr lang="en-US" err="1"/>
              <a:t>Titelmasterformat durch Klicken bearbeiten</a:t>
            </a:r>
            <a:endParaRPr lang="de-DE"/>
          </a:p>
        </p:txBody>
      </p:sp>
    </p:spTree>
  </p:cSld>
  <p:clrMapOvr>
    <a:masterClrMapping/>
  </p:clrMapOvr>
  <p:transition spd="med" advClick="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ängliches Bild + text">
    <p:spTree>
      <p:nvGrpSpPr>
        <p:cNvPr id="1" name=""/>
        <p:cNvGrpSpPr/>
        <p:nvPr/>
      </p:nvGrpSpPr>
      <p:grpSpPr>
        <a:xfrm>
          <a:off x="0" y="0"/>
          <a:ext cx="0" cy="0"/>
          <a:chOff x="0" y="0"/>
          <a:chExt cx="0" cy="0"/>
        </a:xfrm>
      </p:grpSpPr>
      <p:sp>
        <p:nvSpPr>
          <p:cNvPr id="6" name="Bildplatzhalter 2"/>
          <p:cNvSpPr>
            <a:spLocks noGrp="1"/>
          </p:cNvSpPr>
          <p:nvPr>
            <p:ph type="pic" idx="1"/>
          </p:nvPr>
        </p:nvSpPr>
        <p:spPr>
          <a:xfrm>
            <a:off x="473742" y="2184183"/>
            <a:ext cx="8187714" cy="1390869"/>
          </a:xfrm>
        </p:spPr>
        <p:txBody>
          <a:bodyPr/>
          <a:lstStyle>
            <a:lvl1pPr marL="0" indent="0">
              <a:buNone/>
              <a:defRPr sz="2700"/>
            </a:lvl1pPr>
            <a:lvl2pPr marL="381945" indent="0">
              <a:buNone/>
              <a:defRPr sz="2300"/>
            </a:lvl2pPr>
            <a:lvl3pPr marL="763890" indent="0">
              <a:buNone/>
              <a:defRPr sz="2000"/>
            </a:lvl3pPr>
            <a:lvl4pPr marL="1145835" indent="0">
              <a:buNone/>
              <a:defRPr sz="1700"/>
            </a:lvl4pPr>
            <a:lvl5pPr marL="1527780" indent="0">
              <a:buNone/>
              <a:defRPr sz="1700"/>
            </a:lvl5pPr>
            <a:lvl6pPr marL="1909724" indent="0">
              <a:buNone/>
              <a:defRPr sz="1700"/>
            </a:lvl6pPr>
            <a:lvl7pPr marL="2291669" indent="0">
              <a:buNone/>
              <a:defRPr sz="1700"/>
            </a:lvl7pPr>
            <a:lvl8pPr marL="2673614" indent="0">
              <a:buNone/>
              <a:defRPr sz="1700"/>
            </a:lvl8pPr>
            <a:lvl9pPr marL="3055559" indent="0">
              <a:buNone/>
              <a:defRPr sz="1700"/>
            </a:lvl9pPr>
          </a:lstStyle>
          <a:p>
            <a:pPr lvl="0"/>
            <a:endParaRPr lang="de-DE" noProof="0"/>
          </a:p>
        </p:txBody>
      </p:sp>
      <p:sp>
        <p:nvSpPr>
          <p:cNvPr id="7" name="Textplatzhalter 4"/>
          <p:cNvSpPr>
            <a:spLocks noGrp="1"/>
          </p:cNvSpPr>
          <p:nvPr>
            <p:ph type="body" sz="quarter" idx="3"/>
          </p:nvPr>
        </p:nvSpPr>
        <p:spPr>
          <a:xfrm>
            <a:off x="3547435" y="1535727"/>
            <a:ext cx="5122822" cy="639492"/>
          </a:xfrm>
        </p:spPr>
        <p:txBody>
          <a:bodyPr anchor="b"/>
          <a:lstStyle>
            <a:lvl1pPr marL="0" indent="0">
              <a:buNone/>
              <a:defRPr sz="1700" b="1"/>
            </a:lvl1pPr>
            <a:lvl2pPr marL="381945" indent="0">
              <a:buNone/>
              <a:defRPr sz="1700" b="1"/>
            </a:lvl2pPr>
            <a:lvl3pPr marL="763890" indent="0">
              <a:buNone/>
              <a:defRPr sz="1500" b="1"/>
            </a:lvl3pPr>
            <a:lvl4pPr marL="1145835" indent="0">
              <a:buNone/>
              <a:defRPr sz="1300" b="1"/>
            </a:lvl4pPr>
            <a:lvl5pPr marL="1527780" indent="0">
              <a:buNone/>
              <a:defRPr sz="1300" b="1"/>
            </a:lvl5pPr>
            <a:lvl6pPr marL="1909724" indent="0">
              <a:buNone/>
              <a:defRPr sz="1300" b="1"/>
            </a:lvl6pPr>
            <a:lvl7pPr marL="2291669" indent="0">
              <a:buNone/>
              <a:defRPr sz="1300" b="1"/>
            </a:lvl7pPr>
            <a:lvl8pPr marL="2673614" indent="0">
              <a:buNone/>
              <a:defRPr sz="1300" b="1"/>
            </a:lvl8pPr>
            <a:lvl9pPr marL="3055559" indent="0">
              <a:buNone/>
              <a:defRPr sz="1300" b="1"/>
            </a:lvl9pPr>
          </a:lstStyle>
          <a:p>
            <a:pPr lvl="0"/>
            <a:r>
              <a:rPr lang="de-DE"/>
              <a:t>Mastertextformat bearbeiten</a:t>
            </a:r>
          </a:p>
        </p:txBody>
      </p:sp>
      <p:sp>
        <p:nvSpPr>
          <p:cNvPr id="8" name="Inhaltsplatzhalter 5"/>
          <p:cNvSpPr>
            <a:spLocks noGrp="1"/>
          </p:cNvSpPr>
          <p:nvPr>
            <p:ph sz="quarter" idx="4"/>
          </p:nvPr>
        </p:nvSpPr>
        <p:spPr>
          <a:xfrm>
            <a:off x="482544" y="3648078"/>
            <a:ext cx="8187713" cy="2477499"/>
          </a:xfrm>
        </p:spPr>
        <p:txBody>
          <a:bodyPr/>
          <a:lstStyle>
            <a:lvl1pPr>
              <a:defRPr sz="1700"/>
            </a:lvl1pPr>
            <a:lvl2pPr>
              <a:defRPr sz="1700"/>
            </a:lvl2pPr>
            <a:lvl3pPr>
              <a:defRPr sz="1700"/>
            </a:lvl3pPr>
            <a:lvl4pPr>
              <a:defRPr sz="1700"/>
            </a:lvl4pPr>
            <a:lvl5pPr>
              <a:defRPr sz="1700"/>
            </a:lvl5pPr>
            <a:lvl6pPr>
              <a:defRPr sz="1300"/>
            </a:lvl6pPr>
            <a:lvl7pPr>
              <a:defRPr sz="1300"/>
            </a:lvl7pPr>
            <a:lvl8pPr>
              <a:defRPr sz="1300"/>
            </a:lvl8pPr>
            <a:lvl9pPr>
              <a:defRPr sz="13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2"/>
          <p:cNvSpPr>
            <a:spLocks noGrp="1"/>
          </p:cNvSpPr>
          <p:nvPr>
            <p:ph idx="13"/>
          </p:nvPr>
        </p:nvSpPr>
        <p:spPr>
          <a:xfrm>
            <a:off x="457734" y="5772754"/>
            <a:ext cx="3032781" cy="352824"/>
          </a:xfrm>
        </p:spPr>
        <p:txBody>
          <a:bodyPr lIns="0" tIns="0" rIns="0" bIns="0"/>
          <a:lstStyle>
            <a:lvl1pPr>
              <a:buFontTx/>
              <a:buNone/>
              <a:defRPr sz="800">
                <a:solidFill>
                  <a:schemeClr val="bg1">
                    <a:lumMod val="50000"/>
                  </a:schemeClr>
                </a:solidFill>
              </a:defRPr>
            </a:lvl1pPr>
            <a:lvl2pPr>
              <a:buFontTx/>
              <a:buNone/>
              <a:defRPr sz="1700">
                <a:solidFill>
                  <a:srgbClr val="00376C"/>
                </a:solidFill>
              </a:defRPr>
            </a:lvl2pPr>
            <a:lvl3pPr>
              <a:buFontTx/>
              <a:buNone/>
              <a:defRPr sz="1700">
                <a:solidFill>
                  <a:srgbClr val="00376C"/>
                </a:solidFill>
              </a:defRPr>
            </a:lvl3pPr>
            <a:lvl4pPr>
              <a:buFontTx/>
              <a:buNone/>
              <a:defRPr sz="1700">
                <a:solidFill>
                  <a:srgbClr val="00376C"/>
                </a:solidFill>
              </a:defRPr>
            </a:lvl4pPr>
            <a:lvl5pPr>
              <a:buFontTx/>
              <a:buNone/>
              <a:defRPr sz="1700">
                <a:solidFill>
                  <a:srgbClr val="00376C"/>
                </a:solidFill>
              </a:defRPr>
            </a:lvl5pPr>
          </a:lstStyle>
          <a:p>
            <a:pPr lvl="0"/>
            <a:r>
              <a:rPr lang="de-DE"/>
              <a:t>Mastertextformat bearbeiten</a:t>
            </a:r>
          </a:p>
        </p:txBody>
      </p:sp>
      <p:sp>
        <p:nvSpPr>
          <p:cNvPr id="17" name="Titel 1"/>
          <p:cNvSpPr>
            <a:spLocks noGrp="1"/>
          </p:cNvSpPr>
          <p:nvPr>
            <p:ph type="title"/>
          </p:nvPr>
        </p:nvSpPr>
        <p:spPr>
          <a:xfrm>
            <a:off x="457734" y="507960"/>
            <a:ext cx="6158993" cy="785977"/>
          </a:xfrm>
          <a:prstGeom prst="rect">
            <a:avLst/>
          </a:prstGeom>
        </p:spPr>
        <p:txBody>
          <a:bodyPr vert="horz" lIns="76389" tIns="38194" rIns="76389" bIns="38194"/>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stStyle>
          <a:p>
            <a:r>
              <a:rPr lang="en-US" err="1"/>
              <a:t>Titelmasterformat durch Klicken bearbeiten</a:t>
            </a:r>
            <a:endParaRPr lang="de-DE"/>
          </a:p>
        </p:txBody>
      </p:sp>
    </p:spTree>
  </p:cSld>
  <p:clrMapOvr>
    <a:masterClrMapping/>
  </p:clrMapOvr>
  <p:transition spd="med"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hteck 9"/>
          <p:cNvSpPr/>
          <p:nvPr userDrawn="1"/>
        </p:nvSpPr>
        <p:spPr bwMode="auto">
          <a:xfrm>
            <a:off x="0" y="6354763"/>
            <a:ext cx="9144000" cy="503237"/>
          </a:xfrm>
          <a:prstGeom prst="rect">
            <a:avLst/>
          </a:prstGeom>
          <a:solidFill>
            <a:srgbClr val="8A0F14"/>
          </a:solidFill>
          <a:ln w="9525" cap="flat" cmpd="sng" algn="ctr">
            <a:noFill/>
            <a:prstDash val="solid"/>
            <a:round/>
            <a:headEnd type="none" w="med" len="med"/>
            <a:tailEnd type="none" w="med" len="med"/>
          </a:ln>
          <a:effectLst/>
        </p:spPr>
        <p:txBody>
          <a:bodyPr lIns="76389" tIns="38194" rIns="76389" bIns="38194">
            <a:spAutoFit/>
          </a:bodyPr>
          <a:lstStyle/>
          <a:p>
            <a:pPr>
              <a:spcBef>
                <a:spcPct val="50000"/>
              </a:spcBef>
              <a:defRPr/>
            </a:pPr>
            <a:endParaRPr lang="de-DE">
              <a:ea typeface="ＭＳ Ｐゴシック" pitchFamily="-65" charset="-128"/>
            </a:endParaRPr>
          </a:p>
        </p:txBody>
      </p:sp>
      <p:sp>
        <p:nvSpPr>
          <p:cNvPr id="1027" name="Rectangle 3"/>
          <p:cNvSpPr>
            <a:spLocks noGrp="1" noChangeArrowheads="1"/>
          </p:cNvSpPr>
          <p:nvPr>
            <p:ph type="body" idx="1"/>
          </p:nvPr>
        </p:nvSpPr>
        <p:spPr bwMode="auto">
          <a:xfrm>
            <a:off x="457200" y="1598613"/>
            <a:ext cx="8229600" cy="452755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3" name="Rechteck 22"/>
          <p:cNvSpPr/>
          <p:nvPr userDrawn="1"/>
        </p:nvSpPr>
        <p:spPr bwMode="auto">
          <a:xfrm>
            <a:off x="957263" y="4195763"/>
            <a:ext cx="2263775" cy="708025"/>
          </a:xfrm>
          <a:prstGeom prst="rect">
            <a:avLst/>
          </a:prstGeom>
          <a:noFill/>
          <a:ln w="9525" cap="flat" cmpd="sng" algn="ctr">
            <a:noFill/>
            <a:prstDash val="solid"/>
            <a:round/>
            <a:headEnd type="none" w="med" len="med"/>
            <a:tailEnd type="none" w="med" len="med"/>
          </a:ln>
          <a:effectLst/>
        </p:spPr>
        <p:txBody>
          <a:bodyPr>
            <a:spAutoFit/>
          </a:bodyPr>
          <a:lstStyle/>
          <a:p>
            <a:pPr defTabSz="1095375">
              <a:spcBef>
                <a:spcPct val="50000"/>
              </a:spcBef>
              <a:defRPr/>
            </a:pPr>
            <a:endParaRPr lang="de-DE" sz="4000">
              <a:latin typeface="Verdana" pitchFamily="-65" charset="0"/>
              <a:ea typeface="ＭＳ Ｐゴシック" pitchFamily="-65" charset="-128"/>
            </a:endParaRPr>
          </a:p>
        </p:txBody>
      </p:sp>
      <p:pic>
        <p:nvPicPr>
          <p:cNvPr id="1029" name="Picture 15" descr="logo_blau04"/>
          <p:cNvPicPr>
            <a:picLocks noChangeAspect="1" noChangeArrowheads="1"/>
          </p:cNvPicPr>
          <p:nvPr userDrawn="1"/>
        </p:nvPicPr>
        <p:blipFill>
          <a:blip r:embed="rId13"/>
          <a:srcRect/>
          <a:stretch>
            <a:fillRect/>
          </a:stretch>
        </p:blipFill>
        <p:spPr bwMode="auto">
          <a:xfrm>
            <a:off x="7199313" y="192088"/>
            <a:ext cx="1804987" cy="1046162"/>
          </a:xfrm>
          <a:prstGeom prst="rect">
            <a:avLst/>
          </a:prstGeom>
          <a:noFill/>
          <a:ln w="9525">
            <a:noFill/>
            <a:miter lim="800000"/>
            <a:headEnd/>
            <a:tailEnd/>
          </a:ln>
        </p:spPr>
      </p:pic>
      <p:pic>
        <p:nvPicPr>
          <p:cNvPr id="1030" name="Grafik 14" descr="schrift.png"/>
          <p:cNvPicPr>
            <a:picLocks noChangeAspect="1"/>
          </p:cNvPicPr>
          <p:nvPr userDrawn="1"/>
        </p:nvPicPr>
        <p:blipFill>
          <a:blip r:embed="rId14"/>
          <a:srcRect/>
          <a:stretch>
            <a:fillRect/>
          </a:stretch>
        </p:blipFill>
        <p:spPr bwMode="auto">
          <a:xfrm>
            <a:off x="3184525" y="6423025"/>
            <a:ext cx="6357938" cy="525463"/>
          </a:xfrm>
          <a:prstGeom prst="rect">
            <a:avLst/>
          </a:prstGeom>
          <a:noFill/>
          <a:ln w="9525">
            <a:noFill/>
            <a:miter lim="800000"/>
            <a:headEnd/>
            <a:tailEnd/>
          </a:ln>
        </p:spPr>
      </p:pic>
      <p:cxnSp>
        <p:nvCxnSpPr>
          <p:cNvPr id="1031" name="Gerade Verbindung 13"/>
          <p:cNvCxnSpPr>
            <a:cxnSpLocks noChangeShapeType="1"/>
          </p:cNvCxnSpPr>
          <p:nvPr userDrawn="1"/>
        </p:nvCxnSpPr>
        <p:spPr bwMode="auto">
          <a:xfrm>
            <a:off x="0" y="6240463"/>
            <a:ext cx="4864100" cy="0"/>
          </a:xfrm>
          <a:prstGeom prst="line">
            <a:avLst/>
          </a:prstGeom>
          <a:noFill/>
          <a:ln w="9525" algn="ctr">
            <a:noFill/>
            <a:round/>
            <a:headEnd/>
            <a:tailEnd/>
          </a:ln>
        </p:spPr>
      </p:cxnSp>
      <p:cxnSp>
        <p:nvCxnSpPr>
          <p:cNvPr id="1032" name="Gerade Verbindung 15"/>
          <p:cNvCxnSpPr>
            <a:cxnSpLocks noChangeShapeType="1"/>
          </p:cNvCxnSpPr>
          <p:nvPr userDrawn="1"/>
        </p:nvCxnSpPr>
        <p:spPr bwMode="auto">
          <a:xfrm>
            <a:off x="0" y="6203950"/>
            <a:ext cx="6470650" cy="0"/>
          </a:xfrm>
          <a:prstGeom prst="line">
            <a:avLst/>
          </a:prstGeom>
          <a:noFill/>
          <a:ln w="9525" algn="ctr">
            <a:noFill/>
            <a:round/>
            <a:headEnd/>
            <a:tailEnd/>
          </a:ln>
        </p:spPr>
      </p:cxnSp>
      <p:sp>
        <p:nvSpPr>
          <p:cNvPr id="17" name="Rechteck 16"/>
          <p:cNvSpPr/>
          <p:nvPr userDrawn="1"/>
        </p:nvSpPr>
        <p:spPr bwMode="auto">
          <a:xfrm>
            <a:off x="0" y="6264275"/>
            <a:ext cx="9180513" cy="53975"/>
          </a:xfrm>
          <a:prstGeom prst="rect">
            <a:avLst/>
          </a:prstGeom>
          <a:solidFill>
            <a:srgbClr val="8A0F14"/>
          </a:solidFill>
          <a:ln w="9525" cap="flat" cmpd="sng" algn="ctr">
            <a:noFill/>
            <a:prstDash val="solid"/>
            <a:round/>
            <a:headEnd type="none" w="med" len="med"/>
            <a:tailEnd type="none" w="med" len="med"/>
          </a:ln>
          <a:effectLst/>
        </p:spPr>
        <p:txBody>
          <a:bodyPr>
            <a:spAutoFit/>
          </a:bodyPr>
          <a:lstStyle/>
          <a:p>
            <a:pPr defTabSz="1095375">
              <a:spcBef>
                <a:spcPct val="50000"/>
              </a:spcBef>
              <a:defRPr/>
            </a:pPr>
            <a:endParaRPr lang="de-DE" sz="4000">
              <a:latin typeface="Verdana" pitchFamily="-65"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8" r:id="rId5"/>
    <p:sldLayoutId id="2147483692" r:id="rId6"/>
    <p:sldLayoutId id="2147483693" r:id="rId7"/>
    <p:sldLayoutId id="2147483694" r:id="rId8"/>
    <p:sldLayoutId id="2147483695" r:id="rId9"/>
    <p:sldLayoutId id="2147483696" r:id="rId10"/>
    <p:sldLayoutId id="2147483697" r:id="rId11"/>
  </p:sldLayoutIdLst>
  <p:transition spd="med" advClick="0"/>
  <p:hf hdr="0" ftr="0" dt="0"/>
  <p:txStyles>
    <p:titleStyle>
      <a:lvl1pPr algn="ctr" rtl="0" eaLnBrk="0" fontAlgn="base" hangingPunct="0">
        <a:spcBef>
          <a:spcPct val="0"/>
        </a:spcBef>
        <a:spcAft>
          <a:spcPct val="0"/>
        </a:spcAft>
        <a:defRPr sz="43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5pPr>
      <a:lvl6pPr marL="381945" algn="ctr" defTabSz="915076" rtl="0" fontAlgn="base">
        <a:spcBef>
          <a:spcPct val="0"/>
        </a:spcBef>
        <a:spcAft>
          <a:spcPct val="0"/>
        </a:spcAft>
        <a:defRPr sz="4300">
          <a:solidFill>
            <a:schemeClr val="tx2"/>
          </a:solidFill>
          <a:latin typeface="Verdana" pitchFamily="-65" charset="0"/>
        </a:defRPr>
      </a:lvl6pPr>
      <a:lvl7pPr marL="763890" algn="ctr" defTabSz="915076" rtl="0" fontAlgn="base">
        <a:spcBef>
          <a:spcPct val="0"/>
        </a:spcBef>
        <a:spcAft>
          <a:spcPct val="0"/>
        </a:spcAft>
        <a:defRPr sz="4300">
          <a:solidFill>
            <a:schemeClr val="tx2"/>
          </a:solidFill>
          <a:latin typeface="Verdana" pitchFamily="-65" charset="0"/>
        </a:defRPr>
      </a:lvl7pPr>
      <a:lvl8pPr marL="1145835" algn="ctr" defTabSz="915076" rtl="0" fontAlgn="base">
        <a:spcBef>
          <a:spcPct val="0"/>
        </a:spcBef>
        <a:spcAft>
          <a:spcPct val="0"/>
        </a:spcAft>
        <a:defRPr sz="4300">
          <a:solidFill>
            <a:schemeClr val="tx2"/>
          </a:solidFill>
          <a:latin typeface="Verdana" pitchFamily="-65" charset="0"/>
        </a:defRPr>
      </a:lvl8pPr>
      <a:lvl9pPr marL="1527780" algn="ctr" defTabSz="915076" rtl="0" fontAlgn="base">
        <a:spcBef>
          <a:spcPct val="0"/>
        </a:spcBef>
        <a:spcAft>
          <a:spcPct val="0"/>
        </a:spcAft>
        <a:defRPr sz="4300">
          <a:solidFill>
            <a:schemeClr val="tx2"/>
          </a:solidFill>
          <a:latin typeface="Verdana" pitchFamily="-65" charset="0"/>
        </a:defRPr>
      </a:lvl9pPr>
    </p:titleStyle>
    <p:bodyStyle>
      <a:lvl1pPr marL="225425" indent="-225425" algn="l" rtl="0" eaLnBrk="0" fontAlgn="base" hangingPunct="0">
        <a:spcBef>
          <a:spcPct val="20000"/>
        </a:spcBef>
        <a:spcAft>
          <a:spcPct val="0"/>
        </a:spcAft>
        <a:buFont typeface="Arial" charset="0"/>
        <a:buChar char="•"/>
        <a:defRPr sz="2100">
          <a:solidFill>
            <a:srgbClr val="4D4D4D"/>
          </a:solidFill>
          <a:latin typeface="+mn-lt"/>
          <a:ea typeface="ＭＳ Ｐゴシック" pitchFamily="-65" charset="-128"/>
          <a:cs typeface="ＭＳ Ｐゴシック" pitchFamily="-65" charset="-128"/>
        </a:defRPr>
      </a:lvl1pPr>
      <a:lvl2pPr marL="523875" indent="-225425" algn="l" rtl="0" eaLnBrk="0" fontAlgn="base" hangingPunct="0">
        <a:spcBef>
          <a:spcPct val="20000"/>
        </a:spcBef>
        <a:spcAft>
          <a:spcPct val="0"/>
        </a:spcAft>
        <a:buFont typeface="Arial" charset="0"/>
        <a:buChar char="•"/>
        <a:defRPr sz="1700">
          <a:solidFill>
            <a:srgbClr val="4D4D4D"/>
          </a:solidFill>
          <a:latin typeface="+mn-lt"/>
          <a:ea typeface="ＭＳ Ｐゴシック" pitchFamily="-65" charset="-128"/>
        </a:defRPr>
      </a:lvl2pPr>
      <a:lvl3pPr marL="749300" indent="-225425" algn="l" rtl="0" eaLnBrk="0" fontAlgn="base" hangingPunct="0">
        <a:spcBef>
          <a:spcPct val="20000"/>
        </a:spcBef>
        <a:spcAft>
          <a:spcPct val="0"/>
        </a:spcAft>
        <a:buFont typeface="Arial" charset="0"/>
        <a:buChar char="•"/>
        <a:defRPr sz="1700">
          <a:solidFill>
            <a:srgbClr val="4D4D4D"/>
          </a:solidFill>
          <a:latin typeface="+mn-lt"/>
          <a:ea typeface="ＭＳ Ｐゴシック" pitchFamily="-65" charset="-128"/>
        </a:defRPr>
      </a:lvl3pPr>
      <a:lvl4pPr marL="976313" indent="-225425" algn="l" rtl="0" eaLnBrk="0" fontAlgn="base" hangingPunct="0">
        <a:spcBef>
          <a:spcPct val="20000"/>
        </a:spcBef>
        <a:spcAft>
          <a:spcPct val="0"/>
        </a:spcAft>
        <a:buFont typeface="Arial" charset="0"/>
        <a:buChar char="•"/>
        <a:defRPr sz="1700">
          <a:solidFill>
            <a:srgbClr val="4D4D4D"/>
          </a:solidFill>
          <a:latin typeface="+mn-lt"/>
          <a:ea typeface="ＭＳ Ｐゴシック" pitchFamily="-65" charset="-128"/>
        </a:defRPr>
      </a:lvl4pPr>
      <a:lvl5pPr marL="1276350" indent="-225425" algn="l" rtl="0" eaLnBrk="0" fontAlgn="base" hangingPunct="0">
        <a:spcBef>
          <a:spcPct val="20000"/>
        </a:spcBef>
        <a:spcAft>
          <a:spcPct val="0"/>
        </a:spcAft>
        <a:buFont typeface="Arial" charset="0"/>
        <a:buChar char="•"/>
        <a:defRPr sz="1700">
          <a:solidFill>
            <a:srgbClr val="4D4D4D"/>
          </a:solidFill>
          <a:latin typeface="+mn-lt"/>
          <a:ea typeface="ＭＳ Ｐゴシック" pitchFamily="-65" charset="-128"/>
        </a:defRPr>
      </a:lvl5pPr>
      <a:lvl6pPr marL="2437551" indent="-228106" algn="l" defTabSz="915076" rtl="0" fontAlgn="base">
        <a:spcBef>
          <a:spcPct val="20000"/>
        </a:spcBef>
        <a:spcAft>
          <a:spcPct val="0"/>
        </a:spcAft>
        <a:buChar char="»"/>
        <a:defRPr sz="2100">
          <a:solidFill>
            <a:schemeClr val="tx1"/>
          </a:solidFill>
          <a:latin typeface="+mn-lt"/>
          <a:ea typeface="ＭＳ Ｐゴシック" pitchFamily="-65" charset="-128"/>
        </a:defRPr>
      </a:lvl6pPr>
      <a:lvl7pPr marL="2819496" indent="-228106" algn="l" defTabSz="915076" rtl="0" fontAlgn="base">
        <a:spcBef>
          <a:spcPct val="20000"/>
        </a:spcBef>
        <a:spcAft>
          <a:spcPct val="0"/>
        </a:spcAft>
        <a:buChar char="»"/>
        <a:defRPr sz="2100">
          <a:solidFill>
            <a:schemeClr val="tx1"/>
          </a:solidFill>
          <a:latin typeface="+mn-lt"/>
          <a:ea typeface="ＭＳ Ｐゴシック" pitchFamily="-65" charset="-128"/>
        </a:defRPr>
      </a:lvl7pPr>
      <a:lvl8pPr marL="3201441" indent="-228106" algn="l" defTabSz="915076" rtl="0" fontAlgn="base">
        <a:spcBef>
          <a:spcPct val="20000"/>
        </a:spcBef>
        <a:spcAft>
          <a:spcPct val="0"/>
        </a:spcAft>
        <a:buChar char="»"/>
        <a:defRPr sz="2100">
          <a:solidFill>
            <a:schemeClr val="tx1"/>
          </a:solidFill>
          <a:latin typeface="+mn-lt"/>
          <a:ea typeface="ＭＳ Ｐゴシック" pitchFamily="-65" charset="-128"/>
        </a:defRPr>
      </a:lvl8pPr>
      <a:lvl9pPr marL="3583386" indent="-228106" algn="l" defTabSz="915076" rtl="0" fontAlgn="base">
        <a:spcBef>
          <a:spcPct val="20000"/>
        </a:spcBef>
        <a:spcAft>
          <a:spcPct val="0"/>
        </a:spcAft>
        <a:buChar char="»"/>
        <a:defRPr sz="2100">
          <a:solidFill>
            <a:schemeClr val="tx1"/>
          </a:solidFill>
          <a:latin typeface="+mn-lt"/>
          <a:ea typeface="ＭＳ Ｐゴシック" pitchFamily="-65" charset="-128"/>
        </a:defRPr>
      </a:lvl9pPr>
    </p:bodyStyle>
    <p:otherStyle>
      <a:defPPr>
        <a:defRPr lang="de-DE"/>
      </a:defPPr>
      <a:lvl1pPr marL="0" algn="l" defTabSz="381945" rtl="0" eaLnBrk="1" latinLnBrk="0" hangingPunct="1">
        <a:defRPr sz="1500" kern="1200">
          <a:solidFill>
            <a:schemeClr val="tx1"/>
          </a:solidFill>
          <a:latin typeface="+mn-lt"/>
          <a:ea typeface="+mn-ea"/>
          <a:cs typeface="+mn-cs"/>
        </a:defRPr>
      </a:lvl1pPr>
      <a:lvl2pPr marL="381945" algn="l" defTabSz="381945" rtl="0" eaLnBrk="1" latinLnBrk="0" hangingPunct="1">
        <a:defRPr sz="1500" kern="1200">
          <a:solidFill>
            <a:schemeClr val="tx1"/>
          </a:solidFill>
          <a:latin typeface="+mn-lt"/>
          <a:ea typeface="+mn-ea"/>
          <a:cs typeface="+mn-cs"/>
        </a:defRPr>
      </a:lvl2pPr>
      <a:lvl3pPr marL="763890" algn="l" defTabSz="381945" rtl="0" eaLnBrk="1" latinLnBrk="0" hangingPunct="1">
        <a:defRPr sz="1500" kern="1200">
          <a:solidFill>
            <a:schemeClr val="tx1"/>
          </a:solidFill>
          <a:latin typeface="+mn-lt"/>
          <a:ea typeface="+mn-ea"/>
          <a:cs typeface="+mn-cs"/>
        </a:defRPr>
      </a:lvl3pPr>
      <a:lvl4pPr marL="1145835" algn="l" defTabSz="381945" rtl="0" eaLnBrk="1" latinLnBrk="0" hangingPunct="1">
        <a:defRPr sz="1500" kern="1200">
          <a:solidFill>
            <a:schemeClr val="tx1"/>
          </a:solidFill>
          <a:latin typeface="+mn-lt"/>
          <a:ea typeface="+mn-ea"/>
          <a:cs typeface="+mn-cs"/>
        </a:defRPr>
      </a:lvl4pPr>
      <a:lvl5pPr marL="1527780" algn="l" defTabSz="381945" rtl="0" eaLnBrk="1" latinLnBrk="0" hangingPunct="1">
        <a:defRPr sz="1500" kern="1200">
          <a:solidFill>
            <a:schemeClr val="tx1"/>
          </a:solidFill>
          <a:latin typeface="+mn-lt"/>
          <a:ea typeface="+mn-ea"/>
          <a:cs typeface="+mn-cs"/>
        </a:defRPr>
      </a:lvl5pPr>
      <a:lvl6pPr marL="1909724" algn="l" defTabSz="381945" rtl="0" eaLnBrk="1" latinLnBrk="0" hangingPunct="1">
        <a:defRPr sz="1500" kern="1200">
          <a:solidFill>
            <a:schemeClr val="tx1"/>
          </a:solidFill>
          <a:latin typeface="+mn-lt"/>
          <a:ea typeface="+mn-ea"/>
          <a:cs typeface="+mn-cs"/>
        </a:defRPr>
      </a:lvl6pPr>
      <a:lvl7pPr marL="2291669" algn="l" defTabSz="381945" rtl="0" eaLnBrk="1" latinLnBrk="0" hangingPunct="1">
        <a:defRPr sz="1500" kern="1200">
          <a:solidFill>
            <a:schemeClr val="tx1"/>
          </a:solidFill>
          <a:latin typeface="+mn-lt"/>
          <a:ea typeface="+mn-ea"/>
          <a:cs typeface="+mn-cs"/>
        </a:defRPr>
      </a:lvl7pPr>
      <a:lvl8pPr marL="2673614" algn="l" defTabSz="381945" rtl="0" eaLnBrk="1" latinLnBrk="0" hangingPunct="1">
        <a:defRPr sz="1500" kern="1200">
          <a:solidFill>
            <a:schemeClr val="tx1"/>
          </a:solidFill>
          <a:latin typeface="+mn-lt"/>
          <a:ea typeface="+mn-ea"/>
          <a:cs typeface="+mn-cs"/>
        </a:defRPr>
      </a:lvl8pPr>
      <a:lvl9pPr marL="3055559" algn="l" defTabSz="38194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voyant-tools.org/?corpus=shakespeare"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dhdashboard.de/"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dirtdirectory.org/"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blogs.hu-berlin.de/furesh/"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michael.kleineberg@ub.hu-berlin.de"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hyperlink" Target="mailto:ben.kaden@ub.hu-berlin.d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bwMode="auto">
          <a:xfrm>
            <a:off x="323528" y="2662238"/>
            <a:ext cx="8114035" cy="2628900"/>
          </a:xfrm>
          <a:ln>
            <a:miter lim="800000"/>
            <a:headEnd/>
            <a:tailEnd/>
          </a:ln>
        </p:spPr>
        <p:txBody>
          <a:bodyPr wrap="square" numCol="1" anchor="t" anchorCtr="0" compatLnSpc="1">
            <a:prstTxWarp prst="textNoShape">
              <a:avLst/>
            </a:prstTxWarp>
          </a:bodyPr>
          <a:lstStyle/>
          <a:p>
            <a:pPr>
              <a:defRPr/>
            </a:pPr>
            <a:r>
              <a:rPr lang="en-US" sz="2800" b="1" noProof="1">
                <a:solidFill>
                  <a:srgbClr val="8A0F14"/>
                </a:solidFill>
                <a:latin typeface="+mn-lt"/>
                <a:ea typeface="ＭＳ Ｐゴシック" pitchFamily="34" charset="-128"/>
              </a:rPr>
              <a:t>Scholarly</a:t>
            </a:r>
            <a:r>
              <a:rPr lang="de-DE" sz="2800" b="1">
                <a:solidFill>
                  <a:srgbClr val="8A0F14"/>
                </a:solidFill>
                <a:latin typeface="+mn-lt"/>
                <a:ea typeface="ＭＳ Ｐゴシック" pitchFamily="34" charset="-128"/>
              </a:rPr>
              <a:t> </a:t>
            </a:r>
            <a:r>
              <a:rPr lang="en-US" sz="2800" b="1" noProof="1">
                <a:solidFill>
                  <a:srgbClr val="8A0F14"/>
                </a:solidFill>
                <a:latin typeface="+mn-lt"/>
                <a:ea typeface="ＭＳ Ｐゴシック" pitchFamily="34" charset="-128"/>
              </a:rPr>
              <a:t>Makerspaces</a:t>
            </a:r>
            <a:br>
              <a:rPr lang="en-US" sz="2800" b="1" noProof="1">
                <a:solidFill>
                  <a:srgbClr val="8A0F14"/>
                </a:solidFill>
                <a:ea typeface="Verdana"/>
                <a:cs typeface="Verdana"/>
              </a:rPr>
            </a:br>
            <a:br>
              <a:rPr lang="en-US" sz="2800" b="1" noProof="1">
                <a:solidFill>
                  <a:srgbClr val="8A0F14"/>
                </a:solidFill>
                <a:ea typeface="Verdana"/>
                <a:cs typeface="Verdana"/>
              </a:rPr>
            </a:br>
            <a:r>
              <a:rPr lang="de-DE" sz="2000" b="1"/>
              <a:t>A New </a:t>
            </a:r>
            <a:r>
              <a:rPr lang="de-DE" sz="2000" b="1" err="1"/>
              <a:t>Perspective</a:t>
            </a:r>
            <a:r>
              <a:rPr lang="de-DE" sz="2000" b="1"/>
              <a:t> on Library Services for</a:t>
            </a:r>
            <a:br>
              <a:rPr lang="de-DE" sz="2000" b="1">
                <a:ea typeface="Verdana"/>
                <a:cs typeface="Verdana"/>
              </a:rPr>
            </a:br>
            <a:r>
              <a:rPr lang="de-DE" sz="2000" b="1"/>
              <a:t>Arts and </a:t>
            </a:r>
            <a:r>
              <a:rPr lang="de-DE" sz="2000" b="1" noProof="1"/>
              <a:t>Humanities</a:t>
            </a:r>
            <a:r>
              <a:rPr lang="de-DE" sz="2000" b="1"/>
              <a:t> Researchers</a:t>
            </a:r>
            <a:br>
              <a:rPr lang="de-DE" sz="2000" b="1">
                <a:ea typeface="Verdana"/>
                <a:cs typeface="Verdana"/>
              </a:rPr>
            </a:br>
            <a:br>
              <a:rPr lang="de-DE" sz="2000" b="1">
                <a:ea typeface="Verdana"/>
                <a:cs typeface="Verdana"/>
              </a:rPr>
            </a:br>
            <a:br>
              <a:rPr lang="de-DE" sz="2000" b="1">
                <a:latin typeface="+mn-lt"/>
                <a:ea typeface="Verdana"/>
                <a:cs typeface="Verdana"/>
              </a:rPr>
            </a:br>
            <a:endParaRPr lang="de-DE" sz="3600">
              <a:latin typeface="+mn-lt"/>
              <a:ea typeface="ＭＳ Ｐゴシック" pitchFamily="34" charset="-128"/>
            </a:endParaRPr>
          </a:p>
        </p:txBody>
      </p:sp>
      <p:sp>
        <p:nvSpPr>
          <p:cNvPr id="3075" name="Untertitel 2"/>
          <p:cNvSpPr>
            <a:spLocks noGrp="1"/>
          </p:cNvSpPr>
          <p:nvPr>
            <p:ph type="subTitle" idx="1"/>
          </p:nvPr>
        </p:nvSpPr>
        <p:spPr>
          <a:xfrm>
            <a:off x="215516" y="5875338"/>
            <a:ext cx="8226809" cy="328612"/>
          </a:xfrm>
        </p:spPr>
        <p:txBody>
          <a:bodyPr/>
          <a:lstStyle/>
          <a:p>
            <a:r>
              <a:rPr lang="de-DE" sz="1200">
                <a:solidFill>
                  <a:srgbClr val="4D4D4D"/>
                </a:solidFill>
                <a:latin typeface="Calibri" pitchFamily="34" charset="0"/>
                <a:ea typeface="ＭＳ Ｐゴシック" pitchFamily="34" charset="-128"/>
              </a:rPr>
              <a:t>Ben Kaden &amp; Michael Kleineberg | DARIAH-FOSTER Workshop | Grimmzentrum | January 21, 2019</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3756CB-42F0-4450-A893-8846E81FD8D4}"/>
              </a:ext>
            </a:extLst>
          </p:cNvPr>
          <p:cNvSpPr txBox="1"/>
          <p:nvPr/>
        </p:nvSpPr>
        <p:spPr>
          <a:xfrm>
            <a:off x="583720" y="1986951"/>
            <a:ext cx="8426929" cy="373589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1600" b="1" dirty="0">
                <a:solidFill>
                  <a:srgbClr val="4D4D4D"/>
                </a:solidFill>
                <a:latin typeface="Verdana"/>
                <a:ea typeface="Verdana"/>
                <a:cs typeface="Verdana"/>
              </a:rPr>
              <a:t>C</a:t>
            </a:r>
            <a:r>
              <a:rPr lang="de-DE" sz="1600" b="1">
                <a:solidFill>
                  <a:srgbClr val="4D4D4D"/>
                </a:solidFill>
                <a:latin typeface="Verdana"/>
                <a:ea typeface="Verdana"/>
                <a:cs typeface="Verdana"/>
              </a:rPr>
              <a:t>ommunities</a:t>
            </a:r>
            <a:endParaRPr lang="de-DE" sz="1600" b="1">
              <a:solidFill>
                <a:srgbClr val="4D4D4D"/>
              </a:solidFill>
              <a:ea typeface="Verdana" pitchFamily="34" charset="0"/>
              <a:cs typeface="Verdana" pitchFamily="34" charset="0"/>
            </a:endParaRPr>
          </a:p>
          <a:p>
            <a:pPr marL="457200" indent="-457200">
              <a:lnSpc>
                <a:spcPct val="150000"/>
              </a:lnSpc>
              <a:buFont typeface="Arial"/>
              <a:buChar char="•"/>
            </a:pPr>
            <a:endParaRPr lang="de-DE" sz="1600" dirty="0">
              <a:solidFill>
                <a:srgbClr val="4D4D4D"/>
              </a:solidFill>
              <a:latin typeface="Verdana"/>
              <a:ea typeface="Verdana"/>
              <a:cs typeface="Verdana"/>
            </a:endParaRPr>
          </a:p>
          <a:p>
            <a:pPr marL="285750" indent="-285750">
              <a:lnSpc>
                <a:spcPct val="150000"/>
              </a:lnSpc>
              <a:buFont typeface="Wingdings" panose="05000000000000000000" pitchFamily="2" charset="2"/>
              <a:buChar char="§"/>
            </a:pPr>
            <a:r>
              <a:rPr lang="de-DE" sz="1600" dirty="0" err="1">
                <a:solidFill>
                  <a:srgbClr val="4D4D4D"/>
                </a:solidFill>
                <a:latin typeface="Verdana"/>
                <a:ea typeface="Verdana"/>
                <a:cs typeface="Verdana"/>
              </a:rPr>
              <a:t>experts</a:t>
            </a:r>
            <a:r>
              <a:rPr lang="de-DE" sz="1600" dirty="0">
                <a:solidFill>
                  <a:srgbClr val="4D4D4D"/>
                </a:solidFill>
                <a:latin typeface="Verdana"/>
                <a:ea typeface="Verdana"/>
                <a:cs typeface="Verdana"/>
              </a:rPr>
              <a:t> in </a:t>
            </a:r>
            <a:r>
              <a:rPr lang="de-DE" sz="1600" dirty="0" err="1">
                <a:solidFill>
                  <a:srgbClr val="4D4D4D"/>
                </a:solidFill>
                <a:latin typeface="Verdana"/>
                <a:ea typeface="Verdana"/>
                <a:cs typeface="Verdana"/>
              </a:rPr>
              <a:t>topical</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humanities</a:t>
            </a:r>
            <a:endParaRPr lang="de-DE" sz="1600" dirty="0">
              <a:solidFill>
                <a:srgbClr val="4D4D4D"/>
              </a:solidFill>
              <a:latin typeface="Verdana"/>
              <a:ea typeface="Verdana"/>
              <a:cs typeface="Verdana"/>
            </a:endParaRPr>
          </a:p>
          <a:p>
            <a:pPr marL="285750" indent="-285750">
              <a:lnSpc>
                <a:spcPct val="150000"/>
              </a:lnSpc>
              <a:buFont typeface="Wingdings" panose="05000000000000000000" pitchFamily="2" charset="2"/>
              <a:buChar char="§"/>
            </a:pPr>
            <a:r>
              <a:rPr lang="de-DE" sz="1600" dirty="0" err="1">
                <a:solidFill>
                  <a:srgbClr val="4D4D4D"/>
                </a:solidFill>
                <a:latin typeface="Verdana"/>
                <a:ea typeface="Verdana"/>
                <a:cs typeface="Verdana"/>
              </a:rPr>
              <a:t>experts</a:t>
            </a:r>
            <a:r>
              <a:rPr lang="de-DE" sz="1600" dirty="0">
                <a:solidFill>
                  <a:srgbClr val="4D4D4D"/>
                </a:solidFill>
                <a:latin typeface="Verdana"/>
                <a:ea typeface="Verdana"/>
                <a:cs typeface="Verdana"/>
              </a:rPr>
              <a:t> in digital </a:t>
            </a:r>
            <a:r>
              <a:rPr lang="de-DE" sz="1600" dirty="0" err="1">
                <a:solidFill>
                  <a:srgbClr val="4D4D4D"/>
                </a:solidFill>
                <a:latin typeface="Verdana"/>
                <a:ea typeface="Verdana"/>
                <a:cs typeface="Verdana"/>
              </a:rPr>
              <a:t>humanities</a:t>
            </a:r>
            <a:endParaRPr lang="de-DE" sz="1600" dirty="0">
              <a:solidFill>
                <a:srgbClr val="4D4D4D"/>
              </a:solidFill>
              <a:latin typeface="Verdana"/>
              <a:ea typeface="Verdana"/>
              <a:cs typeface="Verdana"/>
            </a:endParaRPr>
          </a:p>
          <a:p>
            <a:pPr marL="285750" indent="-285750">
              <a:lnSpc>
                <a:spcPct val="150000"/>
              </a:lnSpc>
              <a:buFont typeface="Wingdings" panose="05000000000000000000" pitchFamily="2" charset="2"/>
              <a:buChar char="§"/>
            </a:pP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education</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qualification</a:t>
            </a:r>
            <a:endParaRPr lang="de-DE" sz="1600" dirty="0">
              <a:solidFill>
                <a:srgbClr val="4D4D4D"/>
              </a:solidFill>
              <a:latin typeface="Verdana"/>
              <a:ea typeface="Verdana"/>
              <a:cs typeface="Verdana"/>
            </a:endParaRPr>
          </a:p>
          <a:p>
            <a:pPr marL="285750" indent="-285750">
              <a:lnSpc>
                <a:spcPct val="150000"/>
              </a:lnSpc>
              <a:buFont typeface="Wingdings" panose="05000000000000000000" pitchFamily="2" charset="2"/>
              <a:buChar char="§"/>
            </a:pPr>
            <a:r>
              <a:rPr lang="de-DE" sz="1600" dirty="0">
                <a:solidFill>
                  <a:srgbClr val="4D4D4D"/>
                </a:solidFill>
                <a:latin typeface="Verdana"/>
                <a:ea typeface="Verdana"/>
                <a:cs typeface="Verdana"/>
              </a:rPr>
              <a:t>"</a:t>
            </a:r>
            <a:r>
              <a:rPr lang="de-DE" sz="1600" dirty="0" err="1">
                <a:solidFill>
                  <a:srgbClr val="4D4D4D"/>
                </a:solidFill>
                <a:latin typeface="Verdana"/>
                <a:ea typeface="Verdana"/>
                <a:cs typeface="Verdana"/>
              </a:rPr>
              <a:t>third</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communities</a:t>
            </a:r>
            <a:r>
              <a:rPr lang="de-DE" sz="1600" dirty="0">
                <a:solidFill>
                  <a:srgbClr val="4D4D4D"/>
                </a:solidFill>
                <a:latin typeface="Verdana"/>
                <a:ea typeface="Verdana"/>
                <a:cs typeface="Verdana"/>
              </a:rPr>
              <a:t> (e.g. </a:t>
            </a:r>
            <a:r>
              <a:rPr lang="de-DE" sz="1600" dirty="0" err="1">
                <a:solidFill>
                  <a:srgbClr val="4D4D4D"/>
                </a:solidFill>
                <a:latin typeface="Verdana"/>
                <a:ea typeface="Verdana"/>
                <a:cs typeface="Verdana"/>
              </a:rPr>
              <a:t>citizen</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science</a:t>
            </a:r>
            <a:r>
              <a:rPr lang="de-DE" sz="1600" dirty="0">
                <a:solidFill>
                  <a:srgbClr val="4D4D4D"/>
                </a:solidFill>
                <a:latin typeface="Verdana"/>
                <a:ea typeface="Verdana"/>
                <a:cs typeface="Verdana"/>
              </a:rPr>
              <a:t>)</a:t>
            </a:r>
          </a:p>
          <a:p>
            <a:pPr marL="285750" indent="-285750">
              <a:lnSpc>
                <a:spcPct val="150000"/>
              </a:lnSpc>
              <a:buFont typeface="Wingdings" panose="05000000000000000000" pitchFamily="2" charset="2"/>
              <a:buChar char="§"/>
            </a:pPr>
            <a:r>
              <a:rPr lang="de-DE" sz="1600">
                <a:solidFill>
                  <a:srgbClr val="4D4D4D"/>
                </a:solidFill>
                <a:latin typeface="Verdana"/>
                <a:ea typeface="Verdana"/>
                <a:cs typeface="Verdana"/>
              </a:rPr>
              <a:t>libraries </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traditionally</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information</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services</a:t>
            </a:r>
            <a:r>
              <a:rPr lang="de-DE" sz="1600" dirty="0">
                <a:solidFill>
                  <a:srgbClr val="4D4D4D"/>
                </a:solidFill>
                <a:latin typeface="Verdana"/>
                <a:ea typeface="Verdana"/>
                <a:cs typeface="Verdana"/>
              </a:rPr>
              <a:t> / </a:t>
            </a:r>
            <a:r>
              <a:rPr lang="de-DE" sz="1600" dirty="0" err="1">
                <a:solidFill>
                  <a:srgbClr val="4D4D4D"/>
                </a:solidFill>
                <a:latin typeface="Verdana"/>
                <a:ea typeface="Verdana"/>
                <a:cs typeface="Verdana"/>
              </a:rPr>
              <a:t>supply</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academic</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literature</a:t>
            </a:r>
            <a:br>
              <a:rPr lang="de-DE" sz="1600">
                <a:solidFill>
                  <a:srgbClr val="4D4D4D"/>
                </a:solidFill>
                <a:latin typeface="Verdana"/>
                <a:ea typeface="Verdana"/>
                <a:cs typeface="Verdana"/>
              </a:rPr>
            </a:br>
            <a:r>
              <a:rPr lang="de-DE" sz="1600">
                <a:solidFill>
                  <a:srgbClr val="4D4D4D"/>
                </a:solidFill>
                <a:latin typeface="Verdana"/>
                <a:ea typeface="Verdana"/>
                <a:cs typeface="Verdana"/>
              </a:rPr>
              <a:t>additional </a:t>
            </a:r>
            <a:r>
              <a:rPr lang="de-DE" sz="1600" dirty="0" err="1">
                <a:solidFill>
                  <a:srgbClr val="4D4D4D"/>
                </a:solidFill>
                <a:latin typeface="Verdana"/>
                <a:ea typeface="Verdana"/>
                <a:cs typeface="Verdana"/>
              </a:rPr>
              <a:t>new</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role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intersection</a:t>
            </a:r>
            <a:r>
              <a:rPr lang="de-DE" sz="1600" dirty="0">
                <a:solidFill>
                  <a:srgbClr val="4D4D4D"/>
                </a:solidFill>
                <a:latin typeface="Verdana"/>
                <a:ea typeface="Verdana"/>
                <a:cs typeface="Verdana"/>
              </a:rPr>
              <a:t> </a:t>
            </a:r>
            <a:r>
              <a:rPr lang="de-DE" sz="1600" err="1">
                <a:solidFill>
                  <a:srgbClr val="4D4D4D"/>
                </a:solidFill>
                <a:latin typeface="Verdana"/>
                <a:ea typeface="Verdana"/>
                <a:cs typeface="Verdana"/>
              </a:rPr>
              <a:t>between</a:t>
            </a:r>
            <a:r>
              <a:rPr lang="de-DE" sz="1600">
                <a:solidFill>
                  <a:srgbClr val="4D4D4D"/>
                </a:solidFill>
                <a:latin typeface="Verdana"/>
                <a:ea typeface="Verdana"/>
                <a:cs typeface="Verdana"/>
              </a:rPr>
              <a:t> communities</a:t>
            </a:r>
          </a:p>
          <a:p>
            <a:pPr>
              <a:lnSpc>
                <a:spcPct val="150000"/>
              </a:lnSpc>
            </a:pPr>
            <a:endParaRPr lang="de-DE" sz="1600">
              <a:solidFill>
                <a:srgbClr val="4D4D4D"/>
              </a:solidFill>
              <a:latin typeface="Verdana"/>
              <a:ea typeface="Verdana"/>
              <a:cs typeface="Verdana"/>
            </a:endParaRPr>
          </a:p>
          <a:p>
            <a:pPr marL="285750" indent="-285750">
              <a:lnSpc>
                <a:spcPct val="150000"/>
              </a:lnSpc>
              <a:buFont typeface="Wingdings" panose="05000000000000000000" pitchFamily="2" charset="2"/>
              <a:buChar char="Ø"/>
            </a:pPr>
            <a:r>
              <a:rPr lang="de-DE" sz="1600">
                <a:solidFill>
                  <a:srgbClr val="4D4D4D"/>
                </a:solidFill>
                <a:latin typeface="Verdana"/>
                <a:ea typeface="Verdana"/>
                <a:cs typeface="Verdana"/>
              </a:rPr>
              <a:t>spaces </a:t>
            </a:r>
            <a:r>
              <a:rPr lang="de-DE" sz="1600" dirty="0" err="1">
                <a:solidFill>
                  <a:srgbClr val="4D4D4D"/>
                </a:solidFill>
                <a:latin typeface="Verdana"/>
                <a:ea typeface="Verdana"/>
                <a:cs typeface="Verdana"/>
              </a:rPr>
              <a:t>for</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dialogue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collaboration</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exchange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expertise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ideas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expectations</a:t>
            </a:r>
            <a:endParaRPr lang="de-DE" sz="1600" dirty="0">
              <a:solidFill>
                <a:srgbClr val="4D4D4D"/>
              </a:solidFill>
              <a:ea typeface="Verdana" pitchFamily="34" charset="0"/>
              <a:cs typeface="Verdana" pitchFamily="34" charset="0"/>
            </a:endParaRPr>
          </a:p>
        </p:txBody>
      </p:sp>
      <p:sp>
        <p:nvSpPr>
          <p:cNvPr id="4" name="Titel 3">
            <a:extLst>
              <a:ext uri="{FF2B5EF4-FFF2-40B4-BE49-F238E27FC236}">
                <a16:creationId xmlns:a16="http://schemas.microsoft.com/office/drawing/2014/main" id="{E48C91D5-79FB-44DE-B82A-069450528908}"/>
              </a:ext>
            </a:extLst>
          </p:cNvPr>
          <p:cNvSpPr>
            <a:spLocks noGrp="1"/>
          </p:cNvSpPr>
          <p:nvPr>
            <p:ph type="title"/>
          </p:nvPr>
        </p:nvSpPr>
        <p:spPr/>
        <p:txBody>
          <a:bodyPr vert="horz" lIns="76389" tIns="38194" rIns="76389" bIns="38194" anchor="t"/>
          <a:lstStyle/>
          <a:p>
            <a:r>
              <a:rPr lang="de-DE">
                <a:solidFill>
                  <a:srgbClr val="8A0F14"/>
                </a:solidFill>
                <a:ea typeface="Verdana"/>
                <a:cs typeface="Verdana"/>
              </a:rPr>
              <a:t>Academic Libraries as</a:t>
            </a:r>
            <a:endParaRPr lang="de-DE" b="0">
              <a:ea typeface="Verdana"/>
              <a:cs typeface="Verdana"/>
            </a:endParaRPr>
          </a:p>
          <a:p>
            <a:r>
              <a:rPr lang="de-DE">
                <a:solidFill>
                  <a:srgbClr val="8A0F14"/>
                </a:solidFill>
                <a:ea typeface="Verdana"/>
                <a:cs typeface="Verdana"/>
              </a:rPr>
              <a:t>Scholarly Makerspaces</a:t>
            </a:r>
            <a:endParaRPr lang="de-DE"/>
          </a:p>
        </p:txBody>
      </p:sp>
    </p:spTree>
    <p:extLst>
      <p:ext uri="{BB962C8B-B14F-4D97-AF65-F5344CB8AC3E}">
        <p14:creationId xmlns:p14="http://schemas.microsoft.com/office/powerpoint/2010/main" val="1120083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3756CB-42F0-4450-A893-8846E81FD8D4}"/>
              </a:ext>
            </a:extLst>
          </p:cNvPr>
          <p:cNvSpPr txBox="1"/>
          <p:nvPr/>
        </p:nvSpPr>
        <p:spPr>
          <a:xfrm>
            <a:off x="583721" y="2082201"/>
            <a:ext cx="8307237" cy="33665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1600" dirty="0">
                <a:solidFill>
                  <a:srgbClr val="4D4D4D"/>
                </a:solidFill>
                <a:latin typeface="Verdana"/>
                <a:ea typeface="Verdana"/>
                <a:cs typeface="Verdana"/>
              </a:rPr>
              <a:t>Library </a:t>
            </a:r>
            <a:r>
              <a:rPr lang="de-DE" sz="1600" dirty="0" err="1">
                <a:solidFill>
                  <a:srgbClr val="4D4D4D"/>
                </a:solidFill>
                <a:latin typeface="Verdana"/>
                <a:ea typeface="Verdana"/>
                <a:cs typeface="Verdana"/>
              </a:rPr>
              <a:t>as</a:t>
            </a:r>
            <a:r>
              <a:rPr lang="de-DE" sz="1600" dirty="0">
                <a:solidFill>
                  <a:srgbClr val="4D4D4D"/>
                </a:solidFill>
                <a:latin typeface="Verdana"/>
                <a:ea typeface="Verdana"/>
                <a:cs typeface="Verdana"/>
              </a:rPr>
              <a:t> a </a:t>
            </a:r>
            <a:r>
              <a:rPr lang="de-DE" sz="1600" dirty="0" err="1">
                <a:solidFill>
                  <a:srgbClr val="4D4D4D"/>
                </a:solidFill>
                <a:latin typeface="Verdana"/>
                <a:ea typeface="Verdana"/>
                <a:cs typeface="Verdana"/>
              </a:rPr>
              <a:t>place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connect </a:t>
            </a:r>
            <a:r>
              <a:rPr lang="de-DE" sz="1600" dirty="0" err="1">
                <a:solidFill>
                  <a:srgbClr val="4D4D4D"/>
                </a:solidFill>
                <a:latin typeface="Verdana"/>
                <a:ea typeface="Verdana"/>
                <a:cs typeface="Verdana"/>
              </a:rPr>
              <a:t>with</a:t>
            </a:r>
            <a:r>
              <a:rPr lang="de-DE" sz="1600" dirty="0">
                <a:solidFill>
                  <a:srgbClr val="4D4D4D"/>
                </a:solidFill>
                <a:latin typeface="Verdana"/>
                <a:ea typeface="Verdana"/>
                <a:cs typeface="Verdana"/>
              </a:rPr>
              <a:t> digital </a:t>
            </a:r>
            <a:r>
              <a:rPr lang="de-DE" sz="1600" dirty="0" err="1">
                <a:solidFill>
                  <a:srgbClr val="4D4D4D"/>
                </a:solidFill>
                <a:latin typeface="Verdana"/>
                <a:ea typeface="Verdana"/>
                <a:cs typeface="Verdana"/>
              </a:rPr>
              <a:t>research</a:t>
            </a:r>
            <a:r>
              <a:rPr lang="de-DE" sz="1600" dirty="0">
                <a:solidFill>
                  <a:srgbClr val="4D4D4D"/>
                </a:solidFill>
                <a:latin typeface="Verdana"/>
                <a:ea typeface="Verdana"/>
                <a:cs typeface="Verdana"/>
              </a:rPr>
              <a:t> in </a:t>
            </a:r>
            <a:r>
              <a:rPr lang="de-DE" sz="1600" dirty="0" err="1">
                <a:solidFill>
                  <a:srgbClr val="4D4D4D"/>
                </a:solidFill>
                <a:latin typeface="Verdana"/>
                <a:ea typeface="Verdana"/>
                <a:cs typeface="Verdana"/>
              </a:rPr>
              <a:t>terms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br>
              <a:rPr lang="de-DE" sz="1600" dirty="0">
                <a:solidFill>
                  <a:srgbClr val="4D4D4D"/>
                </a:solidFill>
                <a:latin typeface="Verdana"/>
                <a:ea typeface="Verdana"/>
                <a:cs typeface="Verdana"/>
              </a:rPr>
            </a:br>
            <a:endParaRPr lang="de-DE" sz="1600" dirty="0">
              <a:solidFill>
                <a:srgbClr val="4D4D4D"/>
              </a:solidFill>
              <a:latin typeface="Verdana"/>
              <a:ea typeface="Verdana"/>
              <a:cs typeface="Verdana"/>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content</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tools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skills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communities</a:t>
            </a:r>
            <a:r>
              <a:rPr lang="de-DE" sz="1600" dirty="0">
                <a:solidFill>
                  <a:srgbClr val="4D4D4D"/>
                </a:solidFill>
                <a:latin typeface="Verdana"/>
                <a:ea typeface="Verdana"/>
                <a:cs typeface="Verdana"/>
              </a:rPr>
              <a:t> </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methodology</a:t>
            </a:r>
            <a:br>
              <a:rPr lang="de-DE" sz="1600" dirty="0">
                <a:solidFill>
                  <a:srgbClr val="4D4D4D"/>
                </a:solidFill>
                <a:latin typeface="Verdana"/>
                <a:ea typeface="Verdana"/>
                <a:cs typeface="Verdana"/>
              </a:rPr>
            </a:br>
            <a:endParaRPr lang="de-DE" sz="1600" dirty="0">
              <a:solidFill>
                <a:srgbClr val="4D4D4D"/>
              </a:solidFill>
              <a:ea typeface="Verdana" pitchFamily="34" charset="0"/>
              <a:cs typeface="Verdana" pitchFamily="34" charset="0"/>
            </a:endParaRPr>
          </a:p>
          <a:p>
            <a:pPr marL="285750" indent="-285750">
              <a:lnSpc>
                <a:spcPct val="150000"/>
              </a:lnSpc>
              <a:buFont typeface="Wingdings" panose="05000000000000000000" pitchFamily="2" charset="2"/>
              <a:buChar char="Ø"/>
            </a:pPr>
            <a:r>
              <a:rPr lang="de-DE" sz="1600">
                <a:solidFill>
                  <a:srgbClr val="4D4D4D"/>
                </a:solidFill>
                <a:latin typeface="Verdana"/>
                <a:ea typeface="Verdana"/>
                <a:cs typeface="Verdana"/>
              </a:rPr>
              <a:t>knowledge </a:t>
            </a:r>
            <a:r>
              <a:rPr lang="de-DE" sz="1600" dirty="0">
                <a:solidFill>
                  <a:srgbClr val="4D4D4D"/>
                </a:solidFill>
                <a:latin typeface="Verdana"/>
                <a:ea typeface="Verdana"/>
                <a:cs typeface="Verdana"/>
              </a:rPr>
              <a:t>hub </a:t>
            </a:r>
            <a:r>
              <a:rPr lang="de-DE" sz="1600" dirty="0" err="1">
                <a:solidFill>
                  <a:srgbClr val="4D4D4D"/>
                </a:solidFill>
                <a:latin typeface="Verdana"/>
                <a:ea typeface="Verdana"/>
                <a:cs typeface="Verdana"/>
              </a:rPr>
              <a:t>for</a:t>
            </a:r>
            <a:r>
              <a:rPr lang="de-DE" sz="1600" dirty="0">
                <a:solidFill>
                  <a:srgbClr val="4D4D4D"/>
                </a:solidFill>
                <a:latin typeface="Verdana"/>
                <a:ea typeface="Verdana"/>
                <a:cs typeface="Verdana"/>
              </a:rPr>
              <a:t> digital </a:t>
            </a:r>
            <a:r>
              <a:rPr lang="de-DE" sz="1600" err="1">
                <a:solidFill>
                  <a:srgbClr val="4D4D4D"/>
                </a:solidFill>
                <a:latin typeface="Verdana"/>
                <a:ea typeface="Verdana"/>
                <a:cs typeface="Verdana"/>
              </a:rPr>
              <a:t>humanities</a:t>
            </a:r>
            <a:r>
              <a:rPr lang="de-DE" sz="1600">
                <a:solidFill>
                  <a:srgbClr val="4D4D4D"/>
                </a:solidFill>
                <a:latin typeface="Verdana"/>
                <a:ea typeface="Verdana"/>
                <a:cs typeface="Verdana"/>
              </a:rPr>
              <a:t> research</a:t>
            </a:r>
            <a:endParaRPr lang="de-DE" sz="1600" dirty="0">
              <a:solidFill>
                <a:srgbClr val="4D4D4D"/>
              </a:solidFill>
              <a:ea typeface="Verdana" pitchFamily="34" charset="0"/>
              <a:cs typeface="Verdana" pitchFamily="34" charset="0"/>
            </a:endParaRPr>
          </a:p>
        </p:txBody>
      </p:sp>
      <p:sp>
        <p:nvSpPr>
          <p:cNvPr id="6" name="Titel 5">
            <a:extLst>
              <a:ext uri="{FF2B5EF4-FFF2-40B4-BE49-F238E27FC236}">
                <a16:creationId xmlns:a16="http://schemas.microsoft.com/office/drawing/2014/main" id="{AE78517B-6A52-4C44-9BCA-336E1B17F033}"/>
              </a:ext>
            </a:extLst>
          </p:cNvPr>
          <p:cNvSpPr>
            <a:spLocks noGrp="1"/>
          </p:cNvSpPr>
          <p:nvPr>
            <p:ph type="title"/>
          </p:nvPr>
        </p:nvSpPr>
        <p:spPr/>
        <p:txBody>
          <a:bodyPr vert="horz" lIns="76389" tIns="38194" rIns="76389" bIns="38194" anchor="t"/>
          <a:lstStyle/>
          <a:p>
            <a:r>
              <a:rPr lang="de-DE">
                <a:solidFill>
                  <a:srgbClr val="8A0F14"/>
                </a:solidFill>
                <a:ea typeface="Verdana"/>
                <a:cs typeface="Verdana"/>
              </a:rPr>
              <a:t>Academic Libraries as</a:t>
            </a:r>
            <a:endParaRPr lang="de-DE" b="0">
              <a:ea typeface="Verdana"/>
              <a:cs typeface="Verdana"/>
            </a:endParaRPr>
          </a:p>
          <a:p>
            <a:r>
              <a:rPr lang="de-DE">
                <a:solidFill>
                  <a:srgbClr val="8A0F14"/>
                </a:solidFill>
                <a:ea typeface="Verdana"/>
                <a:cs typeface="Verdana"/>
              </a:rPr>
              <a:t>Scholarly Makerspaces</a:t>
            </a:r>
            <a:endParaRPr lang="de-DE"/>
          </a:p>
        </p:txBody>
      </p:sp>
    </p:spTree>
    <p:extLst>
      <p:ext uri="{BB962C8B-B14F-4D97-AF65-F5344CB8AC3E}">
        <p14:creationId xmlns:p14="http://schemas.microsoft.com/office/powerpoint/2010/main" val="1245291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Verdana"/>
                <a:cs typeface="Verdana"/>
              </a:rPr>
              <a:t>Academic Libraries </a:t>
            </a:r>
            <a:r>
              <a:rPr lang="de-DE" dirty="0" err="1">
                <a:solidFill>
                  <a:srgbClr val="8A0F14"/>
                </a:solidFill>
                <a:latin typeface="+mn-lt"/>
                <a:ea typeface="Verdana"/>
                <a:cs typeface="Verdana"/>
              </a:rPr>
              <a:t>as</a:t>
            </a:r>
            <a:endParaRPr lang="de-DE" b="0" dirty="0" err="1">
              <a:latin typeface="+mn-lt"/>
              <a:ea typeface="Verdana"/>
              <a:cs typeface="Verdana"/>
            </a:endParaRPr>
          </a:p>
          <a:p>
            <a:pPr>
              <a:defRPr/>
            </a:pPr>
            <a:r>
              <a:rPr lang="de-DE" dirty="0" err="1">
                <a:solidFill>
                  <a:srgbClr val="8A0F14"/>
                </a:solidFill>
                <a:latin typeface="+mn-lt"/>
                <a:ea typeface="Verdana"/>
                <a:cs typeface="Verdana"/>
              </a:rPr>
              <a:t>Scholarly</a:t>
            </a:r>
            <a:r>
              <a:rPr lang="de-DE" dirty="0">
                <a:solidFill>
                  <a:srgbClr val="8A0F14"/>
                </a:solidFill>
                <a:latin typeface="+mn-lt"/>
                <a:ea typeface="Verdana"/>
                <a:cs typeface="Verdana"/>
              </a:rPr>
              <a:t> </a:t>
            </a:r>
            <a:r>
              <a:rPr lang="de-DE" dirty="0" err="1">
                <a:solidFill>
                  <a:srgbClr val="8A0F14"/>
                </a:solidFill>
                <a:latin typeface="+mn-lt"/>
                <a:ea typeface="Verdana"/>
                <a:cs typeface="Verdana"/>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2034576"/>
            <a:ext cx="8307237" cy="336656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1600" dirty="0" err="1">
                <a:solidFill>
                  <a:srgbClr val="4D4D4D"/>
                </a:solidFill>
                <a:latin typeface="Verdana"/>
                <a:ea typeface="Verdana"/>
                <a:cs typeface="Verdana"/>
              </a:rPr>
              <a:t>Scholarly</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Makerspaces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aim</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fit all </a:t>
            </a:r>
            <a:br>
              <a:rPr lang="de-DE" sz="1600" dirty="0">
                <a:solidFill>
                  <a:srgbClr val="4D4D4D"/>
                </a:solidFill>
                <a:latin typeface="Verdana"/>
                <a:ea typeface="Verdana"/>
                <a:cs typeface="Verdana"/>
              </a:rPr>
            </a:br>
            <a:endParaRPr lang="de-DE" sz="1600" dirty="0">
              <a:solidFill>
                <a:srgbClr val="4D4D4D"/>
              </a:solidFill>
              <a:ea typeface="Verdana"/>
              <a:cs typeface="Verdana"/>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students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lecturers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scholars</a:t>
            </a:r>
            <a:endParaRPr lang="de-DE" sz="1600" dirty="0" err="1">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a:solidFill>
                  <a:srgbClr val="4D4D4D"/>
                </a:solidFill>
                <a:latin typeface="Verdana"/>
                <a:ea typeface="Verdana"/>
                <a:cs typeface="Verdana"/>
              </a:rPr>
              <a:t>(</a:t>
            </a:r>
            <a:r>
              <a:rPr lang="de-DE" sz="1600" dirty="0" err="1">
                <a:solidFill>
                  <a:srgbClr val="4D4D4D"/>
                </a:solidFill>
                <a:latin typeface="Verdana"/>
                <a:ea typeface="Verdana"/>
                <a:cs typeface="Verdana"/>
              </a:rPr>
              <a:t>other</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patrons</a:t>
            </a:r>
            <a:r>
              <a:rPr lang="de-DE" sz="1600" dirty="0">
                <a:solidFill>
                  <a:srgbClr val="4D4D4D"/>
                </a:solidFill>
                <a:latin typeface="Verdana"/>
                <a:ea typeface="Verdana"/>
                <a:cs typeface="Verdana"/>
              </a:rPr>
              <a:t>)</a:t>
            </a:r>
            <a:endParaRPr lang="de-DE" sz="1600" dirty="0">
              <a:solidFill>
                <a:srgbClr val="4D4D4D"/>
              </a:solidFill>
              <a:ea typeface="Verdana" pitchFamily="34" charset="0"/>
              <a:cs typeface="Verdana" pitchFamily="34" charset="0"/>
            </a:endParaRPr>
          </a:p>
          <a:p>
            <a:pPr marL="457200" indent="-457200">
              <a:lnSpc>
                <a:spcPct val="150000"/>
              </a:lnSpc>
              <a:buFont typeface="Arial"/>
              <a:buChar char="•"/>
            </a:pPr>
            <a:endParaRPr lang="de-DE" sz="1600" dirty="0">
              <a:solidFill>
                <a:srgbClr val="4D4D4D"/>
              </a:solidFill>
              <a:ea typeface="Verdana" pitchFamily="34" charset="0"/>
              <a:cs typeface="Verdana" pitchFamily="34" charset="0"/>
            </a:endParaRPr>
          </a:p>
          <a:p>
            <a:pPr>
              <a:lnSpc>
                <a:spcPct val="150000"/>
              </a:lnSpc>
            </a:pPr>
            <a:r>
              <a:rPr lang="de-DE" sz="1600" dirty="0" err="1">
                <a:solidFill>
                  <a:srgbClr val="4D4D4D"/>
                </a:solidFill>
                <a:latin typeface="Verdana"/>
                <a:ea typeface="Verdana"/>
                <a:cs typeface="Verdana"/>
              </a:rPr>
              <a:t>with</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anything</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necessary</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interact</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with</a:t>
            </a:r>
            <a:r>
              <a:rPr lang="de-DE" sz="1600" dirty="0">
                <a:solidFill>
                  <a:srgbClr val="4D4D4D"/>
                </a:solidFill>
                <a:latin typeface="Verdana"/>
                <a:ea typeface="Verdana"/>
                <a:cs typeface="Verdana"/>
              </a:rPr>
              <a:t> / </a:t>
            </a:r>
            <a:r>
              <a:rPr lang="de-DE" sz="1600" dirty="0" err="1">
                <a:solidFill>
                  <a:srgbClr val="4D4D4D"/>
                </a:solidFill>
                <a:latin typeface="Verdana"/>
                <a:ea typeface="Verdana"/>
                <a:cs typeface="Verdana"/>
              </a:rPr>
              <a:t>explore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the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field</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r>
              <a:rPr lang="de-DE" sz="1600" dirty="0">
                <a:solidFill>
                  <a:srgbClr val="4D4D4D"/>
                </a:solidFill>
                <a:latin typeface="Verdana"/>
                <a:ea typeface="Verdana"/>
                <a:cs typeface="Verdana"/>
              </a:rPr>
              <a:t> digital </a:t>
            </a:r>
            <a:r>
              <a:rPr lang="de-DE" sz="1600" dirty="0" err="1">
                <a:solidFill>
                  <a:srgbClr val="4D4D4D"/>
                </a:solidFill>
                <a:latin typeface="Verdana"/>
                <a:ea typeface="Verdana"/>
                <a:cs typeface="Verdana"/>
              </a:rPr>
              <a:t>humanities</a:t>
            </a:r>
            <a:r>
              <a:rPr lang="de-DE" sz="1600" dirty="0">
                <a:solidFill>
                  <a:srgbClr val="4D4D4D"/>
                </a:solidFill>
                <a:latin typeface="Verdana"/>
                <a:ea typeface="Verdana"/>
                <a:cs typeface="Verdana"/>
              </a:rPr>
              <a:t> </a:t>
            </a:r>
            <a:r>
              <a:rPr lang="de-DE" sz="1600" err="1">
                <a:solidFill>
                  <a:srgbClr val="4D4D4D"/>
                </a:solidFill>
                <a:latin typeface="Verdana"/>
                <a:ea typeface="Verdana"/>
                <a:cs typeface="Verdana"/>
              </a:rPr>
              <a:t>research</a:t>
            </a:r>
            <a:r>
              <a:rPr lang="de-DE" sz="1600">
                <a:solidFill>
                  <a:srgbClr val="4D4D4D"/>
                </a:solidFill>
                <a:latin typeface="Verdana"/>
                <a:ea typeface="Verdana"/>
                <a:cs typeface="Verdana"/>
              </a:rPr>
              <a:t>.</a:t>
            </a:r>
            <a:endParaRPr lang="de-DE" sz="1600" dirty="0">
              <a:solidFill>
                <a:srgbClr val="4D4D4D"/>
              </a:solidFill>
              <a:ea typeface="Verdana" pitchFamily="34" charset="0"/>
              <a:cs typeface="Verdana" pitchFamily="34" charset="0"/>
            </a:endParaRPr>
          </a:p>
        </p:txBody>
      </p:sp>
    </p:spTree>
    <p:extLst>
      <p:ext uri="{BB962C8B-B14F-4D97-AF65-F5344CB8AC3E}">
        <p14:creationId xmlns:p14="http://schemas.microsoft.com/office/powerpoint/2010/main" val="1295549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Verdana"/>
                <a:cs typeface="Verdana"/>
              </a:rPr>
              <a:t>Academic Libraries </a:t>
            </a:r>
            <a:r>
              <a:rPr lang="de-DE" dirty="0" err="1">
                <a:solidFill>
                  <a:srgbClr val="8A0F14"/>
                </a:solidFill>
                <a:latin typeface="+mn-lt"/>
                <a:ea typeface="Verdana"/>
                <a:cs typeface="Verdana"/>
              </a:rPr>
              <a:t>as</a:t>
            </a:r>
            <a:endParaRPr lang="de-DE" b="0" dirty="0" err="1">
              <a:latin typeface="+mn-lt"/>
              <a:ea typeface="Verdana"/>
              <a:cs typeface="Verdana"/>
            </a:endParaRPr>
          </a:p>
          <a:p>
            <a:pPr>
              <a:defRPr/>
            </a:pPr>
            <a:r>
              <a:rPr lang="de-DE" dirty="0" err="1">
                <a:solidFill>
                  <a:srgbClr val="8A0F14"/>
                </a:solidFill>
                <a:latin typeface="+mn-lt"/>
                <a:ea typeface="Verdana"/>
                <a:cs typeface="Verdana"/>
              </a:rPr>
              <a:t>Scholarly</a:t>
            </a:r>
            <a:r>
              <a:rPr lang="de-DE" dirty="0">
                <a:solidFill>
                  <a:srgbClr val="8A0F14"/>
                </a:solidFill>
                <a:latin typeface="+mn-lt"/>
                <a:ea typeface="Verdana"/>
                <a:cs typeface="Verdana"/>
              </a:rPr>
              <a:t> </a:t>
            </a:r>
            <a:r>
              <a:rPr lang="de-DE" dirty="0" err="1">
                <a:solidFill>
                  <a:srgbClr val="8A0F14"/>
                </a:solidFill>
                <a:latin typeface="+mn-lt"/>
                <a:ea typeface="Verdana"/>
                <a:cs typeface="Verdana"/>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2272701"/>
            <a:ext cx="8307237" cy="23816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b="1" dirty="0">
                <a:solidFill>
                  <a:srgbClr val="4D4D4D"/>
                </a:solidFill>
                <a:latin typeface="Verdana"/>
                <a:ea typeface="Verdana"/>
                <a:cs typeface="Verdana"/>
              </a:rPr>
              <a:t>M</a:t>
            </a:r>
            <a:r>
              <a:rPr lang="de-DE" sz="1600" b="1">
                <a:solidFill>
                  <a:srgbClr val="4D4D4D"/>
                </a:solidFill>
                <a:latin typeface="Verdana"/>
                <a:ea typeface="Verdana"/>
                <a:cs typeface="Verdana"/>
              </a:rPr>
              <a:t>ain </a:t>
            </a:r>
            <a:r>
              <a:rPr lang="de-DE" sz="1600" b="1" dirty="0" err="1">
                <a:solidFill>
                  <a:srgbClr val="4D4D4D"/>
                </a:solidFill>
                <a:latin typeface="Verdana"/>
                <a:ea typeface="Verdana"/>
                <a:cs typeface="Verdana"/>
              </a:rPr>
              <a:t>requirement</a:t>
            </a:r>
            <a:r>
              <a:rPr lang="de-DE" sz="1600" b="1" dirty="0">
                <a:solidFill>
                  <a:srgbClr val="4D4D4D"/>
                </a:solidFill>
                <a:latin typeface="Verdana"/>
                <a:ea typeface="Verdana"/>
                <a:cs typeface="Verdana"/>
              </a:rPr>
              <a:t>: </a:t>
            </a:r>
            <a:r>
              <a:rPr lang="de-DE" sz="1600" dirty="0" err="1">
                <a:solidFill>
                  <a:srgbClr val="4D4D4D"/>
                </a:solidFill>
                <a:latin typeface="Verdana"/>
                <a:ea typeface="Verdana"/>
                <a:cs typeface="Verdana"/>
              </a:rPr>
              <a:t>approachability</a:t>
            </a:r>
            <a:r>
              <a:rPr lang="de-DE" sz="1600" dirty="0">
                <a:solidFill>
                  <a:srgbClr val="4D4D4D"/>
                </a:solidFill>
                <a:latin typeface="Verdana"/>
                <a:ea typeface="Verdana"/>
                <a:cs typeface="Verdana"/>
              </a:rPr>
              <a:t> </a:t>
            </a:r>
            <a:endParaRPr lang="de-DE" sz="1600" dirty="0">
              <a:solidFill>
                <a:srgbClr val="4D4D4D"/>
              </a:solidFill>
              <a:ea typeface="Verdana" pitchFamily="34" charset="0"/>
              <a:cs typeface="Verdana" pitchFamily="34" charset="0"/>
            </a:endParaRPr>
          </a:p>
          <a:p>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a:solidFill>
                  <a:srgbClr val="4D4D4D"/>
                </a:solidFill>
                <a:latin typeface="Verdana"/>
                <a:ea typeface="Verdana"/>
                <a:cs typeface="Verdana"/>
              </a:rPr>
              <a:t>easy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access</a:t>
            </a:r>
            <a:endParaRPr lang="de-DE" sz="1600" dirty="0">
              <a:solidFill>
                <a:srgbClr val="4D4D4D"/>
              </a:solidFill>
              <a:latin typeface="Verdana"/>
              <a:ea typeface="Verdana"/>
              <a:cs typeface="Verdana"/>
            </a:endParaRPr>
          </a:p>
          <a:p>
            <a:pPr marL="838200" lvl="1" indent="-457200">
              <a:lnSpc>
                <a:spcPct val="150000"/>
              </a:lnSpc>
              <a:buFont typeface="Wingdings" panose="05000000000000000000" pitchFamily="2" charset="2"/>
              <a:buChar char="§"/>
            </a:pPr>
            <a:r>
              <a:rPr lang="de-DE" sz="1600" dirty="0">
                <a:solidFill>
                  <a:srgbClr val="4D4D4D"/>
                </a:solidFill>
                <a:latin typeface="Verdana"/>
                <a:ea typeface="Verdana"/>
                <a:cs typeface="Verdana"/>
              </a:rPr>
              <a:t>easy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understand</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a:solidFill>
                  <a:srgbClr val="4D4D4D"/>
                </a:solidFill>
                <a:latin typeface="Verdana"/>
                <a:ea typeface="Verdana"/>
                <a:cs typeface="Verdana"/>
              </a:rPr>
              <a:t>easy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use</a:t>
            </a:r>
            <a:endParaRPr lang="de-DE" sz="1600" dirty="0">
              <a:solidFill>
                <a:srgbClr val="4D4D4D"/>
              </a:solidFill>
              <a:latin typeface="Verdana"/>
              <a:ea typeface="Verdana"/>
              <a:cs typeface="Verdana"/>
            </a:endParaRPr>
          </a:p>
          <a:p>
            <a:pPr marL="838200" lvl="1" indent="-457200">
              <a:lnSpc>
                <a:spcPct val="150000"/>
              </a:lnSpc>
              <a:buFont typeface="Wingdings" panose="05000000000000000000" pitchFamily="2" charset="2"/>
              <a:buChar char="§"/>
            </a:pPr>
            <a:r>
              <a:rPr lang="de-DE" sz="1600" dirty="0">
                <a:solidFill>
                  <a:srgbClr val="4D4D4D"/>
                </a:solidFill>
                <a:latin typeface="Verdana"/>
                <a:ea typeface="Verdana"/>
                <a:cs typeface="Verdana"/>
              </a:rPr>
              <a:t>easy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connect </a:t>
            </a:r>
            <a:r>
              <a:rPr lang="de-DE" sz="1600" dirty="0" err="1">
                <a:solidFill>
                  <a:srgbClr val="4D4D4D"/>
                </a:solidFill>
                <a:latin typeface="Verdana"/>
                <a:ea typeface="Verdana"/>
                <a:cs typeface="Verdana"/>
              </a:rPr>
              <a:t>with</a:t>
            </a:r>
            <a:endParaRPr lang="de-DE" sz="1600" dirty="0" err="1">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a:solidFill>
                  <a:srgbClr val="4D4D4D"/>
                </a:solidFill>
                <a:latin typeface="Verdana"/>
                <a:ea typeface="Verdana"/>
                <a:cs typeface="Verdana"/>
              </a:rPr>
              <a:t>easy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a:t>
            </a:r>
            <a:r>
              <a:rPr lang="de-DE" sz="1600" err="1">
                <a:solidFill>
                  <a:srgbClr val="4D4D4D"/>
                </a:solidFill>
                <a:latin typeface="Verdana"/>
                <a:ea typeface="Verdana"/>
                <a:cs typeface="Verdana"/>
              </a:rPr>
              <a:t>expand</a:t>
            </a:r>
            <a:r>
              <a:rPr lang="de-DE" sz="1600">
                <a:solidFill>
                  <a:srgbClr val="4D4D4D"/>
                </a:solidFill>
                <a:latin typeface="Verdana"/>
                <a:ea typeface="Verdana"/>
                <a:cs typeface="Verdana"/>
              </a:rPr>
              <a:t>.</a:t>
            </a:r>
            <a:endParaRPr lang="de-DE" sz="1600" dirty="0">
              <a:solidFill>
                <a:srgbClr val="4D4D4D"/>
              </a:solidFill>
              <a:ea typeface="Verdana" pitchFamily="34" charset="0"/>
              <a:cs typeface="Verdana" pitchFamily="34" charset="0"/>
            </a:endParaRPr>
          </a:p>
        </p:txBody>
      </p:sp>
    </p:spTree>
    <p:extLst>
      <p:ext uri="{BB962C8B-B14F-4D97-AF65-F5344CB8AC3E}">
        <p14:creationId xmlns:p14="http://schemas.microsoft.com/office/powerpoint/2010/main" val="9252314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dirty="0">
                <a:latin typeface="+mn-lt"/>
                <a:ea typeface="+mn-lt"/>
                <a:cs typeface="+mn-lt"/>
              </a:rPr>
            </a:br>
            <a:endParaRPr>
              <a:solidFill>
                <a:srgbClr val="8A0F14"/>
              </a:solidFill>
              <a:latin typeface="+mn-lt"/>
              <a:ea typeface="Verdana"/>
              <a:cs typeface="Verdana"/>
            </a:endParaRPr>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2263176"/>
            <a:ext cx="8307237" cy="201234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b="1" dirty="0">
                <a:solidFill>
                  <a:srgbClr val="4D4D4D"/>
                </a:solidFill>
                <a:latin typeface="Verdana"/>
                <a:ea typeface="Verdana"/>
                <a:cs typeface="Verdana"/>
              </a:rPr>
              <a:t>M</a:t>
            </a:r>
            <a:r>
              <a:rPr lang="de-DE" sz="1600" b="1">
                <a:solidFill>
                  <a:srgbClr val="4D4D4D"/>
                </a:solidFill>
                <a:latin typeface="Verdana"/>
                <a:ea typeface="Verdana"/>
                <a:cs typeface="Verdana"/>
              </a:rPr>
              <a:t>ain </a:t>
            </a:r>
            <a:r>
              <a:rPr lang="de-DE" sz="1600" b="1" dirty="0" err="1">
                <a:solidFill>
                  <a:srgbClr val="4D4D4D"/>
                </a:solidFill>
                <a:latin typeface="Verdana"/>
                <a:ea typeface="Verdana"/>
                <a:cs typeface="Verdana"/>
              </a:rPr>
              <a:t>objective</a:t>
            </a:r>
            <a:r>
              <a:rPr lang="de-DE" sz="1600" b="1" dirty="0">
                <a:solidFill>
                  <a:srgbClr val="4D4D4D"/>
                </a:solidFill>
                <a:latin typeface="Verdana"/>
                <a:ea typeface="Verdana"/>
                <a:cs typeface="Verdana"/>
              </a:rPr>
              <a:t>: </a:t>
            </a:r>
            <a:r>
              <a:rPr lang="de-DE" sz="1600" dirty="0" err="1">
                <a:solidFill>
                  <a:srgbClr val="4D4D4D"/>
                </a:solidFill>
                <a:latin typeface="Verdana"/>
                <a:ea typeface="Verdana"/>
                <a:cs typeface="Verdana"/>
              </a:rPr>
              <a:t>brigde</a:t>
            </a:r>
            <a:endParaRPr lang="de-DE" sz="1600" dirty="0">
              <a:solidFill>
                <a:srgbClr val="4D4D4D"/>
              </a:solidFill>
              <a:ea typeface="Verdana" pitchFamily="34" charset="0"/>
              <a:cs typeface="Verdana" pitchFamily="34" charset="0"/>
            </a:endParaRPr>
          </a:p>
          <a:p>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knowledge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gap</a:t>
            </a:r>
            <a:endParaRPr lang="de-DE" sz="1600" dirty="0">
              <a:solidFill>
                <a:srgbClr val="4D4D4D"/>
              </a:solidFill>
              <a:latin typeface="Verdana"/>
              <a:ea typeface="Verdana"/>
              <a:cs typeface="Verdana"/>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dissemination</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gap</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gap</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r>
              <a:rPr lang="de-DE" sz="1600" dirty="0">
                <a:solidFill>
                  <a:srgbClr val="4D4D4D"/>
                </a:solidFill>
                <a:latin typeface="Verdana"/>
                <a:ea typeface="Verdana"/>
                <a:cs typeface="Verdana"/>
              </a:rPr>
              <a:t> mutual </a:t>
            </a:r>
            <a:r>
              <a:rPr lang="de-DE" sz="1600" dirty="0" err="1">
                <a:solidFill>
                  <a:srgbClr val="4D4D4D"/>
                </a:solidFill>
                <a:latin typeface="Verdana"/>
                <a:ea typeface="Verdana"/>
                <a:cs typeface="Verdana"/>
              </a:rPr>
              <a:t>understanding</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gap</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r>
              <a:rPr lang="de-DE" sz="1600" dirty="0">
                <a:solidFill>
                  <a:srgbClr val="4D4D4D"/>
                </a:solidFill>
                <a:latin typeface="Verdana"/>
                <a:ea typeface="Verdana"/>
                <a:cs typeface="Verdana"/>
              </a:rPr>
              <a:t> </a:t>
            </a:r>
            <a:r>
              <a:rPr lang="de-DE" sz="1600" err="1">
                <a:solidFill>
                  <a:srgbClr val="4D4D4D"/>
                </a:solidFill>
                <a:latin typeface="Verdana"/>
                <a:ea typeface="Verdana"/>
                <a:cs typeface="Verdana"/>
              </a:rPr>
              <a:t>experiences</a:t>
            </a:r>
            <a:r>
              <a:rPr lang="de-DE" sz="1600">
                <a:solidFill>
                  <a:srgbClr val="4D4D4D"/>
                </a:solidFill>
                <a:latin typeface="Verdana"/>
                <a:ea typeface="Verdana"/>
                <a:cs typeface="Verdana"/>
              </a:rPr>
              <a:t>.</a:t>
            </a:r>
            <a:endParaRPr lang="de-DE" sz="1600" dirty="0">
              <a:solidFill>
                <a:srgbClr val="4D4D4D"/>
              </a:solidFill>
              <a:ea typeface="Verdana" pitchFamily="34" charset="0"/>
              <a:cs typeface="Verdana" pitchFamily="34" charset="0"/>
            </a:endParaRPr>
          </a:p>
        </p:txBody>
      </p:sp>
      <p:sp>
        <p:nvSpPr>
          <p:cNvPr id="3" name="Titel 6">
            <a:extLst>
              <a:ext uri="{FF2B5EF4-FFF2-40B4-BE49-F238E27FC236}">
                <a16:creationId xmlns:a16="http://schemas.microsoft.com/office/drawing/2014/main" id="{D65DCB22-447C-4D99-AD92-DB9ACA00A3A6}"/>
              </a:ext>
            </a:extLst>
          </p:cNvPr>
          <p:cNvSpPr txBox="1">
            <a:spLocks/>
          </p:cNvSpPr>
          <p:nvPr/>
        </p:nvSpPr>
        <p:spPr bwMode="auto">
          <a:xfrm>
            <a:off x="457200" y="508000"/>
            <a:ext cx="6935877" cy="785813"/>
          </a:xfrm>
          <a:prstGeom prst="rect">
            <a:avLst/>
          </a:prstGeom>
          <a:ln>
            <a:miter lim="800000"/>
            <a:headEnd/>
            <a:tailEnd/>
          </a:ln>
        </p:spPr>
        <p:txBody>
          <a:bodyPr vert="horz" wrap="square" lIns="76389" tIns="38194" rIns="76389" bIns="38194" numCol="1" anchor="t" anchorCtr="0" compatLnSpc="1">
            <a:prstTxWarp prst="textNoShape">
              <a:avLst/>
            </a:prstTxWarp>
          </a:bodyPr>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5pPr>
            <a:lvl6pPr marL="381945" algn="ctr" defTabSz="915076" rtl="0" fontAlgn="base">
              <a:spcBef>
                <a:spcPct val="0"/>
              </a:spcBef>
              <a:spcAft>
                <a:spcPct val="0"/>
              </a:spcAft>
              <a:defRPr sz="4300">
                <a:solidFill>
                  <a:schemeClr val="tx2"/>
                </a:solidFill>
                <a:latin typeface="Verdana" pitchFamily="-65" charset="0"/>
              </a:defRPr>
            </a:lvl6pPr>
            <a:lvl7pPr marL="763890" algn="ctr" defTabSz="915076" rtl="0" fontAlgn="base">
              <a:spcBef>
                <a:spcPct val="0"/>
              </a:spcBef>
              <a:spcAft>
                <a:spcPct val="0"/>
              </a:spcAft>
              <a:defRPr sz="4300">
                <a:solidFill>
                  <a:schemeClr val="tx2"/>
                </a:solidFill>
                <a:latin typeface="Verdana" pitchFamily="-65" charset="0"/>
              </a:defRPr>
            </a:lvl7pPr>
            <a:lvl8pPr marL="1145835" algn="ctr" defTabSz="915076" rtl="0" fontAlgn="base">
              <a:spcBef>
                <a:spcPct val="0"/>
              </a:spcBef>
              <a:spcAft>
                <a:spcPct val="0"/>
              </a:spcAft>
              <a:defRPr sz="4300">
                <a:solidFill>
                  <a:schemeClr val="tx2"/>
                </a:solidFill>
                <a:latin typeface="Verdana" pitchFamily="-65" charset="0"/>
              </a:defRPr>
            </a:lvl8pPr>
            <a:lvl9pPr marL="1527780" algn="ctr" defTabSz="915076" rtl="0" fontAlgn="base">
              <a:spcBef>
                <a:spcPct val="0"/>
              </a:spcBef>
              <a:spcAft>
                <a:spcPct val="0"/>
              </a:spcAft>
              <a:defRPr sz="4300">
                <a:solidFill>
                  <a:schemeClr val="tx2"/>
                </a:solidFill>
                <a:latin typeface="Verdana" pitchFamily="-65" charset="0"/>
              </a:defRPr>
            </a:lvl9pPr>
          </a:lstStyle>
          <a:p>
            <a:pPr>
              <a:defRPr/>
            </a:pPr>
            <a:r>
              <a:rPr lang="de-DE" kern="0" dirty="0">
                <a:solidFill>
                  <a:srgbClr val="8A0F14"/>
                </a:solidFill>
                <a:latin typeface="+mn-lt"/>
                <a:ea typeface="+mn-lt"/>
                <a:cs typeface="+mn-lt"/>
              </a:rPr>
              <a:t>Academic Libraries </a:t>
            </a:r>
            <a:r>
              <a:rPr lang="de-DE" kern="0" dirty="0" err="1">
                <a:solidFill>
                  <a:srgbClr val="8A0F14"/>
                </a:solidFill>
                <a:latin typeface="+mn-lt"/>
                <a:ea typeface="+mn-lt"/>
                <a:cs typeface="+mn-lt"/>
              </a:rPr>
              <a:t>as</a:t>
            </a:r>
            <a:endParaRPr lang="de-DE" b="0" kern="0" dirty="0" err="1">
              <a:latin typeface="+mn-lt"/>
              <a:ea typeface="+mn-lt"/>
              <a:cs typeface="+mn-lt"/>
            </a:endParaRPr>
          </a:p>
          <a:p>
            <a:pPr>
              <a:defRPr/>
            </a:pPr>
            <a:r>
              <a:rPr lang="de-DE" kern="0" dirty="0" err="1">
                <a:solidFill>
                  <a:srgbClr val="8A0F14"/>
                </a:solidFill>
                <a:latin typeface="+mn-lt"/>
                <a:ea typeface="+mn-lt"/>
                <a:cs typeface="+mn-lt"/>
              </a:rPr>
              <a:t>Scholarly</a:t>
            </a:r>
            <a:r>
              <a:rPr lang="de-DE" kern="0" dirty="0">
                <a:solidFill>
                  <a:srgbClr val="8A0F14"/>
                </a:solidFill>
                <a:latin typeface="+mn-lt"/>
                <a:ea typeface="+mn-lt"/>
                <a:cs typeface="+mn-lt"/>
              </a:rPr>
              <a:t> </a:t>
            </a:r>
            <a:r>
              <a:rPr lang="de-DE" kern="0" dirty="0" err="1">
                <a:solidFill>
                  <a:srgbClr val="8A0F14"/>
                </a:solidFill>
                <a:latin typeface="+mn-lt"/>
                <a:ea typeface="+mn-lt"/>
                <a:cs typeface="+mn-lt"/>
              </a:rPr>
              <a:t>Makerspaces</a:t>
            </a:r>
            <a:endParaRPr lang="de-DE" dirty="0" err="1"/>
          </a:p>
        </p:txBody>
      </p:sp>
    </p:spTree>
    <p:extLst>
      <p:ext uri="{BB962C8B-B14F-4D97-AF65-F5344CB8AC3E}">
        <p14:creationId xmlns:p14="http://schemas.microsoft.com/office/powerpoint/2010/main" val="3982441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13756CB-42F0-4450-A893-8846E81FD8D4}"/>
              </a:ext>
            </a:extLst>
          </p:cNvPr>
          <p:cNvSpPr txBox="1"/>
          <p:nvPr/>
        </p:nvSpPr>
        <p:spPr>
          <a:xfrm>
            <a:off x="583721" y="2263176"/>
            <a:ext cx="8307237" cy="238167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b="1" dirty="0" err="1">
                <a:solidFill>
                  <a:srgbClr val="4D4D4D"/>
                </a:solidFill>
                <a:latin typeface="Verdana"/>
                <a:ea typeface="Verdana"/>
                <a:cs typeface="Verdana"/>
              </a:rPr>
              <a:t>Scholarly</a:t>
            </a:r>
            <a:r>
              <a:rPr lang="de-DE" sz="1600" b="1" dirty="0">
                <a:solidFill>
                  <a:srgbClr val="4D4D4D"/>
                </a:solidFill>
                <a:latin typeface="Verdana"/>
                <a:ea typeface="Verdana"/>
                <a:cs typeface="Verdana"/>
              </a:rPr>
              <a:t> </a:t>
            </a:r>
            <a:r>
              <a:rPr lang="de-DE" sz="1600" b="1" dirty="0" err="1">
                <a:solidFill>
                  <a:srgbClr val="4D4D4D"/>
                </a:solidFill>
                <a:latin typeface="Verdana"/>
                <a:ea typeface="Verdana"/>
                <a:cs typeface="Verdana"/>
              </a:rPr>
              <a:t>Makerspaces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should</a:t>
            </a:r>
            <a:endParaRPr lang="de-DE" sz="1600" dirty="0">
              <a:solidFill>
                <a:srgbClr val="4D4D4D"/>
              </a:solidFill>
              <a:ea typeface="Verdana" pitchFamily="34" charset="0"/>
              <a:cs typeface="Verdana" pitchFamily="34" charset="0"/>
            </a:endParaRPr>
          </a:p>
          <a:p>
            <a:pPr marL="457200" indent="-457200">
              <a:buFont typeface="Arial"/>
              <a:buChar char="•"/>
            </a:pP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stimulate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curiosity</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rewarding</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provide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low-threshold</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entrance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points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provide</a:t>
            </a:r>
            <a:r>
              <a:rPr lang="de-DE" sz="1600" dirty="0">
                <a:solidFill>
                  <a:srgbClr val="4D4D4D"/>
                </a:solidFill>
                <a:latin typeface="Verdana"/>
                <a:ea typeface="Verdana"/>
                <a:cs typeface="Verdana"/>
              </a:rPr>
              <a:t> best-</a:t>
            </a:r>
            <a:r>
              <a:rPr lang="de-DE" sz="1600" dirty="0" err="1">
                <a:solidFill>
                  <a:srgbClr val="4D4D4D"/>
                </a:solidFill>
                <a:latin typeface="Verdana"/>
                <a:ea typeface="Verdana"/>
                <a:cs typeface="Verdana"/>
              </a:rPr>
              <a:t>practice</a:t>
            </a:r>
            <a:r>
              <a:rPr lang="de-DE" sz="1600" dirty="0">
                <a:solidFill>
                  <a:srgbClr val="4D4D4D"/>
                </a:solidFill>
                <a:latin typeface="Verdana"/>
                <a:ea typeface="Verdana"/>
                <a:cs typeface="Verdana"/>
              </a:rPr>
              <a:t>-</a:t>
            </a:r>
            <a:r>
              <a:rPr lang="de-DE" sz="1600" dirty="0" err="1">
                <a:solidFill>
                  <a:srgbClr val="4D4D4D"/>
                </a:solidFill>
                <a:latin typeface="Verdana"/>
                <a:ea typeface="Verdana"/>
                <a:cs typeface="Verdana"/>
              </a:rPr>
              <a:t>examples</a:t>
            </a: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provide</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exit</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points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to</a:t>
            </a:r>
            <a:r>
              <a:rPr lang="de-DE" sz="1600" dirty="0">
                <a:solidFill>
                  <a:srgbClr val="4D4D4D"/>
                </a:solidFill>
                <a:latin typeface="Verdana"/>
                <a:ea typeface="Verdana"/>
                <a:cs typeface="Verdana"/>
              </a:rPr>
              <a:t> connect,  </a:t>
            </a:r>
            <a:r>
              <a:rPr lang="de-DE" sz="1600" dirty="0" err="1">
                <a:solidFill>
                  <a:srgbClr val="4D4D4D"/>
                </a:solidFill>
                <a:latin typeface="Verdana"/>
                <a:ea typeface="Verdana"/>
                <a:cs typeface="Verdana"/>
              </a:rPr>
              <a:t>expand</a:t>
            </a:r>
            <a:r>
              <a:rPr lang="de-DE" sz="1600" dirty="0">
                <a:solidFill>
                  <a:srgbClr val="4D4D4D"/>
                </a:solidFill>
                <a:latin typeface="Verdana"/>
                <a:ea typeface="Verdana"/>
                <a:cs typeface="Verdana"/>
              </a:rPr>
              <a:t>, and </a:t>
            </a:r>
            <a:r>
              <a:rPr lang="de-DE" sz="1600" err="1">
                <a:solidFill>
                  <a:srgbClr val="4D4D4D"/>
                </a:solidFill>
                <a:latin typeface="Verdana"/>
                <a:ea typeface="Verdana"/>
                <a:cs typeface="Verdana"/>
              </a:rPr>
              <a:t>aspire</a:t>
            </a:r>
            <a:r>
              <a:rPr lang="de-DE" sz="1600">
                <a:solidFill>
                  <a:srgbClr val="4D4D4D"/>
                </a:solidFill>
                <a:latin typeface="Verdana"/>
                <a:ea typeface="Verdana"/>
                <a:cs typeface="Verdana"/>
              </a:rPr>
              <a:t>.</a:t>
            </a:r>
            <a:endParaRPr lang="de-DE" sz="1600" dirty="0">
              <a:solidFill>
                <a:srgbClr val="4D4D4D"/>
              </a:solidFill>
              <a:ea typeface="Verdana" pitchFamily="34" charset="0"/>
              <a:cs typeface="Verdana" pitchFamily="34" charset="0"/>
            </a:endParaRPr>
          </a:p>
        </p:txBody>
      </p:sp>
      <p:sp>
        <p:nvSpPr>
          <p:cNvPr id="3" name="Titel 6">
            <a:extLst>
              <a:ext uri="{FF2B5EF4-FFF2-40B4-BE49-F238E27FC236}">
                <a16:creationId xmlns:a16="http://schemas.microsoft.com/office/drawing/2014/main" id="{04EF59DA-38E7-4D10-A9F5-7F412F55E28C}"/>
              </a:ext>
            </a:extLst>
          </p:cNvPr>
          <p:cNvSpPr txBox="1">
            <a:spLocks/>
          </p:cNvSpPr>
          <p:nvPr/>
        </p:nvSpPr>
        <p:spPr bwMode="auto">
          <a:xfrm>
            <a:off x="442823" y="508000"/>
            <a:ext cx="6935877" cy="785813"/>
          </a:xfrm>
          <a:prstGeom prst="rect">
            <a:avLst/>
          </a:prstGeom>
          <a:ln>
            <a:miter lim="800000"/>
            <a:headEnd/>
            <a:tailEnd/>
          </a:ln>
        </p:spPr>
        <p:txBody>
          <a:bodyPr vert="horz" wrap="square" lIns="76389" tIns="38194" rIns="76389" bIns="38194" numCol="1" anchor="t" anchorCtr="0" compatLnSpc="1">
            <a:prstTxWarp prst="textNoShape">
              <a:avLst/>
            </a:prstTxWarp>
          </a:bodyPr>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5pPr>
            <a:lvl6pPr marL="381945" algn="ctr" defTabSz="915076" rtl="0" fontAlgn="base">
              <a:spcBef>
                <a:spcPct val="0"/>
              </a:spcBef>
              <a:spcAft>
                <a:spcPct val="0"/>
              </a:spcAft>
              <a:defRPr sz="4300">
                <a:solidFill>
                  <a:schemeClr val="tx2"/>
                </a:solidFill>
                <a:latin typeface="Verdana" pitchFamily="-65" charset="0"/>
              </a:defRPr>
            </a:lvl6pPr>
            <a:lvl7pPr marL="763890" algn="ctr" defTabSz="915076" rtl="0" fontAlgn="base">
              <a:spcBef>
                <a:spcPct val="0"/>
              </a:spcBef>
              <a:spcAft>
                <a:spcPct val="0"/>
              </a:spcAft>
              <a:defRPr sz="4300">
                <a:solidFill>
                  <a:schemeClr val="tx2"/>
                </a:solidFill>
                <a:latin typeface="Verdana" pitchFamily="-65" charset="0"/>
              </a:defRPr>
            </a:lvl7pPr>
            <a:lvl8pPr marL="1145835" algn="ctr" defTabSz="915076" rtl="0" fontAlgn="base">
              <a:spcBef>
                <a:spcPct val="0"/>
              </a:spcBef>
              <a:spcAft>
                <a:spcPct val="0"/>
              </a:spcAft>
              <a:defRPr sz="4300">
                <a:solidFill>
                  <a:schemeClr val="tx2"/>
                </a:solidFill>
                <a:latin typeface="Verdana" pitchFamily="-65" charset="0"/>
              </a:defRPr>
            </a:lvl8pPr>
            <a:lvl9pPr marL="1527780" algn="ctr" defTabSz="915076" rtl="0" fontAlgn="base">
              <a:spcBef>
                <a:spcPct val="0"/>
              </a:spcBef>
              <a:spcAft>
                <a:spcPct val="0"/>
              </a:spcAft>
              <a:defRPr sz="4300">
                <a:solidFill>
                  <a:schemeClr val="tx2"/>
                </a:solidFill>
                <a:latin typeface="Verdana" pitchFamily="-65" charset="0"/>
              </a:defRPr>
            </a:lvl9pPr>
          </a:lstStyle>
          <a:p>
            <a:pPr>
              <a:defRPr/>
            </a:pPr>
            <a:r>
              <a:rPr lang="de-DE" kern="0" dirty="0">
                <a:solidFill>
                  <a:srgbClr val="8A0F14"/>
                </a:solidFill>
                <a:latin typeface="+mn-lt"/>
                <a:ea typeface="ＭＳ Ｐゴシック" pitchFamily="34" charset="-128"/>
              </a:rPr>
              <a:t>Academic Libraries </a:t>
            </a:r>
            <a:r>
              <a:rPr lang="de-DE" kern="0" dirty="0" err="1">
                <a:solidFill>
                  <a:srgbClr val="8A0F14"/>
                </a:solidFill>
                <a:latin typeface="+mn-lt"/>
                <a:ea typeface="ＭＳ Ｐゴシック" pitchFamily="34" charset="-128"/>
              </a:rPr>
              <a:t>as</a:t>
            </a:r>
            <a:endParaRPr lang="de-DE" dirty="0" err="1"/>
          </a:p>
          <a:p>
            <a:pPr>
              <a:defRPr/>
            </a:pPr>
            <a:r>
              <a:rPr lang="de-DE" kern="0" dirty="0" err="1">
                <a:solidFill>
                  <a:srgbClr val="8A0F14"/>
                </a:solidFill>
                <a:latin typeface="+mn-lt"/>
                <a:ea typeface="ＭＳ Ｐゴシック" pitchFamily="34" charset="-128"/>
              </a:rPr>
              <a:t>Scholarly</a:t>
            </a:r>
            <a:r>
              <a:rPr lang="de-DE" kern="0" dirty="0">
                <a:solidFill>
                  <a:srgbClr val="8A0F14"/>
                </a:solidFill>
                <a:latin typeface="+mn-lt"/>
                <a:ea typeface="ＭＳ Ｐゴシック" pitchFamily="34" charset="-128"/>
              </a:rPr>
              <a:t> </a:t>
            </a:r>
            <a:r>
              <a:rPr lang="de-DE" kern="0" dirty="0" err="1">
                <a:solidFill>
                  <a:srgbClr val="8A0F14"/>
                </a:solidFill>
                <a:latin typeface="+mn-lt"/>
                <a:ea typeface="ＭＳ Ｐゴシック" pitchFamily="34" charset="-128"/>
              </a:rPr>
              <a:t>Makerspaces</a:t>
            </a:r>
            <a:endParaRPr lang="de-DE"/>
          </a:p>
        </p:txBody>
      </p:sp>
    </p:spTree>
    <p:extLst>
      <p:ext uri="{BB962C8B-B14F-4D97-AF65-F5344CB8AC3E}">
        <p14:creationId xmlns:p14="http://schemas.microsoft.com/office/powerpoint/2010/main" val="12558463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16" y="1448780"/>
            <a:ext cx="7520940" cy="47005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Inhaltsplatzhalter 10"/>
          <p:cNvSpPr>
            <a:spLocks noGrp="1"/>
          </p:cNvSpPr>
          <p:nvPr>
            <p:ph idx="13"/>
          </p:nvPr>
        </p:nvSpPr>
        <p:spPr>
          <a:xfrm>
            <a:off x="7654643" y="5991311"/>
            <a:ext cx="1525869" cy="354013"/>
          </a:xfrm>
        </p:spPr>
        <p:txBody>
          <a:bodyPr/>
          <a:lstStyle/>
          <a:p>
            <a:pPr algn="ctr">
              <a:defRPr/>
            </a:pPr>
            <a:r>
              <a:rPr lang="de-DE"/>
              <a:t>http://voyant-tools.org</a:t>
            </a:r>
          </a:p>
        </p:txBody>
      </p:sp>
      <p:sp>
        <p:nvSpPr>
          <p:cNvPr id="6" name="Titel 6"/>
          <p:cNvSpPr>
            <a:spLocks noGrp="1"/>
          </p:cNvSpPr>
          <p:nvPr>
            <p:ph type="title"/>
          </p:nvPr>
        </p:nvSpPr>
        <p:spPr bwMode="auto">
          <a:xfrm>
            <a:off x="155275" y="378604"/>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Verdana"/>
                <a:cs typeface="Verdana"/>
              </a:rPr>
              <a:t>Academic Libraries </a:t>
            </a:r>
            <a:r>
              <a:rPr lang="de-DE" dirty="0" err="1">
                <a:solidFill>
                  <a:srgbClr val="8A0F14"/>
                </a:solidFill>
                <a:latin typeface="+mn-lt"/>
                <a:ea typeface="Verdana"/>
                <a:cs typeface="Verdana"/>
              </a:rPr>
              <a:t>as</a:t>
            </a:r>
            <a:endParaRPr lang="de-DE" b="0" dirty="0" err="1">
              <a:latin typeface="+mn-lt"/>
              <a:ea typeface="Verdana"/>
              <a:cs typeface="Verdana"/>
            </a:endParaRPr>
          </a:p>
          <a:p>
            <a:pPr>
              <a:defRPr/>
            </a:pPr>
            <a:r>
              <a:rPr lang="de-DE" dirty="0" err="1">
                <a:solidFill>
                  <a:srgbClr val="8A0F14"/>
                </a:solidFill>
                <a:latin typeface="+mn-lt"/>
                <a:ea typeface="Verdana"/>
                <a:cs typeface="Verdana"/>
              </a:rPr>
              <a:t>Scholarly</a:t>
            </a:r>
            <a:r>
              <a:rPr lang="de-DE" dirty="0">
                <a:solidFill>
                  <a:srgbClr val="8A0F14"/>
                </a:solidFill>
                <a:latin typeface="+mn-lt"/>
                <a:ea typeface="Verdana"/>
                <a:cs typeface="Verdana"/>
              </a:rPr>
              <a:t> </a:t>
            </a:r>
            <a:r>
              <a:rPr lang="de-DE" dirty="0" err="1">
                <a:solidFill>
                  <a:srgbClr val="8A0F14"/>
                </a:solidFill>
                <a:latin typeface="+mn-lt"/>
                <a:ea typeface="Verdana"/>
                <a:cs typeface="Verdana"/>
              </a:rPr>
              <a:t>Makerspaces</a:t>
            </a:r>
            <a:endParaRPr dirty="0" err="1"/>
          </a:p>
        </p:txBody>
      </p:sp>
    </p:spTree>
    <p:extLst>
      <p:ext uri="{BB962C8B-B14F-4D97-AF65-F5344CB8AC3E}">
        <p14:creationId xmlns:p14="http://schemas.microsoft.com/office/powerpoint/2010/main" val="1686458450"/>
      </p:ext>
    </p:extLst>
  </p:cSld>
  <p:clrMapOvr>
    <a:masterClrMapping/>
  </p:clrMapOvr>
  <p:transition spd="med" advClick="0"/>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ＭＳ Ｐゴシック" pitchFamily="34" charset="-128"/>
              </a:rPr>
              <a:t>Academic Libraries </a:t>
            </a:r>
            <a:r>
              <a:rPr lang="de-DE" dirty="0" err="1">
                <a:solidFill>
                  <a:srgbClr val="8A0F14"/>
                </a:solidFill>
                <a:latin typeface="+mn-lt"/>
                <a:ea typeface="ＭＳ Ｐゴシック" pitchFamily="34" charset="-128"/>
              </a:rPr>
              <a:t>as</a:t>
            </a:r>
            <a:endParaRPr lang="de-DE" b="0" dirty="0" err="1">
              <a:latin typeface="+mn-lt"/>
              <a:ea typeface="ＭＳ Ｐゴシック" pitchFamily="34" charset="-128"/>
            </a:endParaRPr>
          </a:p>
          <a:p>
            <a:pPr>
              <a:defRPr/>
            </a:pPr>
            <a:r>
              <a:rPr lang="de-DE" dirty="0" err="1">
                <a:solidFill>
                  <a:srgbClr val="8A0F14"/>
                </a:solidFill>
                <a:latin typeface="+mn-lt"/>
                <a:ea typeface="ＭＳ Ｐゴシック" pitchFamily="34" charset="-128"/>
              </a:rPr>
              <a:t>Scholarly</a:t>
            </a:r>
            <a:r>
              <a:rPr lang="de-DE" dirty="0">
                <a:solidFill>
                  <a:srgbClr val="8A0F14"/>
                </a:solidFill>
                <a:latin typeface="+mn-lt"/>
                <a:ea typeface="ＭＳ Ｐゴシック" pitchFamily="34" charset="-128"/>
              </a:rPr>
              <a:t> </a:t>
            </a:r>
            <a:r>
              <a:rPr lang="de-DE" dirty="0" err="1">
                <a:solidFill>
                  <a:srgbClr val="8A0F14"/>
                </a:solidFill>
                <a:latin typeface="+mn-lt"/>
                <a:ea typeface="ＭＳ Ｐゴシック" pitchFamily="34" charset="-128"/>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36471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err="1">
              <a:ea typeface="Verdana" pitchFamily="34" charset="0"/>
              <a:cs typeface="Verdana" pitchFamily="34" charset="0"/>
            </a:endParaRPr>
          </a:p>
          <a:p>
            <a:pPr marL="457200" indent="-457200">
              <a:buFont typeface="Arial"/>
              <a:buChar char="•"/>
            </a:pPr>
            <a:r>
              <a:rPr lang="de-DE" dirty="0" err="1">
                <a:latin typeface="Verdana"/>
                <a:ea typeface="Verdana"/>
                <a:cs typeface="Verdana"/>
              </a:rPr>
              <a:t>tools</a:t>
            </a:r>
            <a:r>
              <a:rPr lang="de-DE" dirty="0">
                <a:latin typeface="Verdana"/>
                <a:ea typeface="Verdana"/>
                <a:cs typeface="Verdana"/>
              </a:rPr>
              <a:t>: </a:t>
            </a:r>
            <a:r>
              <a:rPr lang="de-DE" dirty="0" err="1">
                <a:latin typeface="Verdana"/>
                <a:ea typeface="Verdana"/>
                <a:cs typeface="Verdana"/>
              </a:rPr>
              <a:t>stable</a:t>
            </a:r>
            <a:r>
              <a:rPr lang="de-DE" dirty="0">
                <a:latin typeface="Verdana"/>
                <a:ea typeface="Verdana"/>
                <a:cs typeface="Verdana"/>
              </a:rPr>
              <a:t>, </a:t>
            </a:r>
            <a:r>
              <a:rPr lang="de-DE" dirty="0" err="1">
                <a:latin typeface="Verdana"/>
                <a:ea typeface="Verdana"/>
                <a:cs typeface="Verdana"/>
              </a:rPr>
              <a:t>mature</a:t>
            </a:r>
            <a:r>
              <a:rPr lang="de-DE" dirty="0">
                <a:latin typeface="Verdana"/>
                <a:ea typeface="Verdana"/>
                <a:cs typeface="Verdana"/>
              </a:rPr>
              <a:t>, easy-</a:t>
            </a:r>
            <a:r>
              <a:rPr lang="de-DE" dirty="0" err="1">
                <a:latin typeface="Verdana"/>
                <a:ea typeface="Verdana"/>
                <a:cs typeface="Verdana"/>
              </a:rPr>
              <a:t>to</a:t>
            </a:r>
            <a:r>
              <a:rPr lang="de-DE" dirty="0">
                <a:latin typeface="Verdana"/>
                <a:ea typeface="Verdana"/>
                <a:cs typeface="Verdana"/>
              </a:rPr>
              <a:t>-</a:t>
            </a:r>
            <a:r>
              <a:rPr lang="de-DE" dirty="0" err="1">
                <a:latin typeface="Verdana"/>
                <a:ea typeface="Verdana"/>
                <a:cs typeface="Verdana"/>
              </a:rPr>
              <a:t>use</a:t>
            </a:r>
            <a:r>
              <a:rPr lang="de-DE" dirty="0">
                <a:latin typeface="Verdana"/>
                <a:ea typeface="Verdana"/>
                <a:cs typeface="Verdana"/>
              </a:rPr>
              <a:t> (</a:t>
            </a:r>
            <a:r>
              <a:rPr lang="de-DE" dirty="0" err="1">
                <a:latin typeface="Verdana"/>
                <a:ea typeface="Verdana"/>
                <a:cs typeface="Verdana"/>
              </a:rPr>
              <a:t>if</a:t>
            </a:r>
            <a:r>
              <a:rPr lang="de-DE" dirty="0">
                <a:latin typeface="Verdana"/>
                <a:ea typeface="Verdana"/>
                <a:cs typeface="Verdana"/>
              </a:rPr>
              <a:t> possible)</a:t>
            </a:r>
            <a:endParaRPr lang="de-DE" dirty="0">
              <a:ea typeface="Verdana" pitchFamily="34" charset="0"/>
              <a:cs typeface="Verdana" pitchFamily="34" charset="0"/>
            </a:endParaRPr>
          </a:p>
          <a:p>
            <a:pPr marL="457200" indent="-457200">
              <a:buFont typeface="Arial"/>
              <a:buChar char="•"/>
            </a:pPr>
            <a:r>
              <a:rPr lang="de-DE" dirty="0" err="1">
                <a:latin typeface="Verdana"/>
                <a:ea typeface="Verdana"/>
                <a:cs typeface="Verdana"/>
              </a:rPr>
              <a:t>scenarios</a:t>
            </a:r>
            <a:r>
              <a:rPr lang="de-DE" dirty="0">
                <a:latin typeface="Verdana"/>
                <a:ea typeface="Verdana"/>
                <a:cs typeface="Verdana"/>
              </a:rPr>
              <a:t>, </a:t>
            </a:r>
            <a:r>
              <a:rPr lang="de-DE" dirty="0" err="1">
                <a:latin typeface="Verdana"/>
                <a:ea typeface="Verdana"/>
                <a:cs typeface="Verdana"/>
              </a:rPr>
              <a:t>use</a:t>
            </a:r>
            <a:r>
              <a:rPr lang="de-DE" dirty="0">
                <a:latin typeface="Verdana"/>
                <a:ea typeface="Verdana"/>
                <a:cs typeface="Verdana"/>
              </a:rPr>
              <a:t> </a:t>
            </a:r>
            <a:r>
              <a:rPr lang="de-DE" dirty="0" err="1">
                <a:latin typeface="Verdana"/>
                <a:ea typeface="Verdana"/>
                <a:cs typeface="Verdana"/>
              </a:rPr>
              <a:t>cases</a:t>
            </a:r>
            <a:r>
              <a:rPr lang="de-DE" dirty="0">
                <a:latin typeface="Verdana"/>
                <a:ea typeface="Verdana"/>
                <a:cs typeface="Verdana"/>
              </a:rPr>
              <a:t>, </a:t>
            </a:r>
            <a:r>
              <a:rPr lang="de-DE" dirty="0" err="1">
                <a:latin typeface="Verdana"/>
                <a:ea typeface="Verdana"/>
                <a:cs typeface="Verdana"/>
              </a:rPr>
              <a:t>tutorials</a:t>
            </a:r>
            <a:endParaRPr lang="de-DE" dirty="0" err="1">
              <a:ea typeface="Verdana" pitchFamily="34" charset="0"/>
              <a:cs typeface="Verdana" pitchFamily="34" charset="0"/>
            </a:endParaRPr>
          </a:p>
          <a:p>
            <a:pPr marL="457200" indent="-457200">
              <a:buFont typeface="Arial"/>
              <a:buChar char="•"/>
            </a:pPr>
            <a:endParaRPr lang="de-DE" dirty="0">
              <a:ea typeface="Verdana" pitchFamily="34" charset="0"/>
              <a:cs typeface="Verdana" pitchFamily="34" charset="0"/>
            </a:endParaRPr>
          </a:p>
          <a:p>
            <a:pPr marL="457200" indent="-457200">
              <a:buFont typeface="Arial"/>
              <a:buChar char="•"/>
            </a:pPr>
            <a:r>
              <a:rPr lang="de-DE" dirty="0" err="1">
                <a:latin typeface="Verdana"/>
                <a:ea typeface="Verdana"/>
                <a:cs typeface="Verdana"/>
              </a:rPr>
              <a:t>information</a:t>
            </a:r>
            <a:r>
              <a:rPr lang="de-DE" dirty="0">
                <a:latin typeface="Verdana"/>
                <a:ea typeface="Verdana"/>
                <a:cs typeface="Verdana"/>
              </a:rPr>
              <a:t> / support / </a:t>
            </a:r>
            <a:r>
              <a:rPr lang="de-DE" dirty="0" err="1">
                <a:latin typeface="Verdana"/>
                <a:ea typeface="Verdana"/>
                <a:cs typeface="Verdana"/>
              </a:rPr>
              <a:t>contacts</a:t>
            </a:r>
            <a:r>
              <a:rPr lang="de-DE" dirty="0">
                <a:latin typeface="Verdana"/>
                <a:ea typeface="Verdana"/>
                <a:cs typeface="Verdana"/>
              </a:rPr>
              <a:t> </a:t>
            </a:r>
            <a:r>
              <a:rPr lang="de-DE" dirty="0" err="1">
                <a:latin typeface="Verdana"/>
                <a:ea typeface="Verdana"/>
                <a:cs typeface="Verdana"/>
              </a:rPr>
              <a:t>for</a:t>
            </a:r>
            <a:r>
              <a:rPr lang="de-DE" dirty="0">
                <a:latin typeface="Verdana"/>
                <a:ea typeface="Verdana"/>
                <a:cs typeface="Verdana"/>
              </a:rPr>
              <a:t> </a:t>
            </a:r>
            <a:r>
              <a:rPr lang="de-DE" dirty="0" err="1">
                <a:latin typeface="Verdana"/>
                <a:ea typeface="Verdana"/>
                <a:cs typeface="Verdana"/>
              </a:rPr>
              <a:t>special</a:t>
            </a:r>
            <a:r>
              <a:rPr lang="de-DE" dirty="0">
                <a:latin typeface="Verdana"/>
                <a:ea typeface="Verdana"/>
                <a:cs typeface="Verdana"/>
              </a:rPr>
              <a:t>, </a:t>
            </a:r>
            <a:r>
              <a:rPr lang="de-DE" dirty="0" err="1">
                <a:latin typeface="Verdana"/>
                <a:ea typeface="Verdana"/>
                <a:cs typeface="Verdana"/>
              </a:rPr>
              <a:t>elaborate</a:t>
            </a:r>
            <a:r>
              <a:rPr lang="de-DE">
                <a:latin typeface="Verdana"/>
                <a:ea typeface="Verdana"/>
                <a:cs typeface="Verdana"/>
              </a:rPr>
              <a:t> requirements</a:t>
            </a:r>
            <a:endParaRPr lang="de-DE" dirty="0">
              <a:ea typeface="Verdana" pitchFamily="34" charset="0"/>
              <a:cs typeface="Verdana" pitchFamily="34" charset="0"/>
            </a:endParaRPr>
          </a:p>
        </p:txBody>
      </p:sp>
    </p:spTree>
    <p:extLst>
      <p:ext uri="{BB962C8B-B14F-4D97-AF65-F5344CB8AC3E}">
        <p14:creationId xmlns:p14="http://schemas.microsoft.com/office/powerpoint/2010/main" val="20284373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357020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err="1">
              <a:ea typeface="Verdana" pitchFamily="34" charset="0"/>
              <a:cs typeface="Verdana" pitchFamily="34" charset="0"/>
            </a:endParaRPr>
          </a:p>
          <a:p>
            <a:r>
              <a:rPr lang="de-DE" dirty="0">
                <a:latin typeface="Verdana"/>
                <a:ea typeface="Verdana"/>
                <a:cs typeface="Verdana"/>
              </a:rPr>
              <a:t>Model </a:t>
            </a:r>
            <a:r>
              <a:rPr lang="de-DE" dirty="0" err="1">
                <a:latin typeface="Verdana"/>
                <a:ea typeface="Verdana"/>
                <a:cs typeface="Verdana"/>
              </a:rPr>
              <a:t>solutions</a:t>
            </a:r>
          </a:p>
          <a:p>
            <a:endParaRPr lang="de-DE" dirty="0">
              <a:ea typeface="Verdana" pitchFamily="34" charset="0"/>
              <a:cs typeface="Verdana" pitchFamily="34" charset="0"/>
            </a:endParaRPr>
          </a:p>
          <a:p>
            <a:r>
              <a:rPr lang="de-DE" dirty="0">
                <a:latin typeface="Verdana"/>
                <a:ea typeface="Verdana"/>
                <a:cs typeface="Verdana"/>
              </a:rPr>
              <a:t>MIT </a:t>
            </a:r>
            <a:r>
              <a:rPr lang="de-DE" dirty="0" err="1">
                <a:latin typeface="Verdana"/>
                <a:ea typeface="Verdana"/>
                <a:cs typeface="Verdana"/>
              </a:rPr>
              <a:t>libraries</a:t>
            </a:r>
            <a:br>
              <a:rPr lang="de-DE" dirty="0">
                <a:latin typeface="Verdana"/>
                <a:ea typeface="Verdana"/>
                <a:cs typeface="Verdana"/>
              </a:rPr>
            </a:br>
            <a:br>
              <a:rPr lang="de-DE" dirty="0">
                <a:latin typeface="Verdana"/>
                <a:ea typeface="Verdana"/>
                <a:cs typeface="Verdana"/>
              </a:rPr>
            </a:br>
            <a:r>
              <a:rPr lang="de-DE" dirty="0" err="1">
                <a:latin typeface="Verdana"/>
                <a:ea typeface="Verdana"/>
                <a:cs typeface="Verdana"/>
              </a:rPr>
              <a:t>i</a:t>
            </a:r>
            <a:r>
              <a:rPr lang="de-DE" sz="2800" dirty="0" err="1">
                <a:latin typeface="Verdana"/>
                <a:ea typeface="Verdana"/>
                <a:cs typeface="Verdana"/>
              </a:rPr>
              <a:t>nformation</a:t>
            </a:r>
            <a:r>
              <a:rPr lang="de-DE" sz="2800" dirty="0">
                <a:latin typeface="Verdana"/>
                <a:ea typeface="Verdana"/>
                <a:cs typeface="Verdana"/>
              </a:rPr>
              <a:t> </a:t>
            </a:r>
            <a:r>
              <a:rPr lang="de-DE" sz="2800" dirty="0" err="1">
                <a:latin typeface="Verdana"/>
                <a:ea typeface="Verdana"/>
                <a:cs typeface="Verdana"/>
              </a:rPr>
              <a:t>page</a:t>
            </a:r>
            <a:r>
              <a:rPr lang="de-DE" sz="2800" dirty="0">
                <a:latin typeface="Verdana"/>
                <a:ea typeface="Verdana"/>
                <a:cs typeface="Verdana"/>
              </a:rPr>
              <a:t> </a:t>
            </a:r>
            <a:endParaRPr lang="de-DE" sz="2800" dirty="0">
              <a:ea typeface="Verdana" pitchFamily="34" charset="0"/>
              <a:cs typeface="Verdana" pitchFamily="34" charset="0"/>
            </a:endParaRPr>
          </a:p>
          <a:p>
            <a:r>
              <a:rPr lang="de-DE" sz="2800">
                <a:latin typeface="Verdana"/>
                <a:ea typeface="Verdana"/>
                <a:cs typeface="Verdana"/>
              </a:rPr>
              <a:t>Digital Humanities: Tools</a:t>
            </a:r>
            <a:endParaRPr lang="de-DE" dirty="0">
              <a:ea typeface="Verdana" pitchFamily="34" charset="0"/>
              <a:cs typeface="Verdana" pitchFamily="34" charset="0"/>
            </a:endParaRPr>
          </a:p>
        </p:txBody>
      </p:sp>
    </p:spTree>
    <p:extLst>
      <p:ext uri="{BB962C8B-B14F-4D97-AF65-F5344CB8AC3E}">
        <p14:creationId xmlns:p14="http://schemas.microsoft.com/office/powerpoint/2010/main" val="4044987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Inhaltsplatzhalter 10"/>
          <p:cNvSpPr>
            <a:spLocks noGrp="1"/>
          </p:cNvSpPr>
          <p:nvPr>
            <p:ph idx="13"/>
          </p:nvPr>
        </p:nvSpPr>
        <p:spPr>
          <a:xfrm>
            <a:off x="5544108" y="5955307"/>
            <a:ext cx="1296144" cy="354013"/>
          </a:xfrm>
        </p:spPr>
        <p:txBody>
          <a:bodyPr/>
          <a:lstStyle/>
          <a:p>
            <a:pPr algn="ctr">
              <a:defRPr/>
            </a:pPr>
            <a:r>
              <a:rPr lang="de-DE"/>
              <a:t>https://libguides.mit.edu</a:t>
            </a:r>
          </a:p>
        </p:txBody>
      </p:sp>
      <p:sp>
        <p:nvSpPr>
          <p:cNvPr id="8" name="Titel 6"/>
          <p:cNvSpPr txBox="1">
            <a:spLocks/>
          </p:cNvSpPr>
          <p:nvPr/>
        </p:nvSpPr>
        <p:spPr bwMode="auto">
          <a:xfrm>
            <a:off x="457200" y="508000"/>
            <a:ext cx="6159500" cy="785813"/>
          </a:xfrm>
          <a:prstGeom prst="rect">
            <a:avLst/>
          </a:prstGeom>
          <a:ln>
            <a:miter lim="800000"/>
            <a:headEnd/>
            <a:tailEnd/>
          </a:ln>
        </p:spPr>
        <p:txBody>
          <a:bodyPr vert="horz" wrap="square" lIns="76389" tIns="38194" rIns="76389" bIns="38194" numCol="1" anchor="t" anchorCtr="0" compatLnSpc="1">
            <a:prstTxWarp prst="textNoShape">
              <a:avLst/>
            </a:prstTxWarp>
          </a:bodyPr>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5pPr>
            <a:lvl6pPr marL="381945" algn="ctr" defTabSz="915076" rtl="0" fontAlgn="base">
              <a:spcBef>
                <a:spcPct val="0"/>
              </a:spcBef>
              <a:spcAft>
                <a:spcPct val="0"/>
              </a:spcAft>
              <a:defRPr sz="4300">
                <a:solidFill>
                  <a:schemeClr val="tx2"/>
                </a:solidFill>
                <a:latin typeface="Verdana" pitchFamily="-65" charset="0"/>
              </a:defRPr>
            </a:lvl6pPr>
            <a:lvl7pPr marL="763890" algn="ctr" defTabSz="915076" rtl="0" fontAlgn="base">
              <a:spcBef>
                <a:spcPct val="0"/>
              </a:spcBef>
              <a:spcAft>
                <a:spcPct val="0"/>
              </a:spcAft>
              <a:defRPr sz="4300">
                <a:solidFill>
                  <a:schemeClr val="tx2"/>
                </a:solidFill>
                <a:latin typeface="Verdana" pitchFamily="-65" charset="0"/>
              </a:defRPr>
            </a:lvl7pPr>
            <a:lvl8pPr marL="1145835" algn="ctr" defTabSz="915076" rtl="0" fontAlgn="base">
              <a:spcBef>
                <a:spcPct val="0"/>
              </a:spcBef>
              <a:spcAft>
                <a:spcPct val="0"/>
              </a:spcAft>
              <a:defRPr sz="4300">
                <a:solidFill>
                  <a:schemeClr val="tx2"/>
                </a:solidFill>
                <a:latin typeface="Verdana" pitchFamily="-65" charset="0"/>
              </a:defRPr>
            </a:lvl8pPr>
            <a:lvl9pPr marL="1527780" algn="ctr" defTabSz="915076" rtl="0" fontAlgn="base">
              <a:spcBef>
                <a:spcPct val="0"/>
              </a:spcBef>
              <a:spcAft>
                <a:spcPct val="0"/>
              </a:spcAft>
              <a:defRPr sz="4300">
                <a:solidFill>
                  <a:schemeClr val="tx2"/>
                </a:solidFill>
                <a:latin typeface="Verdana" pitchFamily="-65" charset="0"/>
              </a:defRPr>
            </a:lvl9pPr>
          </a:lstStyle>
          <a:p>
            <a:pPr>
              <a:defRPr/>
            </a:pPr>
            <a:r>
              <a:rPr lang="de-DE" kern="0" dirty="0">
                <a:solidFill>
                  <a:srgbClr val="8A0F14"/>
                </a:solidFill>
                <a:latin typeface="+mn-lt"/>
                <a:ea typeface="+mn-lt"/>
                <a:cs typeface="+mn-lt"/>
              </a:rPr>
              <a:t>Academic Libraries </a:t>
            </a:r>
            <a:r>
              <a:rPr lang="de-DE" kern="0" dirty="0" err="1">
                <a:solidFill>
                  <a:srgbClr val="8A0F14"/>
                </a:solidFill>
                <a:latin typeface="+mn-lt"/>
                <a:ea typeface="+mn-lt"/>
                <a:cs typeface="+mn-lt"/>
              </a:rPr>
              <a:t>as</a:t>
            </a:r>
            <a:endParaRPr lang="de-DE" b="0" kern="0" dirty="0" err="1">
              <a:latin typeface="+mn-lt"/>
              <a:ea typeface="+mn-lt"/>
              <a:cs typeface="+mn-lt"/>
            </a:endParaRPr>
          </a:p>
          <a:p>
            <a:pPr>
              <a:defRPr/>
            </a:pPr>
            <a:r>
              <a:rPr lang="de-DE" kern="0" dirty="0" err="1">
                <a:solidFill>
                  <a:srgbClr val="8A0F14"/>
                </a:solidFill>
                <a:latin typeface="+mn-lt"/>
                <a:ea typeface="+mn-lt"/>
                <a:cs typeface="+mn-lt"/>
              </a:rPr>
              <a:t>Scholarly</a:t>
            </a:r>
            <a:r>
              <a:rPr lang="de-DE" kern="0" dirty="0">
                <a:solidFill>
                  <a:srgbClr val="8A0F14"/>
                </a:solidFill>
                <a:latin typeface="+mn-lt"/>
                <a:ea typeface="+mn-lt"/>
                <a:cs typeface="+mn-lt"/>
              </a:rPr>
              <a:t> </a:t>
            </a:r>
            <a:r>
              <a:rPr lang="de-DE" kern="0" dirty="0" err="1">
                <a:solidFill>
                  <a:srgbClr val="8A0F14"/>
                </a:solidFill>
                <a:latin typeface="+mn-lt"/>
                <a:ea typeface="+mn-lt"/>
                <a:cs typeface="+mn-lt"/>
              </a:rPr>
              <a:t>Makerspaces</a:t>
            </a:r>
            <a:endParaRPr lang="de-DE" dirty="0" err="1"/>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309" r="22313" b="14039"/>
          <a:stretch/>
        </p:blipFill>
        <p:spPr bwMode="auto">
          <a:xfrm>
            <a:off x="359780" y="1397582"/>
            <a:ext cx="4968304" cy="4731718"/>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8569285"/>
      </p:ext>
    </p:extLst>
  </p:cSld>
  <p:clrMapOvr>
    <a:masterClrMapping/>
  </p:clrMapOvr>
  <p:transition spd="med"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3851920" y="2564904"/>
            <a:ext cx="5148572" cy="3168352"/>
          </a:xfrm>
        </p:spPr>
        <p:txBody>
          <a:bodyPr/>
          <a:lstStyle/>
          <a:p>
            <a:pPr marL="0" lvl="1" indent="0">
              <a:lnSpc>
                <a:spcPct val="114000"/>
              </a:lnSpc>
              <a:spcBef>
                <a:spcPts val="0"/>
              </a:spcBef>
              <a:spcAft>
                <a:spcPts val="2400"/>
              </a:spcAft>
              <a:buNone/>
            </a:pPr>
            <a:r>
              <a:rPr lang="de-DE" sz="1600" b="1"/>
              <a:t>Future e-Research Support in the Humanities (FuReSH)</a:t>
            </a:r>
          </a:p>
          <a:p>
            <a:pPr marL="465750" lvl="1" indent="-285750">
              <a:lnSpc>
                <a:spcPct val="150000"/>
              </a:lnSpc>
              <a:spcBef>
                <a:spcPts val="0"/>
              </a:spcBef>
              <a:spcAft>
                <a:spcPts val="600"/>
              </a:spcAft>
              <a:buFont typeface="Wingdings" panose="05000000000000000000" pitchFamily="2" charset="2"/>
              <a:buChar char="§"/>
            </a:pPr>
            <a:r>
              <a:rPr lang="de-DE" sz="1600"/>
              <a:t>University library of Humboldt-Universität zu Berlin (05/2018 – 10/2019)</a:t>
            </a:r>
          </a:p>
          <a:p>
            <a:pPr marL="465750" lvl="1" indent="-285750">
              <a:lnSpc>
                <a:spcPct val="150000"/>
              </a:lnSpc>
              <a:spcBef>
                <a:spcPts val="0"/>
              </a:spcBef>
              <a:spcAft>
                <a:spcPts val="600"/>
              </a:spcAft>
              <a:buFont typeface="Wingdings" panose="05000000000000000000" pitchFamily="2" charset="2"/>
              <a:buChar char="§"/>
            </a:pPr>
            <a:r>
              <a:rPr lang="en-US" sz="1600"/>
              <a:t>Feasibility study for an implementation of </a:t>
            </a:r>
            <a:r>
              <a:rPr lang="en-US" sz="1600" b="1"/>
              <a:t>Scholarly Makerspaces </a:t>
            </a:r>
            <a:r>
              <a:rPr lang="en-US" sz="1600"/>
              <a:t>as a service of university libraries</a:t>
            </a:r>
          </a:p>
          <a:p>
            <a:pPr marL="465750" lvl="1" indent="-285750">
              <a:lnSpc>
                <a:spcPct val="150000"/>
              </a:lnSpc>
              <a:spcBef>
                <a:spcPts val="0"/>
              </a:spcBef>
              <a:spcAft>
                <a:spcPts val="600"/>
              </a:spcAft>
              <a:buFont typeface="Wingdings" panose="05000000000000000000" pitchFamily="2" charset="2"/>
              <a:buChar char="§"/>
            </a:pPr>
            <a:endParaRPr lang="de-DE" sz="1600"/>
          </a:p>
          <a:p>
            <a:pPr marL="465750" lvl="1" indent="-285750">
              <a:lnSpc>
                <a:spcPct val="150000"/>
              </a:lnSpc>
              <a:spcBef>
                <a:spcPts val="0"/>
              </a:spcBef>
              <a:spcAft>
                <a:spcPts val="600"/>
              </a:spcAft>
              <a:buFont typeface="Wingdings" panose="05000000000000000000" pitchFamily="2" charset="2"/>
              <a:buChar char="§"/>
            </a:pPr>
            <a:endParaRPr lang="de-DE" sz="1600"/>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DFG-Project FuReSH</a:t>
            </a:r>
            <a:endParaRPr>
              <a:solidFill>
                <a:srgbClr val="8A0F14"/>
              </a:solidFill>
              <a:latin typeface="+mn-lt"/>
              <a:ea typeface="ＭＳ Ｐゴシック" pitchFamily="34" charset="-128"/>
            </a:endParaRPr>
          </a:p>
        </p:txBody>
      </p:sp>
      <p:sp>
        <p:nvSpPr>
          <p:cNvPr id="4" name="Inhaltsplatzhalter 10"/>
          <p:cNvSpPr>
            <a:spLocks noGrp="1"/>
          </p:cNvSpPr>
          <p:nvPr>
            <p:ph idx="13"/>
          </p:nvPr>
        </p:nvSpPr>
        <p:spPr>
          <a:xfrm>
            <a:off x="494171" y="5772150"/>
            <a:ext cx="3033713" cy="354013"/>
          </a:xfrm>
        </p:spPr>
        <p:txBody>
          <a:bodyPr/>
          <a:lstStyle/>
          <a:p>
            <a:pPr>
              <a:defRPr/>
            </a:pPr>
            <a:r>
              <a:rPr lang="de-DE"/>
              <a:t>Erwin-Schrödinger-Zentrum (HU)</a:t>
            </a:r>
          </a:p>
          <a:p>
            <a:pPr>
              <a:defRPr/>
            </a:pPr>
            <a:r>
              <a:rPr lang="de-DE"/>
              <a:t>Photo: Frank Kühnlenz</a:t>
            </a:r>
          </a:p>
        </p:txBody>
      </p:sp>
      <p:pic>
        <p:nvPicPr>
          <p:cNvPr id="5" name="Bildplatzhalter 2"/>
          <p:cNvPicPr>
            <a:picLocks noGrp="1" noChangeAspect="1"/>
          </p:cNvPicPr>
          <p:nvPr>
            <p:ph type="pic" idx="1"/>
          </p:nvPr>
        </p:nvPicPr>
        <p:blipFill>
          <a:blip r:embed="rId3">
            <a:extLst>
              <a:ext uri="{28A0092B-C50C-407E-A947-70E740481C1C}">
                <a14:useLocalDpi xmlns:a14="http://schemas.microsoft.com/office/drawing/2010/main" val="0"/>
              </a:ext>
            </a:extLst>
          </a:blip>
          <a:srcRect t="11206" b="11206"/>
          <a:stretch>
            <a:fillRect/>
          </a:stretch>
        </p:blipFill>
        <p:spPr>
          <a:xfrm>
            <a:off x="473742" y="2184183"/>
            <a:ext cx="3016773" cy="3512966"/>
          </a:xfrm>
        </p:spPr>
      </p:pic>
    </p:spTree>
    <p:extLst>
      <p:ext uri="{BB962C8B-B14F-4D97-AF65-F5344CB8AC3E}">
        <p14:creationId xmlns:p14="http://schemas.microsoft.com/office/powerpoint/2010/main" val="4047984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517064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de-DE" dirty="0">
                <a:latin typeface="Verdana"/>
                <a:ea typeface="Verdana"/>
                <a:cs typeface="Verdana"/>
              </a:rPr>
              <a:t>expert-level</a:t>
            </a:r>
          </a:p>
          <a:p>
            <a:pPr marL="457200" indent="-457200">
              <a:buFont typeface="Arial"/>
              <a:buChar char="•"/>
            </a:pPr>
            <a:r>
              <a:rPr lang="de-DE" dirty="0">
                <a:latin typeface="Verdana"/>
                <a:ea typeface="Verdana"/>
                <a:cs typeface="Verdana"/>
              </a:rPr>
              <a:t>not </a:t>
            </a:r>
            <a:r>
              <a:rPr lang="de-DE" dirty="0" err="1">
                <a:latin typeface="Verdana"/>
                <a:ea typeface="Verdana"/>
                <a:cs typeface="Verdana"/>
              </a:rPr>
              <a:t>very</a:t>
            </a:r>
            <a:r>
              <a:rPr lang="de-DE" dirty="0">
                <a:latin typeface="Verdana"/>
                <a:ea typeface="Verdana"/>
                <a:cs typeface="Verdana"/>
              </a:rPr>
              <a:t> transparent </a:t>
            </a:r>
            <a:r>
              <a:rPr lang="de-DE" dirty="0" err="1">
                <a:latin typeface="Verdana"/>
                <a:ea typeface="Verdana"/>
                <a:cs typeface="Verdana"/>
              </a:rPr>
              <a:t>regarding</a:t>
            </a:r>
            <a:endParaRPr lang="de-DE">
              <a:ea typeface="Verdana" pitchFamily="34" charset="0"/>
              <a:cs typeface="Verdana" pitchFamily="34" charset="0"/>
            </a:endParaRPr>
          </a:p>
          <a:p>
            <a:pPr marL="838200" lvl="1" indent="-457200">
              <a:buFont typeface="Arial"/>
              <a:buChar char="•"/>
            </a:pPr>
            <a:r>
              <a:rPr lang="de-DE" dirty="0" err="1">
                <a:latin typeface="Verdana"/>
                <a:ea typeface="Verdana"/>
                <a:cs typeface="Verdana"/>
              </a:rPr>
              <a:t>scope</a:t>
            </a:r>
            <a:endParaRPr lang="de-DE" dirty="0">
              <a:ea typeface="Verdana" pitchFamily="34" charset="0"/>
              <a:cs typeface="Verdana" pitchFamily="34" charset="0"/>
            </a:endParaRPr>
          </a:p>
          <a:p>
            <a:pPr marL="838200" lvl="1" indent="-457200">
              <a:buFont typeface="Arial" panose="020B0604020202020204" pitchFamily="34" charset="0"/>
              <a:buChar char="•"/>
            </a:pPr>
            <a:r>
              <a:rPr lang="de-DE" dirty="0" err="1">
                <a:latin typeface="Verdana"/>
                <a:ea typeface="Verdana"/>
                <a:cs typeface="Verdana"/>
              </a:rPr>
              <a:t>comprehensiveness</a:t>
            </a:r>
            <a:r>
              <a:rPr lang="de-DE" dirty="0">
                <a:latin typeface="Verdana"/>
                <a:ea typeface="Verdana"/>
                <a:cs typeface="Verdana"/>
              </a:rPr>
              <a:t> </a:t>
            </a:r>
            <a:endParaRPr lang="de-DE" dirty="0">
              <a:ea typeface="Verdana" pitchFamily="34" charset="0"/>
              <a:cs typeface="Verdana" pitchFamily="34" charset="0"/>
            </a:endParaRPr>
          </a:p>
          <a:p>
            <a:pPr marL="838200" lvl="1" indent="-457200">
              <a:buFont typeface="Arial" panose="020B0604020202020204" pitchFamily="34" charset="0"/>
              <a:buChar char="•"/>
            </a:pPr>
            <a:r>
              <a:rPr lang="de-DE" dirty="0" err="1">
                <a:latin typeface="Verdana"/>
                <a:ea typeface="Verdana"/>
                <a:cs typeface="Verdana"/>
              </a:rPr>
              <a:t>maturity</a:t>
            </a:r>
            <a:endParaRPr lang="de-DE" dirty="0">
              <a:ea typeface="Verdana" pitchFamily="34" charset="0"/>
              <a:cs typeface="Verdana" pitchFamily="34" charset="0"/>
            </a:endParaRPr>
          </a:p>
          <a:p>
            <a:pPr marL="838200" lvl="1" indent="-457200">
              <a:buFont typeface="Arial" panose="020B0604020202020204" pitchFamily="34" charset="0"/>
              <a:buChar char="•"/>
            </a:pPr>
            <a:r>
              <a:rPr lang="de-DE" dirty="0" err="1">
                <a:latin typeface="Verdana"/>
                <a:ea typeface="Verdana"/>
                <a:cs typeface="Verdana"/>
              </a:rPr>
              <a:t>ease</a:t>
            </a:r>
            <a:r>
              <a:rPr lang="de-DE" dirty="0">
                <a:latin typeface="Verdana"/>
                <a:ea typeface="Verdana"/>
                <a:cs typeface="Verdana"/>
              </a:rPr>
              <a:t> </a:t>
            </a:r>
            <a:r>
              <a:rPr lang="de-DE" dirty="0" err="1">
                <a:latin typeface="Verdana"/>
                <a:ea typeface="Verdana"/>
                <a:cs typeface="Verdana"/>
              </a:rPr>
              <a:t>of</a:t>
            </a:r>
            <a:r>
              <a:rPr lang="de-DE" dirty="0">
                <a:latin typeface="Verdana"/>
                <a:ea typeface="Verdana"/>
                <a:cs typeface="Verdana"/>
              </a:rPr>
              <a:t> </a:t>
            </a:r>
            <a:r>
              <a:rPr lang="de-DE" dirty="0" err="1">
                <a:latin typeface="Verdana"/>
                <a:ea typeface="Verdana"/>
                <a:cs typeface="Verdana"/>
              </a:rPr>
              <a:t>use</a:t>
            </a:r>
            <a:endParaRPr lang="de-DE" dirty="0" err="1">
              <a:ea typeface="Verdana" pitchFamily="34" charset="0"/>
              <a:cs typeface="Verdana" pitchFamily="34" charset="0"/>
            </a:endParaRPr>
          </a:p>
          <a:p>
            <a:pPr marL="838200" lvl="1" indent="-457200">
              <a:buFont typeface="Arial" panose="020B0604020202020204" pitchFamily="34" charset="0"/>
              <a:buChar char="•"/>
            </a:pPr>
            <a:r>
              <a:rPr lang="de-DE" dirty="0" err="1">
                <a:latin typeface="Verdana"/>
                <a:ea typeface="Verdana"/>
                <a:cs typeface="Verdana"/>
              </a:rPr>
              <a:t>best</a:t>
            </a:r>
            <a:r>
              <a:rPr lang="de-DE" dirty="0">
                <a:latin typeface="Verdana"/>
                <a:ea typeface="Verdana"/>
                <a:cs typeface="Verdana"/>
              </a:rPr>
              <a:t> </a:t>
            </a:r>
            <a:r>
              <a:rPr lang="de-DE" dirty="0" err="1">
                <a:latin typeface="Verdana"/>
                <a:ea typeface="Verdana"/>
                <a:cs typeface="Verdana"/>
              </a:rPr>
              <a:t>practice</a:t>
            </a:r>
            <a:endParaRPr lang="de-DE" dirty="0" err="1">
              <a:ea typeface="Verdana" pitchFamily="34" charset="0"/>
              <a:cs typeface="Verdana" pitchFamily="34" charset="0"/>
            </a:endParaRPr>
          </a:p>
          <a:p>
            <a:pPr marL="838200" lvl="1" indent="-457200">
              <a:buFont typeface="Arial" panose="020B0604020202020204" pitchFamily="34" charset="0"/>
              <a:buChar char="•"/>
            </a:pPr>
            <a:endParaRPr lang="de-DE" dirty="0">
              <a:ea typeface="Verdana" pitchFamily="34" charset="0"/>
              <a:cs typeface="Verdana" pitchFamily="34" charset="0"/>
            </a:endParaRPr>
          </a:p>
          <a:p>
            <a:r>
              <a:rPr lang="de-DE" dirty="0">
                <a:latin typeface="Verdana"/>
                <a:ea typeface="Verdana"/>
                <a:cs typeface="Verdana"/>
              </a:rPr>
              <a:t>= </a:t>
            </a:r>
            <a:r>
              <a:rPr lang="de-DE" dirty="0" err="1">
                <a:latin typeface="Verdana"/>
                <a:ea typeface="Verdana"/>
                <a:cs typeface="Verdana"/>
              </a:rPr>
              <a:t>needs</a:t>
            </a:r>
            <a:r>
              <a:rPr lang="de-DE" dirty="0">
                <a:latin typeface="Verdana"/>
                <a:ea typeface="Verdana"/>
                <a:cs typeface="Verdana"/>
              </a:rPr>
              <a:t> </a:t>
            </a:r>
            <a:r>
              <a:rPr lang="de-DE" dirty="0" err="1">
                <a:latin typeface="Verdana"/>
                <a:ea typeface="Verdana"/>
                <a:cs typeface="Verdana"/>
              </a:rPr>
              <a:t>to</a:t>
            </a:r>
            <a:r>
              <a:rPr lang="de-DE" dirty="0">
                <a:latin typeface="Verdana"/>
                <a:ea typeface="Verdana"/>
                <a:cs typeface="Verdana"/>
              </a:rPr>
              <a:t> </a:t>
            </a:r>
            <a:r>
              <a:rPr lang="de-DE" dirty="0" err="1">
                <a:latin typeface="Verdana"/>
                <a:ea typeface="Verdana"/>
                <a:cs typeface="Verdana"/>
              </a:rPr>
              <a:t>be</a:t>
            </a:r>
            <a:r>
              <a:rPr lang="de-DE" dirty="0">
                <a:latin typeface="Verdana"/>
                <a:ea typeface="Verdana"/>
                <a:cs typeface="Verdana"/>
              </a:rPr>
              <a:t> </a:t>
            </a:r>
            <a:r>
              <a:rPr lang="de-DE" dirty="0" err="1">
                <a:latin typeface="Verdana"/>
                <a:ea typeface="Verdana"/>
                <a:cs typeface="Verdana"/>
              </a:rPr>
              <a:t>edited</a:t>
            </a:r>
            <a:r>
              <a:rPr lang="de-DE" dirty="0">
                <a:latin typeface="Verdana"/>
                <a:ea typeface="Verdana"/>
                <a:cs typeface="Verdana"/>
              </a:rPr>
              <a:t> </a:t>
            </a:r>
            <a:r>
              <a:rPr lang="de-DE" dirty="0" err="1">
                <a:latin typeface="Verdana"/>
                <a:ea typeface="Verdana"/>
                <a:cs typeface="Verdana"/>
              </a:rPr>
              <a:t>for</a:t>
            </a:r>
            <a:r>
              <a:rPr lang="de-DE" dirty="0">
                <a:latin typeface="Verdana"/>
                <a:ea typeface="Verdana"/>
                <a:cs typeface="Verdana"/>
              </a:rPr>
              <a:t> </a:t>
            </a:r>
            <a:r>
              <a:rPr lang="de-DE" dirty="0" err="1">
                <a:latin typeface="Verdana"/>
                <a:ea typeface="Verdana"/>
                <a:cs typeface="Verdana"/>
              </a:rPr>
              <a:t>our</a:t>
            </a:r>
            <a:r>
              <a:rPr lang="de-DE" dirty="0">
                <a:latin typeface="Verdana"/>
                <a:ea typeface="Verdana"/>
                <a:cs typeface="Verdana"/>
              </a:rPr>
              <a:t> </a:t>
            </a:r>
            <a:r>
              <a:rPr lang="de-DE" dirty="0" err="1">
                <a:latin typeface="Verdana"/>
                <a:ea typeface="Verdana"/>
                <a:cs typeface="Verdana"/>
              </a:rPr>
              <a:t>aim</a:t>
            </a:r>
            <a:endParaRPr lang="de-DE" dirty="0" err="1">
              <a:ea typeface="Verdana" pitchFamily="34" charset="0"/>
              <a:cs typeface="Verdana" pitchFamily="34" charset="0"/>
            </a:endParaRPr>
          </a:p>
          <a:p>
            <a:pPr marL="457200" indent="-457200">
              <a:buFont typeface="Arial"/>
              <a:buChar char="•"/>
            </a:pPr>
            <a:endParaRPr lang="de-DE" dirty="0">
              <a:ea typeface="Verdana" pitchFamily="34" charset="0"/>
              <a:cs typeface="Verdana" pitchFamily="34" charset="0"/>
            </a:endParaRPr>
          </a:p>
        </p:txBody>
      </p:sp>
    </p:spTree>
    <p:extLst>
      <p:ext uri="{BB962C8B-B14F-4D97-AF65-F5344CB8AC3E}">
        <p14:creationId xmlns:p14="http://schemas.microsoft.com/office/powerpoint/2010/main" val="780947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36471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err="1">
              <a:ea typeface="Verdana" pitchFamily="34" charset="0"/>
              <a:cs typeface="Verdana" pitchFamily="34" charset="0"/>
            </a:endParaRPr>
          </a:p>
          <a:p>
            <a:r>
              <a:rPr lang="de-DE" dirty="0">
                <a:latin typeface="Verdana"/>
                <a:ea typeface="Verdana"/>
                <a:cs typeface="Verdana"/>
              </a:rPr>
              <a:t>Model </a:t>
            </a:r>
            <a:r>
              <a:rPr lang="de-DE" dirty="0" err="1">
                <a:latin typeface="Verdana"/>
                <a:ea typeface="Verdana"/>
                <a:cs typeface="Verdana"/>
              </a:rPr>
              <a:t>solutions</a:t>
            </a:r>
          </a:p>
          <a:p>
            <a:endParaRPr lang="de-DE" dirty="0">
              <a:ea typeface="Verdana" pitchFamily="34" charset="0"/>
              <a:cs typeface="Verdana" pitchFamily="34" charset="0"/>
            </a:endParaRPr>
          </a:p>
          <a:p>
            <a:r>
              <a:rPr lang="de-DE" dirty="0">
                <a:latin typeface="Verdana"/>
                <a:ea typeface="Verdana"/>
                <a:cs typeface="Verdana"/>
              </a:rPr>
              <a:t>DARIAH-DE</a:t>
            </a:r>
            <a:endParaRPr lang="de-DE" dirty="0"/>
          </a:p>
          <a:p>
            <a:r>
              <a:rPr lang="de-DE" dirty="0">
                <a:latin typeface="Verdana"/>
                <a:ea typeface="Verdana"/>
                <a:cs typeface="Verdana"/>
              </a:rPr>
              <a:t>Digital </a:t>
            </a:r>
            <a:r>
              <a:rPr lang="de-DE" err="1">
                <a:latin typeface="Verdana"/>
                <a:ea typeface="Verdana"/>
                <a:cs typeface="Verdana"/>
              </a:rPr>
              <a:t>Humanities</a:t>
            </a:r>
            <a:r>
              <a:rPr lang="de-DE">
                <a:latin typeface="Verdana"/>
                <a:ea typeface="Verdana"/>
                <a:cs typeface="Verdana"/>
              </a:rPr>
              <a:t> Dashboard</a:t>
            </a:r>
            <a:endParaRPr lang="de-DE" dirty="0">
              <a:ea typeface="Verdana" pitchFamily="34" charset="0"/>
              <a:cs typeface="Verdana" pitchFamily="34" charset="0"/>
            </a:endParaRPr>
          </a:p>
          <a:p>
            <a:pPr marL="457200" indent="-457200">
              <a:buFont typeface="Arial"/>
              <a:buChar char="•"/>
            </a:pPr>
            <a:endParaRPr lang="de-DE" dirty="0">
              <a:ea typeface="Verdana" pitchFamily="34" charset="0"/>
              <a:cs typeface="Verdana" pitchFamily="34" charset="0"/>
            </a:endParaRPr>
          </a:p>
          <a:p>
            <a:pPr marL="457200" indent="-457200">
              <a:buFont typeface="Arial"/>
              <a:buChar char="•"/>
            </a:pPr>
            <a:endParaRPr lang="de-DE" dirty="0">
              <a:ea typeface="Verdana" pitchFamily="34" charset="0"/>
              <a:cs typeface="Verdana" pitchFamily="34" charset="0"/>
            </a:endParaRPr>
          </a:p>
        </p:txBody>
      </p:sp>
    </p:spTree>
    <p:extLst>
      <p:ext uri="{BB962C8B-B14F-4D97-AF65-F5344CB8AC3E}">
        <p14:creationId xmlns:p14="http://schemas.microsoft.com/office/powerpoint/2010/main" val="11520415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50" t="1997" r="25833" b="29334"/>
          <a:stretch/>
        </p:blipFill>
        <p:spPr bwMode="auto">
          <a:xfrm>
            <a:off x="215516" y="1556792"/>
            <a:ext cx="7197654" cy="43867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Inhaltsplatzhalter 10"/>
          <p:cNvSpPr>
            <a:spLocks noGrp="1"/>
          </p:cNvSpPr>
          <p:nvPr>
            <p:ph idx="13"/>
          </p:nvPr>
        </p:nvSpPr>
        <p:spPr>
          <a:xfrm>
            <a:off x="7524328" y="5769260"/>
            <a:ext cx="1296144" cy="354013"/>
          </a:xfrm>
        </p:spPr>
        <p:txBody>
          <a:bodyPr/>
          <a:lstStyle/>
          <a:p>
            <a:pPr algn="ctr">
              <a:defRPr/>
            </a:pPr>
            <a:r>
              <a:rPr lang="de-DE"/>
              <a:t>http://dhdashboard.de/</a:t>
            </a:r>
          </a:p>
        </p:txBody>
      </p:sp>
      <p:sp>
        <p:nvSpPr>
          <p:cNvPr id="8" name="Titel 6"/>
          <p:cNvSpPr txBox="1">
            <a:spLocks/>
          </p:cNvSpPr>
          <p:nvPr/>
        </p:nvSpPr>
        <p:spPr bwMode="auto">
          <a:xfrm>
            <a:off x="457200" y="508000"/>
            <a:ext cx="6159500" cy="785813"/>
          </a:xfrm>
          <a:prstGeom prst="rect">
            <a:avLst/>
          </a:prstGeom>
          <a:ln>
            <a:miter lim="800000"/>
            <a:headEnd/>
            <a:tailEnd/>
          </a:ln>
        </p:spPr>
        <p:txBody>
          <a:bodyPr vert="horz" wrap="square" lIns="76389" tIns="38194" rIns="76389" bIns="38194" numCol="1" anchor="t" anchorCtr="0" compatLnSpc="1">
            <a:prstTxWarp prst="textNoShape">
              <a:avLst/>
            </a:prstTxWarp>
          </a:bodyPr>
          <a:lstStyle>
            <a:lvl1pPr algn="l" rtl="0" eaLnBrk="0" fontAlgn="base" hangingPunct="0">
              <a:spcBef>
                <a:spcPct val="0"/>
              </a:spcBef>
              <a:spcAft>
                <a:spcPct val="0"/>
              </a:spcAft>
              <a:defRPr lang="de-DE" sz="2100" b="1" cap="none" dirty="0">
                <a:solidFill>
                  <a:srgbClr val="00376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300">
                <a:solidFill>
                  <a:schemeClr val="tx2"/>
                </a:solidFill>
                <a:latin typeface="Verdana" pitchFamily="-65" charset="0"/>
                <a:ea typeface="ＭＳ Ｐゴシック" pitchFamily="-65" charset="-128"/>
                <a:cs typeface="ＭＳ Ｐゴシック" pitchFamily="-65" charset="-128"/>
              </a:defRPr>
            </a:lvl5pPr>
            <a:lvl6pPr marL="381945" algn="ctr" defTabSz="915076" rtl="0" fontAlgn="base">
              <a:spcBef>
                <a:spcPct val="0"/>
              </a:spcBef>
              <a:spcAft>
                <a:spcPct val="0"/>
              </a:spcAft>
              <a:defRPr sz="4300">
                <a:solidFill>
                  <a:schemeClr val="tx2"/>
                </a:solidFill>
                <a:latin typeface="Verdana" pitchFamily="-65" charset="0"/>
              </a:defRPr>
            </a:lvl6pPr>
            <a:lvl7pPr marL="763890" algn="ctr" defTabSz="915076" rtl="0" fontAlgn="base">
              <a:spcBef>
                <a:spcPct val="0"/>
              </a:spcBef>
              <a:spcAft>
                <a:spcPct val="0"/>
              </a:spcAft>
              <a:defRPr sz="4300">
                <a:solidFill>
                  <a:schemeClr val="tx2"/>
                </a:solidFill>
                <a:latin typeface="Verdana" pitchFamily="-65" charset="0"/>
              </a:defRPr>
            </a:lvl7pPr>
            <a:lvl8pPr marL="1145835" algn="ctr" defTabSz="915076" rtl="0" fontAlgn="base">
              <a:spcBef>
                <a:spcPct val="0"/>
              </a:spcBef>
              <a:spcAft>
                <a:spcPct val="0"/>
              </a:spcAft>
              <a:defRPr sz="4300">
                <a:solidFill>
                  <a:schemeClr val="tx2"/>
                </a:solidFill>
                <a:latin typeface="Verdana" pitchFamily="-65" charset="0"/>
              </a:defRPr>
            </a:lvl8pPr>
            <a:lvl9pPr marL="1527780" algn="ctr" defTabSz="915076" rtl="0" fontAlgn="base">
              <a:spcBef>
                <a:spcPct val="0"/>
              </a:spcBef>
              <a:spcAft>
                <a:spcPct val="0"/>
              </a:spcAft>
              <a:defRPr sz="4300">
                <a:solidFill>
                  <a:schemeClr val="tx2"/>
                </a:solidFill>
                <a:latin typeface="Verdana" pitchFamily="-65" charset="0"/>
              </a:defRPr>
            </a:lvl9pPr>
          </a:lstStyle>
          <a:p>
            <a:pPr>
              <a:defRPr/>
            </a:pPr>
            <a:r>
              <a:rPr lang="de-DE" kern="0" dirty="0">
                <a:solidFill>
                  <a:srgbClr val="8A0F14"/>
                </a:solidFill>
                <a:latin typeface="+mn-lt"/>
                <a:ea typeface="+mn-lt"/>
                <a:cs typeface="+mn-lt"/>
              </a:rPr>
              <a:t>Academic Libraries </a:t>
            </a:r>
            <a:r>
              <a:rPr lang="de-DE" kern="0" dirty="0" err="1">
                <a:solidFill>
                  <a:srgbClr val="8A0F14"/>
                </a:solidFill>
                <a:latin typeface="+mn-lt"/>
                <a:ea typeface="+mn-lt"/>
                <a:cs typeface="+mn-lt"/>
              </a:rPr>
              <a:t>as</a:t>
            </a:r>
            <a:endParaRPr lang="de-DE" b="0" kern="0" dirty="0" err="1">
              <a:latin typeface="+mn-lt"/>
              <a:ea typeface="+mn-lt"/>
              <a:cs typeface="+mn-lt"/>
            </a:endParaRPr>
          </a:p>
          <a:p>
            <a:pPr>
              <a:defRPr/>
            </a:pPr>
            <a:r>
              <a:rPr lang="de-DE" kern="0" dirty="0" err="1">
                <a:solidFill>
                  <a:srgbClr val="8A0F14"/>
                </a:solidFill>
                <a:latin typeface="+mn-lt"/>
                <a:ea typeface="+mn-lt"/>
                <a:cs typeface="+mn-lt"/>
              </a:rPr>
              <a:t>Scholarly</a:t>
            </a:r>
            <a:r>
              <a:rPr lang="de-DE" kern="0" dirty="0">
                <a:solidFill>
                  <a:srgbClr val="8A0F14"/>
                </a:solidFill>
                <a:latin typeface="+mn-lt"/>
                <a:ea typeface="+mn-lt"/>
                <a:cs typeface="+mn-lt"/>
              </a:rPr>
              <a:t> </a:t>
            </a:r>
            <a:r>
              <a:rPr lang="de-DE" kern="0" dirty="0" err="1">
                <a:solidFill>
                  <a:srgbClr val="8A0F14"/>
                </a:solidFill>
                <a:latin typeface="+mn-lt"/>
                <a:ea typeface="+mn-lt"/>
                <a:cs typeface="+mn-lt"/>
              </a:rPr>
              <a:t>Makerspaces</a:t>
            </a:r>
            <a:endParaRPr lang="de-DE" dirty="0" err="1"/>
          </a:p>
        </p:txBody>
      </p:sp>
    </p:spTree>
    <p:extLst>
      <p:ext uri="{BB962C8B-B14F-4D97-AF65-F5344CB8AC3E}">
        <p14:creationId xmlns:p14="http://schemas.microsoft.com/office/powerpoint/2010/main" val="1267030582"/>
      </p:ext>
    </p:extLst>
  </p:cSld>
  <p:clrMapOvr>
    <a:masterClrMapping/>
  </p:clrMapOvr>
  <p:transition spd="med" advClick="0"/>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46628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a:latin typeface="Verdana"/>
                <a:ea typeface="Verdana"/>
                <a:cs typeface="Verdana"/>
              </a:rPr>
              <a:t>But </a:t>
            </a:r>
          </a:p>
          <a:p>
            <a:pPr marL="457200" indent="-457200">
              <a:buFont typeface="Arial"/>
              <a:buChar char="•"/>
            </a:pPr>
            <a:r>
              <a:rPr lang="de-DE" dirty="0">
                <a:latin typeface="Verdana"/>
                <a:ea typeface="Verdana"/>
                <a:cs typeface="Verdana"/>
              </a:rPr>
              <a:t>will </a:t>
            </a:r>
            <a:r>
              <a:rPr lang="de-DE" dirty="0" err="1">
                <a:latin typeface="Verdana"/>
                <a:ea typeface="Verdana"/>
                <a:cs typeface="Verdana"/>
              </a:rPr>
              <a:t>they</a:t>
            </a:r>
            <a:r>
              <a:rPr lang="de-DE" dirty="0">
                <a:latin typeface="Verdana"/>
                <a:ea typeface="Verdana"/>
                <a:cs typeface="Verdana"/>
              </a:rPr>
              <a:t> find </a:t>
            </a:r>
            <a:r>
              <a:rPr lang="de-DE" dirty="0" err="1">
                <a:latin typeface="Verdana"/>
                <a:ea typeface="Verdana"/>
                <a:cs typeface="Verdana"/>
              </a:rPr>
              <a:t>it</a:t>
            </a:r>
            <a:r>
              <a:rPr lang="de-DE" dirty="0">
                <a:latin typeface="Verdana"/>
                <a:ea typeface="Verdana"/>
                <a:cs typeface="Verdana"/>
              </a:rPr>
              <a:t>?</a:t>
            </a:r>
          </a:p>
          <a:p>
            <a:pPr marL="457200" indent="-457200">
              <a:buFont typeface="Arial"/>
              <a:buChar char="•"/>
            </a:pPr>
            <a:r>
              <a:rPr lang="de-DE" dirty="0">
                <a:latin typeface="Verdana"/>
                <a:ea typeface="Verdana"/>
                <a:cs typeface="Verdana"/>
              </a:rPr>
              <a:t>will </a:t>
            </a:r>
            <a:r>
              <a:rPr lang="de-DE" dirty="0" err="1">
                <a:latin typeface="Verdana"/>
                <a:ea typeface="Verdana"/>
                <a:cs typeface="Verdana"/>
              </a:rPr>
              <a:t>they</a:t>
            </a:r>
            <a:r>
              <a:rPr lang="de-DE" dirty="0">
                <a:latin typeface="Verdana"/>
                <a:ea typeface="Verdana"/>
                <a:cs typeface="Verdana"/>
              </a:rPr>
              <a:t> </a:t>
            </a:r>
            <a:r>
              <a:rPr lang="de-DE" dirty="0" err="1">
                <a:latin typeface="Verdana"/>
                <a:ea typeface="Verdana"/>
                <a:cs typeface="Verdana"/>
              </a:rPr>
              <a:t>understand</a:t>
            </a:r>
            <a:r>
              <a:rPr lang="de-DE" dirty="0">
                <a:latin typeface="Verdana"/>
                <a:ea typeface="Verdana"/>
                <a:cs typeface="Verdana"/>
              </a:rPr>
              <a:t> </a:t>
            </a:r>
            <a:r>
              <a:rPr lang="de-DE" dirty="0" err="1">
                <a:latin typeface="Verdana"/>
                <a:ea typeface="Verdana"/>
                <a:cs typeface="Verdana"/>
              </a:rPr>
              <a:t>it</a:t>
            </a:r>
            <a:r>
              <a:rPr lang="de-DE" dirty="0">
                <a:latin typeface="Verdana"/>
                <a:ea typeface="Verdana"/>
                <a:cs typeface="Verdana"/>
              </a:rPr>
              <a:t>?</a:t>
            </a:r>
          </a:p>
          <a:p>
            <a:pPr marL="457200" indent="-457200">
              <a:buFont typeface="Arial"/>
              <a:buChar char="•"/>
            </a:pPr>
            <a:r>
              <a:rPr lang="de-DE" dirty="0">
                <a:latin typeface="Verdana"/>
                <a:ea typeface="Verdana"/>
                <a:cs typeface="Verdana"/>
              </a:rPr>
              <a:t>will </a:t>
            </a:r>
            <a:r>
              <a:rPr lang="de-DE" dirty="0" err="1">
                <a:latin typeface="Verdana"/>
                <a:ea typeface="Verdana"/>
                <a:cs typeface="Verdana"/>
              </a:rPr>
              <a:t>they</a:t>
            </a:r>
            <a:r>
              <a:rPr lang="de-DE" dirty="0">
                <a:latin typeface="Verdana"/>
                <a:ea typeface="Verdana"/>
                <a:cs typeface="Verdana"/>
              </a:rPr>
              <a:t> </a:t>
            </a:r>
            <a:r>
              <a:rPr lang="de-DE" dirty="0" err="1">
                <a:latin typeface="Verdana"/>
                <a:ea typeface="Verdana"/>
                <a:cs typeface="Verdana"/>
              </a:rPr>
              <a:t>use</a:t>
            </a:r>
            <a:r>
              <a:rPr lang="de-DE" dirty="0">
                <a:latin typeface="Verdana"/>
                <a:ea typeface="Verdana"/>
                <a:cs typeface="Verdana"/>
              </a:rPr>
              <a:t> </a:t>
            </a:r>
            <a:r>
              <a:rPr lang="de-DE" dirty="0" err="1">
                <a:latin typeface="Verdana"/>
                <a:ea typeface="Verdana"/>
                <a:cs typeface="Verdana"/>
              </a:rPr>
              <a:t>it</a:t>
            </a:r>
            <a:r>
              <a:rPr lang="de-DE" dirty="0">
                <a:latin typeface="Verdana"/>
                <a:ea typeface="Verdana"/>
                <a:cs typeface="Verdana"/>
              </a:rPr>
              <a:t>?</a:t>
            </a:r>
            <a:endParaRPr lang="de-DE"/>
          </a:p>
          <a:p>
            <a:br>
              <a:rPr lang="de-DE" dirty="0">
                <a:latin typeface="Verdana"/>
                <a:ea typeface="Verdana"/>
                <a:cs typeface="Verdana"/>
              </a:rPr>
            </a:br>
            <a:r>
              <a:rPr lang="de-DE" dirty="0">
                <a:latin typeface="Verdana"/>
                <a:ea typeface="Verdana"/>
                <a:cs typeface="Verdana"/>
              </a:rPr>
              <a:t>DARIAH=DH-Brand, not </a:t>
            </a:r>
            <a:r>
              <a:rPr lang="de-DE" dirty="0" err="1">
                <a:latin typeface="Verdana"/>
                <a:ea typeface="Verdana"/>
                <a:cs typeface="Verdana"/>
              </a:rPr>
              <a:t>locally</a:t>
            </a:r>
            <a:r>
              <a:rPr lang="de-DE" dirty="0">
                <a:latin typeface="Verdana"/>
                <a:ea typeface="Verdana"/>
                <a:cs typeface="Verdana"/>
              </a:rPr>
              <a:t> </a:t>
            </a:r>
            <a:r>
              <a:rPr lang="de-DE" dirty="0" err="1">
                <a:latin typeface="Verdana"/>
                <a:ea typeface="Verdana"/>
                <a:cs typeface="Verdana"/>
              </a:rPr>
              <a:t>established</a:t>
            </a:r>
          </a:p>
          <a:p>
            <a:pPr marL="457200" indent="-457200">
              <a:buFont typeface="Arial" panose="020B0604020202020204" pitchFamily="34" charset="0"/>
              <a:buChar char="•"/>
            </a:pPr>
            <a:endParaRPr lang="de-DE" dirty="0">
              <a:ea typeface="Verdana" pitchFamily="34" charset="0"/>
              <a:cs typeface="Verdana" pitchFamily="34" charset="0"/>
            </a:endParaRPr>
          </a:p>
          <a:p>
            <a:r>
              <a:rPr lang="de-DE" dirty="0">
                <a:latin typeface="Verdana"/>
                <a:ea typeface="Verdana"/>
                <a:cs typeface="Verdana"/>
              </a:rPr>
              <a:t>= </a:t>
            </a:r>
            <a:r>
              <a:rPr lang="de-DE" dirty="0" err="1">
                <a:latin typeface="Verdana"/>
                <a:ea typeface="Verdana"/>
                <a:cs typeface="Verdana"/>
              </a:rPr>
              <a:t>needs</a:t>
            </a:r>
            <a:r>
              <a:rPr lang="de-DE" dirty="0">
                <a:latin typeface="Verdana"/>
                <a:ea typeface="Verdana"/>
                <a:cs typeface="Verdana"/>
              </a:rPr>
              <a:t> </a:t>
            </a:r>
            <a:r>
              <a:rPr lang="de-DE" dirty="0" err="1">
                <a:latin typeface="Verdana"/>
                <a:ea typeface="Verdana"/>
                <a:cs typeface="Verdana"/>
              </a:rPr>
              <a:t>to</a:t>
            </a:r>
            <a:r>
              <a:rPr lang="de-DE" dirty="0">
                <a:latin typeface="Verdana"/>
                <a:ea typeface="Verdana"/>
                <a:cs typeface="Verdana"/>
              </a:rPr>
              <a:t> </a:t>
            </a:r>
            <a:r>
              <a:rPr lang="de-DE" dirty="0" err="1">
                <a:latin typeface="Verdana"/>
                <a:ea typeface="Verdana"/>
                <a:cs typeface="Verdana"/>
              </a:rPr>
              <a:t>be</a:t>
            </a:r>
            <a:r>
              <a:rPr lang="de-DE" dirty="0">
                <a:latin typeface="Verdana"/>
                <a:ea typeface="Verdana"/>
                <a:cs typeface="Verdana"/>
              </a:rPr>
              <a:t> </a:t>
            </a:r>
            <a:r>
              <a:rPr lang="de-DE" dirty="0" err="1">
                <a:latin typeface="Verdana"/>
                <a:ea typeface="Verdana"/>
                <a:cs typeface="Verdana"/>
              </a:rPr>
              <a:t>edited</a:t>
            </a:r>
            <a:r>
              <a:rPr lang="de-DE" dirty="0">
                <a:latin typeface="Verdana"/>
                <a:ea typeface="Verdana"/>
                <a:cs typeface="Verdana"/>
              </a:rPr>
              <a:t> </a:t>
            </a:r>
            <a:r>
              <a:rPr lang="de-DE" dirty="0" err="1">
                <a:latin typeface="Verdana"/>
                <a:ea typeface="Verdana"/>
                <a:cs typeface="Verdana"/>
              </a:rPr>
              <a:t>for</a:t>
            </a:r>
            <a:r>
              <a:rPr lang="de-DE" dirty="0">
                <a:latin typeface="Verdana"/>
                <a:ea typeface="Verdana"/>
                <a:cs typeface="Verdana"/>
              </a:rPr>
              <a:t> </a:t>
            </a:r>
            <a:r>
              <a:rPr lang="de-DE" dirty="0" err="1">
                <a:latin typeface="Verdana"/>
                <a:ea typeface="Verdana"/>
                <a:cs typeface="Verdana"/>
              </a:rPr>
              <a:t>our</a:t>
            </a:r>
            <a:r>
              <a:rPr lang="de-DE">
                <a:latin typeface="Verdana"/>
                <a:ea typeface="Verdana"/>
                <a:cs typeface="Verdana"/>
              </a:rPr>
              <a:t> aim</a:t>
            </a:r>
            <a:endParaRPr lang="de-DE" dirty="0">
              <a:ea typeface="Verdana" pitchFamily="34" charset="0"/>
              <a:cs typeface="Verdana" pitchFamily="34" charset="0"/>
            </a:endParaRPr>
          </a:p>
        </p:txBody>
      </p:sp>
    </p:spTree>
    <p:extLst>
      <p:ext uri="{BB962C8B-B14F-4D97-AF65-F5344CB8AC3E}">
        <p14:creationId xmlns:p14="http://schemas.microsoft.com/office/powerpoint/2010/main" val="3317410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364715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err="1">
              <a:ea typeface="Verdana" pitchFamily="34" charset="0"/>
              <a:cs typeface="Verdana" pitchFamily="34" charset="0"/>
            </a:endParaRPr>
          </a:p>
          <a:p>
            <a:r>
              <a:rPr lang="de-DE" dirty="0">
                <a:latin typeface="Verdana"/>
                <a:ea typeface="Verdana"/>
                <a:cs typeface="Verdana"/>
              </a:rPr>
              <a:t>Model </a:t>
            </a:r>
            <a:r>
              <a:rPr lang="de-DE" dirty="0" err="1">
                <a:latin typeface="Verdana"/>
                <a:ea typeface="Verdana"/>
                <a:cs typeface="Verdana"/>
              </a:rPr>
              <a:t>solutions</a:t>
            </a:r>
          </a:p>
          <a:p>
            <a:endParaRPr lang="de-DE" dirty="0">
              <a:ea typeface="Verdana" pitchFamily="34" charset="0"/>
              <a:cs typeface="Verdana" pitchFamily="34" charset="0"/>
            </a:endParaRPr>
          </a:p>
          <a:p>
            <a:r>
              <a:rPr lang="de-DE" dirty="0" err="1">
                <a:latin typeface="Verdana"/>
                <a:ea typeface="Verdana"/>
                <a:cs typeface="Verdana"/>
              </a:rPr>
              <a:t>DiRT</a:t>
            </a:r>
            <a:r>
              <a:rPr lang="de-DE" dirty="0">
                <a:latin typeface="Verdana"/>
                <a:ea typeface="Verdana"/>
                <a:cs typeface="Verdana"/>
              </a:rPr>
              <a:t> </a:t>
            </a:r>
            <a:r>
              <a:rPr lang="de-DE" dirty="0" err="1">
                <a:latin typeface="Verdana"/>
                <a:ea typeface="Verdana"/>
                <a:cs typeface="Verdana"/>
              </a:rPr>
              <a:t>directory</a:t>
            </a:r>
            <a:br>
              <a:rPr lang="de-DE" dirty="0">
                <a:latin typeface="Verdana"/>
                <a:ea typeface="Verdana"/>
                <a:cs typeface="Verdana"/>
              </a:rPr>
            </a:br>
            <a:br>
              <a:rPr lang="de-DE" dirty="0">
                <a:latin typeface="Verdana"/>
                <a:ea typeface="Verdana"/>
                <a:cs typeface="Verdana"/>
              </a:rPr>
            </a:br>
            <a:r>
              <a:rPr lang="de-DE" dirty="0" err="1">
                <a:latin typeface="Verdana"/>
                <a:ea typeface="Verdana"/>
                <a:cs typeface="Verdana"/>
              </a:rPr>
              <a:t>purpose</a:t>
            </a:r>
            <a:r>
              <a:rPr lang="de-DE" dirty="0">
                <a:latin typeface="Verdana"/>
                <a:ea typeface="Verdana"/>
                <a:cs typeface="Verdana"/>
              </a:rPr>
              <a:t> </a:t>
            </a:r>
            <a:r>
              <a:rPr lang="de-DE" dirty="0" err="1">
                <a:latin typeface="Verdana"/>
                <a:ea typeface="Verdana"/>
                <a:cs typeface="Verdana"/>
              </a:rPr>
              <a:t>focused</a:t>
            </a:r>
            <a:r>
              <a:rPr lang="de-DE" dirty="0">
                <a:latin typeface="Verdana"/>
                <a:ea typeface="Verdana"/>
                <a:cs typeface="Verdana"/>
              </a:rPr>
              <a:t> </a:t>
            </a:r>
            <a:r>
              <a:rPr lang="de-DE" dirty="0" err="1">
                <a:latin typeface="Verdana"/>
                <a:ea typeface="Verdana"/>
                <a:cs typeface="Verdana"/>
              </a:rPr>
              <a:t>registry</a:t>
            </a:r>
            <a:r>
              <a:rPr lang="de-DE" dirty="0">
                <a:latin typeface="Verdana"/>
                <a:ea typeface="Verdana"/>
                <a:cs typeface="Verdana"/>
              </a:rPr>
              <a:t> </a:t>
            </a:r>
            <a:r>
              <a:rPr lang="de-DE" dirty="0" err="1">
                <a:latin typeface="Verdana"/>
                <a:ea typeface="Verdana"/>
                <a:cs typeface="Verdana"/>
              </a:rPr>
              <a:t>of</a:t>
            </a:r>
            <a:r>
              <a:rPr lang="de-DE" dirty="0">
                <a:latin typeface="Verdana"/>
                <a:ea typeface="Verdana"/>
                <a:cs typeface="Verdana"/>
              </a:rPr>
              <a:t> digital </a:t>
            </a:r>
            <a:r>
              <a:rPr lang="de-DE" dirty="0" err="1">
                <a:latin typeface="Verdana"/>
                <a:ea typeface="Verdana"/>
                <a:cs typeface="Verdana"/>
              </a:rPr>
              <a:t>research</a:t>
            </a:r>
            <a:r>
              <a:rPr lang="de-DE" dirty="0">
                <a:latin typeface="Verdana"/>
                <a:ea typeface="Verdana"/>
                <a:cs typeface="Verdana"/>
              </a:rPr>
              <a:t> </a:t>
            </a:r>
            <a:r>
              <a:rPr lang="de-DE" dirty="0" err="1">
                <a:latin typeface="Verdana"/>
                <a:ea typeface="Verdana"/>
                <a:cs typeface="Verdana"/>
              </a:rPr>
              <a:t>tools</a:t>
            </a:r>
            <a:r>
              <a:rPr lang="de-DE" dirty="0">
                <a:latin typeface="Verdana"/>
                <a:ea typeface="Verdana"/>
                <a:cs typeface="Verdana"/>
              </a:rPr>
              <a:t> </a:t>
            </a:r>
            <a:r>
              <a:rPr lang="de-DE" dirty="0" err="1">
                <a:latin typeface="Verdana"/>
                <a:ea typeface="Verdana"/>
                <a:cs typeface="Verdana"/>
              </a:rPr>
              <a:t>for</a:t>
            </a:r>
            <a:r>
              <a:rPr lang="de-DE" dirty="0">
                <a:latin typeface="Verdana"/>
                <a:ea typeface="Verdana"/>
                <a:cs typeface="Verdana"/>
              </a:rPr>
              <a:t> </a:t>
            </a:r>
            <a:r>
              <a:rPr lang="de-DE" err="1">
                <a:latin typeface="Verdana"/>
                <a:ea typeface="Verdana"/>
                <a:cs typeface="Verdana"/>
              </a:rPr>
              <a:t>scholarly</a:t>
            </a:r>
            <a:r>
              <a:rPr lang="de-DE">
                <a:latin typeface="Verdana"/>
                <a:ea typeface="Verdana"/>
                <a:cs typeface="Verdana"/>
              </a:rPr>
              <a:t> use</a:t>
            </a:r>
            <a:endParaRPr lang="de-DE" dirty="0">
              <a:ea typeface="Verdana" pitchFamily="34" charset="0"/>
              <a:cs typeface="Verdana" pitchFamily="34" charset="0"/>
            </a:endParaRPr>
          </a:p>
        </p:txBody>
      </p:sp>
    </p:spTree>
    <p:extLst>
      <p:ext uri="{BB962C8B-B14F-4D97-AF65-F5344CB8AC3E}">
        <p14:creationId xmlns:p14="http://schemas.microsoft.com/office/powerpoint/2010/main" val="4639074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01" r="12471"/>
          <a:stretch/>
        </p:blipFill>
        <p:spPr bwMode="auto">
          <a:xfrm>
            <a:off x="323528" y="1364704"/>
            <a:ext cx="5796000" cy="48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Inhaltsplatzhalter 10"/>
          <p:cNvSpPr>
            <a:spLocks noGrp="1"/>
          </p:cNvSpPr>
          <p:nvPr>
            <p:ph idx="13"/>
          </p:nvPr>
        </p:nvSpPr>
        <p:spPr>
          <a:xfrm>
            <a:off x="6133989" y="5991311"/>
            <a:ext cx="1656184" cy="354013"/>
          </a:xfrm>
        </p:spPr>
        <p:txBody>
          <a:bodyPr/>
          <a:lstStyle/>
          <a:p>
            <a:pPr algn="ctr">
              <a:defRPr/>
            </a:pPr>
            <a:r>
              <a:rPr lang="de-DE"/>
              <a:t>http://dirtdirectory.org/</a:t>
            </a:r>
          </a:p>
        </p:txBody>
      </p:sp>
      <p:sp>
        <p:nvSpPr>
          <p:cNvPr id="8"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Tree>
    <p:extLst>
      <p:ext uri="{BB962C8B-B14F-4D97-AF65-F5344CB8AC3E}">
        <p14:creationId xmlns:p14="http://schemas.microsoft.com/office/powerpoint/2010/main" val="2956171931"/>
      </p:ext>
    </p:extLst>
  </p:cSld>
  <p:clrMapOvr>
    <a:masterClrMapping/>
  </p:clrMapOvr>
  <p:transition spd="med" advClick="0"/>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de-DE">
              <a:ea typeface="Verdana" pitchFamily="34" charset="0"/>
              <a:cs typeface="Verdana" pitchFamily="34" charset="0"/>
            </a:endParaRPr>
          </a:p>
          <a:p>
            <a:pPr marL="457200" indent="-457200">
              <a:buFont typeface="Arial"/>
              <a:buChar char="•"/>
            </a:pPr>
            <a:r>
              <a:rPr lang="de-DE" dirty="0" err="1">
                <a:latin typeface="Verdana"/>
                <a:ea typeface="Verdana"/>
                <a:cs typeface="Verdana"/>
              </a:rPr>
              <a:t>information</a:t>
            </a:r>
            <a:r>
              <a:rPr lang="de-DE" dirty="0">
                <a:latin typeface="Verdana"/>
                <a:ea typeface="Verdana"/>
                <a:cs typeface="Verdana"/>
              </a:rPr>
              <a:t> source</a:t>
            </a:r>
            <a:endParaRPr lang="de-DE" dirty="0">
              <a:ea typeface="Verdana" pitchFamily="34" charset="0"/>
              <a:cs typeface="Verdana" pitchFamily="34" charset="0"/>
            </a:endParaRPr>
          </a:p>
          <a:p>
            <a:pPr marL="457200" indent="-457200">
              <a:buFont typeface="Arial"/>
              <a:buChar char="•"/>
            </a:pPr>
            <a:r>
              <a:rPr lang="de-DE" dirty="0" err="1">
                <a:latin typeface="Verdana"/>
                <a:ea typeface="Verdana"/>
                <a:cs typeface="Verdana"/>
              </a:rPr>
              <a:t>accessible</a:t>
            </a:r>
            <a:r>
              <a:rPr lang="de-DE" dirty="0">
                <a:latin typeface="Verdana"/>
                <a:ea typeface="Verdana"/>
                <a:cs typeface="Verdana"/>
              </a:rPr>
              <a:t> </a:t>
            </a:r>
            <a:r>
              <a:rPr lang="de-DE" dirty="0" err="1">
                <a:latin typeface="Verdana"/>
                <a:ea typeface="Verdana"/>
                <a:cs typeface="Verdana"/>
              </a:rPr>
              <a:t>approach</a:t>
            </a:r>
            <a:endParaRPr lang="de-DE" dirty="0" err="1">
              <a:ea typeface="Verdana" pitchFamily="34" charset="0"/>
              <a:cs typeface="Verdana" pitchFamily="34" charset="0"/>
            </a:endParaRPr>
          </a:p>
          <a:p>
            <a:pPr marL="457200" indent="-457200">
              <a:buFont typeface="Arial"/>
              <a:buChar char="•"/>
            </a:pPr>
            <a:r>
              <a:rPr lang="de-DE" dirty="0" err="1">
                <a:latin typeface="Verdana"/>
                <a:ea typeface="Verdana"/>
                <a:cs typeface="Verdana"/>
              </a:rPr>
              <a:t>curational</a:t>
            </a:r>
            <a:r>
              <a:rPr lang="de-DE" dirty="0">
                <a:latin typeface="Verdana"/>
                <a:ea typeface="Verdana"/>
                <a:cs typeface="Verdana"/>
              </a:rPr>
              <a:t> </a:t>
            </a:r>
            <a:r>
              <a:rPr lang="de-DE" dirty="0" err="1">
                <a:latin typeface="Verdana"/>
                <a:ea typeface="Verdana"/>
                <a:cs typeface="Verdana"/>
              </a:rPr>
              <a:t>approach</a:t>
            </a:r>
          </a:p>
          <a:p>
            <a:pPr marL="457200" indent="-457200">
              <a:buFont typeface="Arial"/>
              <a:buChar char="•"/>
            </a:pPr>
            <a:endParaRPr lang="de-DE">
              <a:ea typeface="Verdana" pitchFamily="34" charset="0"/>
              <a:cs typeface="Verdana" pitchFamily="34" charset="0"/>
            </a:endParaRPr>
          </a:p>
          <a:p>
            <a:pPr marL="457200" indent="-457200">
              <a:buFont typeface="Arial"/>
              <a:buChar char="•"/>
            </a:pPr>
            <a:r>
              <a:rPr lang="de-DE" dirty="0" err="1">
                <a:latin typeface="Verdana"/>
                <a:ea typeface="Verdana"/>
                <a:cs typeface="Verdana"/>
              </a:rPr>
              <a:t>unfortunately</a:t>
            </a:r>
            <a:r>
              <a:rPr lang="de-DE" dirty="0">
                <a:latin typeface="Verdana"/>
                <a:ea typeface="Verdana"/>
                <a:cs typeface="Verdana"/>
              </a:rPr>
              <a:t> not </a:t>
            </a:r>
            <a:r>
              <a:rPr lang="de-DE" dirty="0" err="1">
                <a:latin typeface="Verdana"/>
                <a:ea typeface="Verdana"/>
                <a:cs typeface="Verdana"/>
              </a:rPr>
              <a:t>very</a:t>
            </a:r>
            <a:r>
              <a:rPr lang="de-DE" dirty="0">
                <a:latin typeface="Verdana"/>
                <a:ea typeface="Verdana"/>
                <a:cs typeface="Verdana"/>
              </a:rPr>
              <a:t> </a:t>
            </a:r>
            <a:r>
              <a:rPr lang="de-DE" dirty="0" err="1">
                <a:latin typeface="Verdana"/>
                <a:ea typeface="Verdana"/>
                <a:cs typeface="Verdana"/>
              </a:rPr>
              <a:t>known</a:t>
            </a:r>
          </a:p>
          <a:p>
            <a:pPr marL="457200" indent="-457200">
              <a:buFont typeface="Arial"/>
              <a:buChar char="•"/>
            </a:pPr>
            <a:r>
              <a:rPr lang="de-DE" dirty="0" err="1">
                <a:latin typeface="Verdana"/>
                <a:ea typeface="Verdana"/>
                <a:cs typeface="Verdana"/>
              </a:rPr>
              <a:t>focus</a:t>
            </a:r>
            <a:r>
              <a:rPr lang="de-DE" dirty="0">
                <a:latin typeface="Verdana"/>
                <a:ea typeface="Verdana"/>
                <a:cs typeface="Verdana"/>
              </a:rPr>
              <a:t> on </a:t>
            </a:r>
            <a:r>
              <a:rPr lang="de-DE" dirty="0" err="1">
                <a:latin typeface="Verdana"/>
                <a:ea typeface="Verdana"/>
                <a:cs typeface="Verdana"/>
              </a:rPr>
              <a:t>tools</a:t>
            </a:r>
            <a:endParaRPr lang="de-DE" dirty="0" err="1"/>
          </a:p>
          <a:p>
            <a:pPr marL="457200" indent="-457200">
              <a:buFont typeface="Arial"/>
              <a:buChar char="•"/>
            </a:pPr>
            <a:endParaRPr lang="de-DE" dirty="0">
              <a:ea typeface="Verdana" pitchFamily="34" charset="0"/>
              <a:cs typeface="Verdana" pitchFamily="34" charset="0"/>
            </a:endParaRPr>
          </a:p>
        </p:txBody>
      </p:sp>
    </p:spTree>
    <p:extLst>
      <p:ext uri="{BB962C8B-B14F-4D97-AF65-F5344CB8AC3E}">
        <p14:creationId xmlns:p14="http://schemas.microsoft.com/office/powerpoint/2010/main" val="21347635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dirty="0" err="1">
                <a:latin typeface="Verdana"/>
                <a:ea typeface="Verdana"/>
                <a:cs typeface="Verdana"/>
              </a:rPr>
              <a:t>goal</a:t>
            </a:r>
            <a:r>
              <a:rPr lang="de-DE" dirty="0">
                <a:latin typeface="Verdana"/>
                <a:ea typeface="Verdana"/>
                <a:cs typeface="Verdana"/>
              </a:rPr>
              <a:t> </a:t>
            </a:r>
            <a:r>
              <a:rPr lang="de-DE" dirty="0" err="1">
                <a:latin typeface="Verdana"/>
                <a:ea typeface="Verdana"/>
                <a:cs typeface="Verdana"/>
              </a:rPr>
              <a:t>Scholarly</a:t>
            </a:r>
            <a:r>
              <a:rPr lang="de-DE" dirty="0">
                <a:latin typeface="Verdana"/>
                <a:ea typeface="Verdana"/>
                <a:cs typeface="Verdana"/>
              </a:rPr>
              <a:t> </a:t>
            </a:r>
            <a:r>
              <a:rPr lang="de-DE" dirty="0" err="1">
                <a:latin typeface="Verdana"/>
                <a:ea typeface="Verdana"/>
                <a:cs typeface="Verdana"/>
              </a:rPr>
              <a:t>Makerspaces</a:t>
            </a:r>
            <a:r>
              <a:rPr lang="de-DE" dirty="0">
                <a:latin typeface="Verdana"/>
                <a:ea typeface="Verdana"/>
                <a:cs typeface="Verdana"/>
              </a:rPr>
              <a:t>:</a:t>
            </a:r>
            <a:endParaRPr lang="de-DE" dirty="0">
              <a:ea typeface="Verdana" pitchFamily="34" charset="0"/>
              <a:cs typeface="Verdana" pitchFamily="34" charset="0"/>
            </a:endParaRPr>
          </a:p>
          <a:p>
            <a:endParaRPr lang="de-DE" dirty="0">
              <a:ea typeface="Verdana" pitchFamily="34" charset="0"/>
              <a:cs typeface="Verdana" pitchFamily="34" charset="0"/>
            </a:endParaRPr>
          </a:p>
          <a:p>
            <a:r>
              <a:rPr lang="de-DE" dirty="0" err="1">
                <a:latin typeface="Verdana"/>
                <a:ea typeface="Verdana"/>
                <a:cs typeface="Verdana"/>
              </a:rPr>
              <a:t>integration</a:t>
            </a:r>
            <a:r>
              <a:rPr lang="de-DE" dirty="0">
                <a:latin typeface="Verdana"/>
                <a:ea typeface="Verdana"/>
                <a:cs typeface="Verdana"/>
              </a:rPr>
              <a:t> </a:t>
            </a:r>
            <a:r>
              <a:rPr lang="de-DE" dirty="0" err="1">
                <a:latin typeface="Verdana"/>
                <a:ea typeface="Verdana"/>
                <a:cs typeface="Verdana"/>
              </a:rPr>
              <a:t>of</a:t>
            </a:r>
            <a:endParaRPr lang="de-DE" dirty="0" err="1">
              <a:ea typeface="Verdana" pitchFamily="34" charset="0"/>
              <a:cs typeface="Verdana" pitchFamily="34" charset="0"/>
            </a:endParaRPr>
          </a:p>
          <a:p>
            <a:pPr marL="457200" indent="-457200">
              <a:buFont typeface="Arial,Sans-Serif"/>
              <a:buChar char="•"/>
            </a:pPr>
            <a:r>
              <a:rPr lang="de-DE" dirty="0" err="1">
                <a:latin typeface="Verdana"/>
                <a:ea typeface="Verdana"/>
                <a:cs typeface="Verdana"/>
              </a:rPr>
              <a:t>content</a:t>
            </a:r>
          </a:p>
          <a:p>
            <a:pPr marL="457200" indent="-457200">
              <a:buFont typeface="Arial,Sans-Serif"/>
              <a:buChar char="•"/>
            </a:pPr>
            <a:r>
              <a:rPr lang="de-DE" dirty="0" err="1">
                <a:latin typeface="Verdana"/>
                <a:ea typeface="Verdana"/>
                <a:cs typeface="Verdana"/>
              </a:rPr>
              <a:t>tools</a:t>
            </a:r>
            <a:endParaRPr lang="de-DE">
              <a:latin typeface="Verdana"/>
              <a:ea typeface="Verdana"/>
              <a:cs typeface="Verdana"/>
            </a:endParaRPr>
          </a:p>
          <a:p>
            <a:pPr marL="457200" indent="-457200">
              <a:buFont typeface="Arial,Sans-Serif"/>
              <a:buChar char="•"/>
            </a:pPr>
            <a:r>
              <a:rPr lang="de-DE" dirty="0" err="1">
                <a:latin typeface="Verdana"/>
                <a:ea typeface="Verdana"/>
                <a:cs typeface="Verdana"/>
              </a:rPr>
              <a:t>skills</a:t>
            </a:r>
          </a:p>
          <a:p>
            <a:pPr marL="457200" indent="-457200">
              <a:buFont typeface="Arial,Sans-Serif"/>
              <a:buChar char="•"/>
            </a:pPr>
            <a:r>
              <a:rPr lang="de-DE" dirty="0" err="1">
                <a:latin typeface="Verdana"/>
                <a:ea typeface="Verdana"/>
                <a:cs typeface="Verdana"/>
              </a:rPr>
              <a:t>community</a:t>
            </a:r>
            <a:r>
              <a:rPr lang="de-DE" dirty="0">
                <a:latin typeface="Verdana"/>
                <a:ea typeface="Verdana"/>
                <a:cs typeface="Verdana"/>
              </a:rPr>
              <a:t> </a:t>
            </a:r>
          </a:p>
          <a:p>
            <a:pPr marL="457200" indent="-457200">
              <a:buFont typeface="Arial,Sans-Serif"/>
              <a:buChar char="•"/>
            </a:pPr>
            <a:r>
              <a:rPr lang="de-DE">
                <a:latin typeface="Verdana"/>
                <a:ea typeface="Verdana"/>
                <a:cs typeface="Verdana"/>
              </a:rPr>
              <a:t>methodology</a:t>
            </a:r>
            <a:endParaRPr lang="de-DE" dirty="0">
              <a:ea typeface="Verdana" pitchFamily="34" charset="0"/>
              <a:cs typeface="Verdana" pitchFamily="34" charset="0"/>
            </a:endParaRPr>
          </a:p>
        </p:txBody>
      </p:sp>
    </p:spTree>
    <p:extLst>
      <p:ext uri="{BB962C8B-B14F-4D97-AF65-F5344CB8AC3E}">
        <p14:creationId xmlns:p14="http://schemas.microsoft.com/office/powerpoint/2010/main" val="33973521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212365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de-DE" dirty="0" err="1">
              <a:ea typeface="Verdana" pitchFamily="34" charset="0"/>
              <a:cs typeface="Verdana" pitchFamily="34" charset="0"/>
            </a:endParaRPr>
          </a:p>
          <a:p>
            <a:r>
              <a:rPr lang="de-DE" dirty="0">
                <a:latin typeface="Verdana"/>
                <a:ea typeface="Verdana"/>
                <a:cs typeface="Verdana"/>
              </a:rPr>
              <a:t>GESIS</a:t>
            </a:r>
            <a:endParaRPr lang="de-DE" dirty="0"/>
          </a:p>
          <a:p>
            <a:endParaRPr lang="de-DE" dirty="0">
              <a:ea typeface="Verdana" pitchFamily="34" charset="0"/>
              <a:cs typeface="Verdana" pitchFamily="34" charset="0"/>
            </a:endParaRPr>
          </a:p>
          <a:p>
            <a:r>
              <a:rPr lang="de-DE" err="1">
                <a:latin typeface="Verdana"/>
                <a:ea typeface="Verdana"/>
                <a:cs typeface="Verdana"/>
              </a:rPr>
              <a:t>discovery</a:t>
            </a:r>
            <a:r>
              <a:rPr lang="de-DE">
                <a:latin typeface="Verdana"/>
                <a:ea typeface="Verdana"/>
                <a:cs typeface="Verdana"/>
              </a:rPr>
              <a:t> environment</a:t>
            </a:r>
            <a:endParaRPr lang="de-DE" dirty="0">
              <a:ea typeface="Verdana" pitchFamily="34" charset="0"/>
              <a:cs typeface="Verdana" pitchFamily="34" charset="0"/>
            </a:endParaRPr>
          </a:p>
        </p:txBody>
      </p:sp>
    </p:spTree>
    <p:extLst>
      <p:ext uri="{BB962C8B-B14F-4D97-AF65-F5344CB8AC3E}">
        <p14:creationId xmlns:p14="http://schemas.microsoft.com/office/powerpoint/2010/main" val="646962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6">
            <a:extLst>
              <a:ext uri="{FF2B5EF4-FFF2-40B4-BE49-F238E27FC236}">
                <a16:creationId xmlns:a16="http://schemas.microsoft.com/office/drawing/2014/main" id="{842CC0EE-C062-40F5-B34C-BBC45540BA08}"/>
              </a:ext>
            </a:extLst>
          </p:cNvPr>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Verdana"/>
                <a:cs typeface="Verdana"/>
              </a:rPr>
            </a:br>
            <a:r>
              <a:rPr lang="de-DE">
                <a:solidFill>
                  <a:srgbClr val="8A0F14"/>
                </a:solidFill>
                <a:latin typeface="+mn-lt"/>
                <a:ea typeface="ＭＳ Ｐゴシック" pitchFamily="34" charset="-128"/>
              </a:rPr>
              <a:t>Guiding Principles</a:t>
            </a:r>
            <a:endParaRPr lang="de-DE" err="1">
              <a:solidFill>
                <a:srgbClr val="8A0F14"/>
              </a:solidFill>
              <a:latin typeface="+mn-lt"/>
              <a:ea typeface="ＭＳ Ｐゴシック" pitchFamily="34" charset="-128"/>
            </a:endParaRPr>
          </a:p>
        </p:txBody>
      </p:sp>
    </p:spTree>
    <p:extLst>
      <p:ext uri="{BB962C8B-B14F-4D97-AF65-F5344CB8AC3E}">
        <p14:creationId xmlns:p14="http://schemas.microsoft.com/office/powerpoint/2010/main" val="19352125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67544" y="2456892"/>
            <a:ext cx="7632848" cy="2880320"/>
          </a:xfrm>
        </p:spPr>
        <p:txBody>
          <a:bodyPr/>
          <a:lstStyle/>
          <a:p>
            <a:pPr marL="539750" lvl="1" indent="-359410">
              <a:lnSpc>
                <a:spcPct val="114000"/>
              </a:lnSpc>
              <a:spcBef>
                <a:spcPts val="0"/>
              </a:spcBef>
              <a:spcAft>
                <a:spcPts val="2400"/>
              </a:spcAft>
              <a:buFont typeface="+mj-lt"/>
              <a:buAutoNum type="arabicPeriod"/>
            </a:pPr>
            <a:r>
              <a:rPr lang="de-DE" sz="1600" b="1" err="1"/>
              <a:t>What</a:t>
            </a:r>
            <a:r>
              <a:rPr lang="de-DE" sz="1600" b="1"/>
              <a:t> </a:t>
            </a:r>
            <a:r>
              <a:rPr lang="de-DE" sz="1600" b="1" err="1"/>
              <a:t>are</a:t>
            </a:r>
            <a:r>
              <a:rPr lang="de-DE" sz="1600" b="1"/>
              <a:t> </a:t>
            </a:r>
            <a:r>
              <a:rPr lang="de-DE" sz="1600" b="1" err="1"/>
              <a:t>Scholarly</a:t>
            </a:r>
            <a:r>
              <a:rPr lang="de-DE" sz="1600" b="1"/>
              <a:t> </a:t>
            </a:r>
            <a:r>
              <a:rPr lang="de-DE" sz="1600" b="1" err="1"/>
              <a:t>Makerspaces</a:t>
            </a:r>
            <a:r>
              <a:rPr lang="de-DE" sz="1600" b="1"/>
              <a:t>?</a:t>
            </a:r>
            <a:endParaRPr lang="de-DE"/>
          </a:p>
          <a:p>
            <a:pPr marL="539750" lvl="1" indent="-359410">
              <a:lnSpc>
                <a:spcPct val="114000"/>
              </a:lnSpc>
              <a:spcBef>
                <a:spcPts val="0"/>
              </a:spcBef>
              <a:spcAft>
                <a:spcPts val="2400"/>
              </a:spcAft>
              <a:buFont typeface="+mj-lt"/>
              <a:buAutoNum type="arabicPeriod"/>
            </a:pPr>
            <a:r>
              <a:rPr lang="de-DE" sz="1600" b="1"/>
              <a:t>Academic Libraries as Scholarly Makerspaces</a:t>
            </a:r>
            <a:endParaRPr lang="de-DE" sz="1600" b="1">
              <a:ea typeface="Verdana"/>
              <a:cs typeface="Verdana"/>
            </a:endParaRPr>
          </a:p>
          <a:p>
            <a:pPr marL="539750" lvl="1" indent="-359410">
              <a:lnSpc>
                <a:spcPct val="113999"/>
              </a:lnSpc>
              <a:spcBef>
                <a:spcPts val="0"/>
              </a:spcBef>
              <a:spcAft>
                <a:spcPts val="2400"/>
              </a:spcAft>
              <a:buAutoNum type="arabicPeriod"/>
            </a:pPr>
            <a:r>
              <a:rPr lang="de-DE" sz="1600" b="1">
                <a:ea typeface="Verdana"/>
                <a:cs typeface="Verdana"/>
              </a:rPr>
              <a:t>Guiding </a:t>
            </a:r>
            <a:r>
              <a:rPr lang="de-DE" sz="1600" b="1" err="1">
                <a:ea typeface="Verdana"/>
                <a:cs typeface="Verdana"/>
              </a:rPr>
              <a:t>Principles</a:t>
            </a:r>
            <a:endParaRPr lang="de-DE" sz="1600" b="1" err="1"/>
          </a:p>
          <a:p>
            <a:pPr marL="539750" lvl="1" indent="-359410">
              <a:lnSpc>
                <a:spcPct val="114000"/>
              </a:lnSpc>
              <a:spcBef>
                <a:spcPts val="0"/>
              </a:spcBef>
              <a:spcAft>
                <a:spcPts val="2400"/>
              </a:spcAft>
              <a:buFont typeface="+mj-lt"/>
              <a:buAutoNum type="arabicPeriod"/>
            </a:pPr>
            <a:r>
              <a:rPr lang="de-DE" sz="1600" b="1" err="1"/>
              <a:t>Requirement</a:t>
            </a:r>
            <a:r>
              <a:rPr lang="de-DE" sz="1600" b="1"/>
              <a:t> Analysis</a:t>
            </a:r>
            <a:endParaRPr lang="de-DE" sz="1600" b="1">
              <a:ea typeface="Verdana"/>
              <a:cs typeface="Verdana"/>
            </a:endParaRPr>
          </a:p>
          <a:p>
            <a:pPr marL="539750" lvl="1" indent="-359410">
              <a:lnSpc>
                <a:spcPct val="114000"/>
              </a:lnSpc>
              <a:spcBef>
                <a:spcPts val="0"/>
              </a:spcBef>
              <a:spcAft>
                <a:spcPts val="2400"/>
              </a:spcAft>
              <a:buFont typeface="+mj-lt"/>
              <a:buAutoNum type="arabicPeriod"/>
            </a:pPr>
            <a:r>
              <a:rPr lang="de-DE" sz="1600" b="1"/>
              <a:t>Open Questions</a:t>
            </a:r>
            <a:endParaRPr lang="de-DE" sz="1600" b="1">
              <a:ea typeface="Verdana"/>
              <a:cs typeface="Verdana"/>
            </a:endParaRPr>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Overview</a:t>
            </a:r>
            <a:endParaRPr>
              <a:solidFill>
                <a:srgbClr val="8A0F14"/>
              </a:solidFill>
              <a:latin typeface="+mn-lt"/>
              <a:ea typeface="ＭＳ Ｐゴシック" pitchFamily="34" charset="-128"/>
            </a:endParaRPr>
          </a:p>
        </p:txBody>
      </p:sp>
    </p:spTree>
    <p:extLst>
      <p:ext uri="{BB962C8B-B14F-4D97-AF65-F5344CB8AC3E}">
        <p14:creationId xmlns:p14="http://schemas.microsoft.com/office/powerpoint/2010/main" val="40783647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53167" y="1435493"/>
            <a:ext cx="8388932" cy="4593831"/>
          </a:xfrm>
        </p:spPr>
        <p:txBody>
          <a:bodyPr/>
          <a:lstStyle/>
          <a:p>
            <a:pPr marL="179705" lvl="1" indent="0">
              <a:lnSpc>
                <a:spcPct val="114000"/>
              </a:lnSpc>
              <a:spcBef>
                <a:spcPts val="0"/>
              </a:spcBef>
              <a:spcAft>
                <a:spcPts val="2400"/>
              </a:spcAft>
              <a:buNone/>
            </a:pPr>
            <a:r>
              <a:rPr lang="de-DE" sz="1600" b="1" dirty="0">
                <a:ea typeface="Verdana"/>
                <a:cs typeface="Verdana"/>
              </a:rPr>
              <a:t>Bridging </a:t>
            </a:r>
            <a:r>
              <a:rPr lang="de-DE" sz="1600" b="1" dirty="0" err="1">
                <a:ea typeface="Verdana"/>
                <a:cs typeface="Verdana"/>
              </a:rPr>
              <a:t>the</a:t>
            </a:r>
            <a:r>
              <a:rPr lang="de-DE" sz="1600" b="1" dirty="0">
                <a:ea typeface="Verdana"/>
                <a:cs typeface="Verdana"/>
              </a:rPr>
              <a:t> </a:t>
            </a:r>
            <a:r>
              <a:rPr lang="de-DE" sz="1600" b="1" dirty="0" err="1">
                <a:ea typeface="Verdana"/>
                <a:cs typeface="Verdana"/>
              </a:rPr>
              <a:t>gaps</a:t>
            </a:r>
          </a:p>
          <a:p>
            <a:pPr marL="765175" lvl="2" indent="-359410">
              <a:lnSpc>
                <a:spcPct val="114000"/>
              </a:lnSpc>
              <a:spcBef>
                <a:spcPts val="0"/>
              </a:spcBef>
              <a:spcAft>
                <a:spcPts val="2400"/>
              </a:spcAft>
              <a:buFont typeface="Wingdings" panose="05000000000000000000" pitchFamily="2" charset="2"/>
              <a:buChar char="§"/>
            </a:pPr>
            <a:r>
              <a:rPr lang="de-DE" sz="1600" dirty="0" err="1">
                <a:ea typeface="Verdana"/>
                <a:cs typeface="Verdana"/>
              </a:rPr>
              <a:t>Local</a:t>
            </a:r>
            <a:r>
              <a:rPr lang="de-DE" sz="1600" dirty="0">
                <a:ea typeface="Verdana"/>
                <a:cs typeface="Verdana"/>
              </a:rPr>
              <a:t> </a:t>
            </a:r>
            <a:r>
              <a:rPr lang="de-DE" sz="1600" dirty="0" err="1">
                <a:ea typeface="Verdana"/>
                <a:cs typeface="Verdana"/>
              </a:rPr>
              <a:t>communities</a:t>
            </a:r>
            <a:endParaRPr lang="de-DE" sz="1600" dirty="0" err="1"/>
          </a:p>
          <a:p>
            <a:pPr marL="765175" lvl="2" indent="-359410">
              <a:lnSpc>
                <a:spcPct val="113999"/>
              </a:lnSpc>
              <a:spcBef>
                <a:spcPts val="0"/>
              </a:spcBef>
              <a:spcAft>
                <a:spcPts val="2400"/>
              </a:spcAft>
              <a:buFont typeface="Wingdings" panose="05000000000000000000" pitchFamily="2" charset="2"/>
              <a:buChar char="§"/>
            </a:pPr>
            <a:r>
              <a:rPr lang="de-DE" sz="1600" err="1"/>
              <a:t>Visibility</a:t>
            </a:r>
            <a:endParaRPr lang="de-DE" sz="1600" err="1">
              <a:ea typeface="Verdana"/>
              <a:cs typeface="Verdana"/>
            </a:endParaRPr>
          </a:p>
          <a:p>
            <a:pPr marL="765175" lvl="2" indent="-359410">
              <a:lnSpc>
                <a:spcPct val="114000"/>
              </a:lnSpc>
              <a:spcBef>
                <a:spcPts val="0"/>
              </a:spcBef>
              <a:spcAft>
                <a:spcPts val="2400"/>
              </a:spcAft>
              <a:buFont typeface="Wingdings" panose="05000000000000000000" pitchFamily="2" charset="2"/>
              <a:buChar char="§"/>
            </a:pPr>
            <a:r>
              <a:rPr lang="de-DE" sz="1600" err="1"/>
              <a:t>Accessibility</a:t>
            </a:r>
            <a:endParaRPr lang="de-DE" sz="1600" err="1">
              <a:ea typeface="Verdana"/>
              <a:cs typeface="Verdana"/>
            </a:endParaRPr>
          </a:p>
          <a:p>
            <a:pPr marL="765175" lvl="2" indent="-359410">
              <a:lnSpc>
                <a:spcPct val="114000"/>
              </a:lnSpc>
              <a:spcBef>
                <a:spcPts val="0"/>
              </a:spcBef>
              <a:spcAft>
                <a:spcPts val="2400"/>
              </a:spcAft>
              <a:buFont typeface="Wingdings" panose="05000000000000000000" pitchFamily="2" charset="2"/>
              <a:buChar char="§"/>
            </a:pPr>
            <a:r>
              <a:rPr lang="de-DE" sz="1600" err="1"/>
              <a:t>Approachability</a:t>
            </a:r>
            <a:endParaRPr lang="de-DE" sz="1600" err="1">
              <a:ea typeface="Verdana"/>
              <a:cs typeface="Verdana"/>
            </a:endParaRPr>
          </a:p>
          <a:p>
            <a:pPr marL="765175" lvl="2" indent="-359410">
              <a:lnSpc>
                <a:spcPct val="114000"/>
              </a:lnSpc>
              <a:spcBef>
                <a:spcPts val="0"/>
              </a:spcBef>
              <a:spcAft>
                <a:spcPts val="2400"/>
              </a:spcAft>
              <a:buFont typeface="Wingdings" panose="05000000000000000000" pitchFamily="2" charset="2"/>
              <a:buChar char="§"/>
            </a:pPr>
            <a:r>
              <a:rPr lang="de-DE" sz="1600" err="1"/>
              <a:t>Assessibility</a:t>
            </a:r>
            <a:endParaRPr lang="de-DE" sz="1600" err="1">
              <a:ea typeface="Verdana"/>
              <a:cs typeface="Verdana"/>
            </a:endParaRPr>
          </a:p>
          <a:p>
            <a:pPr marL="765175" lvl="2" indent="-359410">
              <a:lnSpc>
                <a:spcPct val="113999"/>
              </a:lnSpc>
              <a:spcBef>
                <a:spcPts val="0"/>
              </a:spcBef>
              <a:spcAft>
                <a:spcPts val="2400"/>
              </a:spcAft>
              <a:buFont typeface="Wingdings" pitchFamily="2" charset="2"/>
              <a:buChar char="§"/>
            </a:pPr>
            <a:r>
              <a:rPr lang="de-DE" sz="1600" dirty="0" err="1">
                <a:ea typeface="Verdana"/>
                <a:cs typeface="Verdana"/>
              </a:rPr>
              <a:t>Extensibility</a:t>
            </a:r>
          </a:p>
          <a:p>
            <a:pPr marL="765175" lvl="2" indent="-359410">
              <a:lnSpc>
                <a:spcPct val="113999"/>
              </a:lnSpc>
              <a:spcBef>
                <a:spcPts val="0"/>
              </a:spcBef>
              <a:spcAft>
                <a:spcPts val="2400"/>
              </a:spcAft>
              <a:buFont typeface="Wingdings" pitchFamily="2" charset="2"/>
              <a:buChar char="§"/>
            </a:pPr>
            <a:r>
              <a:rPr lang="de-DE" sz="1600" dirty="0" err="1">
                <a:ea typeface="Verdana"/>
                <a:cs typeface="Verdana"/>
              </a:rPr>
              <a:t>Connectibility</a:t>
            </a:r>
          </a:p>
          <a:p>
            <a:pPr marL="765175" lvl="2" indent="-359410">
              <a:lnSpc>
                <a:spcPct val="114000"/>
              </a:lnSpc>
              <a:spcBef>
                <a:spcPts val="0"/>
              </a:spcBef>
              <a:spcAft>
                <a:spcPts val="2400"/>
              </a:spcAft>
              <a:buFont typeface="Wingdings" pitchFamily="2" charset="2"/>
              <a:buChar char="Ø"/>
            </a:pPr>
            <a:endParaRPr lang="de-DE" sz="1600">
              <a:ea typeface="Verdana"/>
              <a:cs typeface="Verdana"/>
            </a:endParaRPr>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Verdana"/>
                <a:cs typeface="Verdana"/>
              </a:rPr>
            </a:br>
            <a:r>
              <a:rPr lang="de-DE">
                <a:solidFill>
                  <a:srgbClr val="8A0F14"/>
                </a:solidFill>
                <a:latin typeface="+mn-lt"/>
                <a:ea typeface="ＭＳ Ｐゴシック" pitchFamily="34" charset="-128"/>
              </a:rPr>
              <a:t>Guiding Principles</a:t>
            </a:r>
            <a:endParaRPr lang="de-DE" err="1">
              <a:solidFill>
                <a:srgbClr val="8A0F14"/>
              </a:solidFill>
              <a:latin typeface="+mn-lt"/>
              <a:ea typeface="ＭＳ Ｐゴシック" pitchFamily="34" charset="-128"/>
            </a:endParaRPr>
          </a:p>
        </p:txBody>
      </p:sp>
    </p:spTree>
    <p:extLst>
      <p:ext uri="{BB962C8B-B14F-4D97-AF65-F5344CB8AC3E}">
        <p14:creationId xmlns:p14="http://schemas.microsoft.com/office/powerpoint/2010/main" val="22155044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57200" y="1612873"/>
            <a:ext cx="7632848" cy="4587901"/>
          </a:xfrm>
        </p:spPr>
        <p:txBody>
          <a:bodyPr/>
          <a:lstStyle/>
          <a:p>
            <a:pPr marL="179705" lvl="1" indent="0">
              <a:lnSpc>
                <a:spcPct val="114000"/>
              </a:lnSpc>
              <a:spcBef>
                <a:spcPts val="0"/>
              </a:spcBef>
              <a:spcAft>
                <a:spcPts val="2400"/>
              </a:spcAft>
              <a:buNone/>
            </a:pPr>
            <a:r>
              <a:rPr lang="de-DE" sz="1600" b="1" dirty="0" err="1"/>
              <a:t>Scholarly</a:t>
            </a:r>
            <a:r>
              <a:rPr lang="de-DE" sz="1600" b="1" dirty="0"/>
              <a:t> </a:t>
            </a:r>
            <a:r>
              <a:rPr lang="de-DE" sz="1600" b="1" dirty="0" err="1"/>
              <a:t>Makerspaces</a:t>
            </a:r>
            <a:endParaRPr lang="de-DE" err="1"/>
          </a:p>
          <a:p>
            <a:pPr marL="539750" lvl="1" indent="-359410">
              <a:lnSpc>
                <a:spcPct val="114000"/>
              </a:lnSpc>
              <a:spcBef>
                <a:spcPts val="0"/>
              </a:spcBef>
              <a:spcAft>
                <a:spcPts val="2400"/>
              </a:spcAft>
              <a:buFont typeface="Wingdings" panose="05000000000000000000" pitchFamily="2" charset="2"/>
              <a:buChar char="§"/>
            </a:pPr>
            <a:r>
              <a:rPr lang="de-DE" sz="1600" dirty="0" err="1">
                <a:ea typeface="Verdana"/>
                <a:cs typeface="Verdana"/>
              </a:rPr>
              <a:t>Physical</a:t>
            </a:r>
            <a:r>
              <a:rPr lang="de-DE" sz="1600" dirty="0">
                <a:ea typeface="Verdana"/>
                <a:cs typeface="Verdana"/>
              </a:rPr>
              <a:t> and virtual </a:t>
            </a:r>
            <a:r>
              <a:rPr lang="de-DE" sz="1600" dirty="0" err="1">
                <a:ea typeface="Verdana"/>
                <a:cs typeface="Verdana"/>
              </a:rPr>
              <a:t>space</a:t>
            </a:r>
            <a:r>
              <a:rPr lang="de-DE" sz="1600" dirty="0">
                <a:ea typeface="Verdana"/>
                <a:cs typeface="Verdana"/>
              </a:rPr>
              <a:t> </a:t>
            </a:r>
          </a:p>
          <a:p>
            <a:pPr marL="539750" lvl="1" indent="-359410">
              <a:lnSpc>
                <a:spcPct val="113999"/>
              </a:lnSpc>
              <a:spcBef>
                <a:spcPts val="0"/>
              </a:spcBef>
              <a:spcAft>
                <a:spcPts val="2400"/>
              </a:spcAft>
              <a:buFont typeface="Wingdings"/>
              <a:buChar char="§"/>
            </a:pPr>
            <a:r>
              <a:rPr lang="de-DE" sz="1600" dirty="0" err="1"/>
              <a:t>Shifting</a:t>
            </a:r>
            <a:r>
              <a:rPr lang="de-DE" sz="1600" dirty="0"/>
              <a:t> </a:t>
            </a:r>
            <a:r>
              <a:rPr lang="de-DE" sz="1600" dirty="0" err="1"/>
              <a:t>focus</a:t>
            </a:r>
            <a:r>
              <a:rPr lang="de-DE" sz="1600" dirty="0"/>
              <a:t> </a:t>
            </a:r>
            <a:r>
              <a:rPr lang="de-DE" sz="1600" dirty="0" err="1"/>
              <a:t>from</a:t>
            </a:r>
            <a:r>
              <a:rPr lang="de-DE" sz="1600" dirty="0"/>
              <a:t> </a:t>
            </a:r>
            <a:r>
              <a:rPr lang="de-DE" sz="1600" dirty="0" err="1"/>
              <a:t>content</a:t>
            </a:r>
            <a:r>
              <a:rPr lang="de-DE" sz="1600" dirty="0"/>
              <a:t> (e.g., </a:t>
            </a:r>
            <a:r>
              <a:rPr lang="de-DE" sz="1600" dirty="0" err="1"/>
              <a:t>books</a:t>
            </a:r>
            <a:r>
              <a:rPr lang="de-DE" sz="1600" dirty="0"/>
              <a:t>, </a:t>
            </a:r>
            <a:r>
              <a:rPr lang="de-DE" sz="1600" dirty="0" err="1"/>
              <a:t>articles</a:t>
            </a:r>
            <a:r>
              <a:rPr lang="de-DE" sz="1600" dirty="0"/>
              <a:t>, </a:t>
            </a:r>
            <a:r>
              <a:rPr lang="de-DE" sz="1600" dirty="0" err="1"/>
              <a:t>data</a:t>
            </a:r>
            <a:r>
              <a:rPr lang="de-DE" sz="1600" dirty="0"/>
              <a:t>) </a:t>
            </a:r>
            <a:r>
              <a:rPr lang="de-DE" sz="1600" dirty="0" err="1"/>
              <a:t>to</a:t>
            </a:r>
            <a:r>
              <a:rPr lang="de-DE" sz="1600" dirty="0"/>
              <a:t> </a:t>
            </a:r>
            <a:r>
              <a:rPr lang="de-DE" sz="1600" b="1" dirty="0" err="1"/>
              <a:t>processes</a:t>
            </a:r>
            <a:r>
              <a:rPr lang="de-DE" sz="1600" dirty="0"/>
              <a:t> (e.g., digital </a:t>
            </a:r>
            <a:r>
              <a:rPr lang="de-DE" sz="1600" dirty="0" err="1"/>
              <a:t>tools</a:t>
            </a:r>
            <a:r>
              <a:rPr lang="de-DE" sz="1600" dirty="0"/>
              <a:t>, </a:t>
            </a:r>
            <a:r>
              <a:rPr lang="de-DE" sz="1600" dirty="0" err="1"/>
              <a:t>apps</a:t>
            </a:r>
            <a:r>
              <a:rPr lang="de-DE" sz="1600" dirty="0"/>
              <a:t>, </a:t>
            </a:r>
            <a:r>
              <a:rPr lang="de-DE" sz="1600" dirty="0" err="1"/>
              <a:t>software</a:t>
            </a:r>
            <a:r>
              <a:rPr lang="de-DE" sz="1600" dirty="0"/>
              <a:t> </a:t>
            </a:r>
            <a:r>
              <a:rPr lang="de-DE" sz="1600" dirty="0" err="1"/>
              <a:t>algorithms</a:t>
            </a:r>
            <a:r>
              <a:rPr lang="de-DE" sz="1600" dirty="0"/>
              <a:t>)</a:t>
            </a:r>
            <a:endParaRPr lang="de-DE" sz="1600" dirty="0">
              <a:ea typeface="Verdana"/>
              <a:cs typeface="Verdana"/>
            </a:endParaRPr>
          </a:p>
          <a:p>
            <a:pPr marL="539750" lvl="1" indent="-359410">
              <a:lnSpc>
                <a:spcPct val="114000"/>
              </a:lnSpc>
              <a:spcBef>
                <a:spcPts val="0"/>
              </a:spcBef>
              <a:spcAft>
                <a:spcPts val="2400"/>
              </a:spcAft>
              <a:buFont typeface="Wingdings" panose="05000000000000000000" pitchFamily="2" charset="2"/>
              <a:buChar char="§"/>
            </a:pPr>
            <a:r>
              <a:rPr lang="de-DE" sz="1600" dirty="0"/>
              <a:t>Providing</a:t>
            </a:r>
            <a:r>
              <a:rPr lang="de-DE" sz="1600" b="1" dirty="0"/>
              <a:t> </a:t>
            </a:r>
            <a:r>
              <a:rPr lang="de-DE" sz="1600" dirty="0"/>
              <a:t>own</a:t>
            </a:r>
            <a:r>
              <a:rPr lang="de-DE" sz="1600" b="1" dirty="0"/>
              <a:t> </a:t>
            </a:r>
            <a:r>
              <a:rPr lang="de-DE" sz="1600" dirty="0"/>
              <a:t>digital </a:t>
            </a:r>
            <a:r>
              <a:rPr lang="de-DE" sz="1600" dirty="0" err="1"/>
              <a:t>collections</a:t>
            </a:r>
            <a:r>
              <a:rPr lang="de-DE" sz="1600" dirty="0"/>
              <a:t> and a</a:t>
            </a:r>
            <a:r>
              <a:rPr lang="de-DE" sz="1600" b="1" dirty="0"/>
              <a:t> digital </a:t>
            </a:r>
            <a:r>
              <a:rPr lang="de-DE" sz="1600" b="1" dirty="0" err="1"/>
              <a:t>tool</a:t>
            </a:r>
            <a:r>
              <a:rPr lang="de-DE" sz="1600" b="1" dirty="0"/>
              <a:t> box</a:t>
            </a:r>
            <a:endParaRPr lang="de-DE" sz="1600" b="1">
              <a:ea typeface="Verdana"/>
              <a:cs typeface="Verdana"/>
            </a:endParaRPr>
          </a:p>
          <a:p>
            <a:pPr marL="539750" lvl="1" indent="-359410">
              <a:lnSpc>
                <a:spcPct val="114000"/>
              </a:lnSpc>
              <a:spcBef>
                <a:spcPts val="0"/>
              </a:spcBef>
              <a:spcAft>
                <a:spcPts val="2400"/>
              </a:spcAft>
              <a:buFont typeface="Wingdings" panose="05000000000000000000" pitchFamily="2" charset="2"/>
              <a:buChar char="§"/>
            </a:pPr>
            <a:r>
              <a:rPr lang="de-DE" sz="1600" b="1" dirty="0"/>
              <a:t>Digital </a:t>
            </a:r>
            <a:r>
              <a:rPr lang="de-DE" sz="1600" b="1" dirty="0" err="1"/>
              <a:t>curation</a:t>
            </a:r>
            <a:r>
              <a:rPr lang="de-DE" sz="1600" b="1" dirty="0"/>
              <a:t> </a:t>
            </a:r>
            <a:r>
              <a:rPr lang="de-DE" sz="1600" dirty="0" err="1"/>
              <a:t>of</a:t>
            </a:r>
            <a:r>
              <a:rPr lang="de-DE" sz="1600" dirty="0"/>
              <a:t> digital </a:t>
            </a:r>
            <a:r>
              <a:rPr lang="de-DE" sz="1600" dirty="0" err="1"/>
              <a:t>tools</a:t>
            </a:r>
            <a:r>
              <a:rPr lang="de-DE" sz="1600" dirty="0"/>
              <a:t> </a:t>
            </a:r>
            <a:r>
              <a:rPr lang="de-DE" sz="1600" dirty="0" err="1"/>
              <a:t>beyond</a:t>
            </a:r>
            <a:r>
              <a:rPr lang="de-DE" sz="1600" dirty="0"/>
              <a:t> link </a:t>
            </a:r>
            <a:r>
              <a:rPr lang="de-DE" sz="1600" dirty="0" err="1"/>
              <a:t>lists</a:t>
            </a:r>
            <a:r>
              <a:rPr lang="de-DE" sz="1600" dirty="0"/>
              <a:t> </a:t>
            </a:r>
            <a:endParaRPr lang="de-DE" sz="1600" b="1">
              <a:ea typeface="Verdana"/>
              <a:cs typeface="Verdana"/>
            </a:endParaRPr>
          </a:p>
          <a:p>
            <a:pPr marL="539750" lvl="1" indent="-359410">
              <a:lnSpc>
                <a:spcPct val="114000"/>
              </a:lnSpc>
              <a:spcBef>
                <a:spcPts val="0"/>
              </a:spcBef>
              <a:spcAft>
                <a:spcPts val="2400"/>
              </a:spcAft>
              <a:buFont typeface="Wingdings" panose="05000000000000000000" pitchFamily="2" charset="2"/>
              <a:buChar char="§"/>
            </a:pPr>
            <a:r>
              <a:rPr lang="de-DE" sz="1600" dirty="0"/>
              <a:t>Mediation </a:t>
            </a:r>
            <a:r>
              <a:rPr lang="de-DE" sz="1600" dirty="0" err="1"/>
              <a:t>of</a:t>
            </a:r>
            <a:r>
              <a:rPr lang="de-DE" sz="1600" dirty="0"/>
              <a:t> </a:t>
            </a:r>
            <a:r>
              <a:rPr lang="de-DE" sz="1600" b="1" dirty="0" err="1"/>
              <a:t>method</a:t>
            </a:r>
            <a:r>
              <a:rPr lang="de-DE" sz="1600" b="1" dirty="0"/>
              <a:t> </a:t>
            </a:r>
            <a:r>
              <a:rPr lang="de-DE" sz="1600" b="1" dirty="0" err="1"/>
              <a:t>competence</a:t>
            </a:r>
            <a:r>
              <a:rPr lang="de-DE" sz="1600" b="1" dirty="0"/>
              <a:t> </a:t>
            </a:r>
            <a:r>
              <a:rPr lang="de-DE" sz="1600" dirty="0"/>
              <a:t>(e.g., </a:t>
            </a:r>
            <a:r>
              <a:rPr lang="de-DE" sz="1600" dirty="0" err="1"/>
              <a:t>tutorials</a:t>
            </a:r>
            <a:r>
              <a:rPr lang="de-DE" sz="1600" dirty="0"/>
              <a:t>, </a:t>
            </a:r>
            <a:r>
              <a:rPr lang="de-DE" sz="1600" dirty="0" err="1"/>
              <a:t>workshops</a:t>
            </a:r>
            <a:r>
              <a:rPr lang="de-DE" sz="1600" dirty="0"/>
              <a:t>)</a:t>
            </a:r>
            <a:endParaRPr lang="de-DE" sz="1600">
              <a:ea typeface="Verdana"/>
              <a:cs typeface="Verdana"/>
            </a:endParaRPr>
          </a:p>
          <a:p>
            <a:pPr marL="539750" lvl="1" indent="-359410">
              <a:lnSpc>
                <a:spcPct val="114000"/>
              </a:lnSpc>
              <a:spcBef>
                <a:spcPts val="0"/>
              </a:spcBef>
              <a:spcAft>
                <a:spcPts val="2400"/>
              </a:spcAft>
              <a:buFont typeface="Wingdings" pitchFamily="2" charset="2"/>
              <a:buChar char="Ø"/>
            </a:pPr>
            <a:r>
              <a:rPr lang="de-DE" sz="1600" b="1" dirty="0" err="1"/>
              <a:t>Scholarly</a:t>
            </a:r>
            <a:r>
              <a:rPr lang="de-DE" sz="1600" b="1" dirty="0"/>
              <a:t> </a:t>
            </a:r>
            <a:r>
              <a:rPr lang="de-DE" sz="1600" b="1" dirty="0" err="1"/>
              <a:t>Makerspaces</a:t>
            </a:r>
            <a:r>
              <a:rPr lang="de-DE" sz="1600" dirty="0"/>
              <a:t> </a:t>
            </a:r>
            <a:r>
              <a:rPr lang="de-DE" sz="1600" dirty="0" err="1"/>
              <a:t>for</a:t>
            </a:r>
            <a:r>
              <a:rPr lang="de-DE" sz="1600" dirty="0"/>
              <a:t> </a:t>
            </a:r>
            <a:r>
              <a:rPr lang="de-DE" sz="1600" dirty="0" err="1"/>
              <a:t>exploring</a:t>
            </a:r>
            <a:r>
              <a:rPr lang="de-DE" sz="1600" dirty="0"/>
              <a:t>, </a:t>
            </a:r>
            <a:r>
              <a:rPr lang="de-DE" sz="1600" dirty="0" err="1"/>
              <a:t>learning</a:t>
            </a:r>
            <a:r>
              <a:rPr lang="de-DE" sz="1600" dirty="0"/>
              <a:t>, </a:t>
            </a:r>
            <a:r>
              <a:rPr lang="de-DE" sz="1600" dirty="0" err="1"/>
              <a:t>experimenting</a:t>
            </a:r>
            <a:r>
              <a:rPr lang="de-DE" sz="1600" dirty="0"/>
              <a:t>, </a:t>
            </a:r>
            <a:r>
              <a:rPr lang="de-DE" sz="1600" dirty="0" err="1"/>
              <a:t>training</a:t>
            </a:r>
            <a:r>
              <a:rPr lang="de-DE" sz="1600" dirty="0"/>
              <a:t>, </a:t>
            </a:r>
            <a:r>
              <a:rPr lang="de-DE" sz="1600" dirty="0" err="1"/>
              <a:t>community</a:t>
            </a:r>
            <a:r>
              <a:rPr lang="de-DE" sz="1600" dirty="0"/>
              <a:t>-building, </a:t>
            </a:r>
            <a:r>
              <a:rPr lang="de-DE" sz="1600" dirty="0" err="1"/>
              <a:t>teaching</a:t>
            </a:r>
            <a:r>
              <a:rPr lang="de-DE" sz="1600" dirty="0"/>
              <a:t>, and </a:t>
            </a:r>
            <a:r>
              <a:rPr lang="de-DE" sz="1600" dirty="0" err="1"/>
              <a:t>researching</a:t>
            </a:r>
            <a:endParaRPr lang="de-DE" sz="1600" err="1">
              <a:ea typeface="Verdana"/>
              <a:cs typeface="Verdana"/>
            </a:endParaRPr>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Guiding Principles</a:t>
            </a:r>
            <a:endParaRPr lang="de-DE" b="0" err="1">
              <a:latin typeface="+mn-lt"/>
              <a:ea typeface="ＭＳ Ｐゴシック" pitchFamily="34" charset="-128"/>
            </a:endParaRPr>
          </a:p>
          <a:p>
            <a:pPr>
              <a:defRPr/>
            </a:pPr>
            <a:endParaRPr lang="de-DE">
              <a:latin typeface="+mn-lt"/>
              <a:ea typeface="+mn-lt"/>
              <a:cs typeface="+mn-lt"/>
            </a:endParaRPr>
          </a:p>
        </p:txBody>
      </p:sp>
    </p:spTree>
    <p:extLst>
      <p:ext uri="{BB962C8B-B14F-4D97-AF65-F5344CB8AC3E}">
        <p14:creationId xmlns:p14="http://schemas.microsoft.com/office/powerpoint/2010/main" val="35648987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53167" y="1629527"/>
            <a:ext cx="8352928" cy="4092302"/>
          </a:xfrm>
        </p:spPr>
        <p:txBody>
          <a:bodyPr/>
          <a:lstStyle/>
          <a:p>
            <a:pPr marL="179705" lvl="1" indent="0">
              <a:lnSpc>
                <a:spcPct val="114000"/>
              </a:lnSpc>
              <a:spcBef>
                <a:spcPts val="0"/>
              </a:spcBef>
              <a:spcAft>
                <a:spcPts val="2400"/>
              </a:spcAft>
              <a:buNone/>
            </a:pPr>
            <a:r>
              <a:rPr lang="de-DE" sz="1600" b="1" dirty="0"/>
              <a:t>Expert </a:t>
            </a:r>
            <a:r>
              <a:rPr lang="de-DE" sz="1600" b="1" dirty="0" err="1"/>
              <a:t>interviews</a:t>
            </a:r>
            <a:endParaRPr lang="de-DE" dirty="0" err="1"/>
          </a:p>
          <a:p>
            <a:pPr marL="539750" lvl="1" indent="-359410">
              <a:lnSpc>
                <a:spcPct val="114000"/>
              </a:lnSpc>
              <a:spcBef>
                <a:spcPts val="0"/>
              </a:spcBef>
              <a:spcAft>
                <a:spcPts val="2400"/>
              </a:spcAft>
              <a:buFont typeface="Wingdings" panose="05000000000000000000" pitchFamily="2" charset="2"/>
              <a:buChar char="§"/>
            </a:pPr>
            <a:r>
              <a:rPr lang="de-DE" sz="1600" dirty="0"/>
              <a:t>Academic </a:t>
            </a:r>
            <a:r>
              <a:rPr lang="de-DE" sz="1600" dirty="0" err="1"/>
              <a:t>libraries</a:t>
            </a:r>
            <a:r>
              <a:rPr lang="de-DE" sz="1600" dirty="0"/>
              <a:t> </a:t>
            </a:r>
            <a:r>
              <a:rPr lang="de-DE" sz="1600" dirty="0" err="1"/>
              <a:t>could</a:t>
            </a:r>
            <a:r>
              <a:rPr lang="de-DE" sz="1600" dirty="0"/>
              <a:t> </a:t>
            </a:r>
            <a:r>
              <a:rPr lang="de-DE" sz="1600" dirty="0" err="1"/>
              <a:t>reach</a:t>
            </a:r>
            <a:r>
              <a:rPr lang="de-DE" sz="1600" dirty="0"/>
              <a:t> a </a:t>
            </a:r>
            <a:r>
              <a:rPr lang="de-DE" sz="1600" b="1" dirty="0"/>
              <a:t>larger </a:t>
            </a:r>
            <a:r>
              <a:rPr lang="de-DE" sz="1600" b="1" dirty="0" err="1"/>
              <a:t>audience</a:t>
            </a:r>
            <a:r>
              <a:rPr lang="de-DE" sz="1600" b="1" dirty="0"/>
              <a:t> </a:t>
            </a:r>
            <a:r>
              <a:rPr lang="de-DE" sz="1600" dirty="0" err="1"/>
              <a:t>than</a:t>
            </a:r>
            <a:r>
              <a:rPr lang="de-DE" sz="1600" dirty="0"/>
              <a:t> DH </a:t>
            </a:r>
            <a:r>
              <a:rPr lang="de-DE" sz="1600" dirty="0" err="1"/>
              <a:t>research</a:t>
            </a:r>
            <a:r>
              <a:rPr lang="de-DE" sz="1600" dirty="0"/>
              <a:t> </a:t>
            </a:r>
            <a:r>
              <a:rPr lang="de-DE" sz="1600" dirty="0" err="1"/>
              <a:t>associations</a:t>
            </a:r>
            <a:r>
              <a:rPr lang="de-DE" sz="1600" dirty="0"/>
              <a:t> (</a:t>
            </a:r>
            <a:r>
              <a:rPr lang="de-DE" sz="1600" dirty="0" err="1"/>
              <a:t>cooperation</a:t>
            </a:r>
            <a:r>
              <a:rPr lang="de-DE" sz="1600" dirty="0"/>
              <a:t> </a:t>
            </a:r>
            <a:r>
              <a:rPr lang="de-DE" sz="1600" dirty="0" err="1"/>
              <a:t>with</a:t>
            </a:r>
            <a:r>
              <a:rPr lang="de-DE" sz="1600" dirty="0"/>
              <a:t> DARIAH, CLARIN).</a:t>
            </a:r>
            <a:endParaRPr lang="de-DE" sz="1600" dirty="0">
              <a:ea typeface="Verdana"/>
              <a:cs typeface="Verdana"/>
            </a:endParaRPr>
          </a:p>
          <a:p>
            <a:pPr marL="539750" lvl="1" indent="-359410">
              <a:lnSpc>
                <a:spcPct val="114000"/>
              </a:lnSpc>
              <a:spcBef>
                <a:spcPts val="0"/>
              </a:spcBef>
              <a:spcAft>
                <a:spcPts val="2400"/>
              </a:spcAft>
              <a:buFont typeface="Wingdings" panose="05000000000000000000" pitchFamily="2" charset="2"/>
              <a:buChar char="§"/>
            </a:pPr>
            <a:r>
              <a:rPr lang="de-DE" sz="1600"/>
              <a:t>Framework: typical </a:t>
            </a:r>
            <a:r>
              <a:rPr lang="de-DE" sz="1600" b="1" err="1"/>
              <a:t>processes</a:t>
            </a:r>
            <a:r>
              <a:rPr lang="de-DE" sz="1600" b="1" dirty="0"/>
              <a:t> </a:t>
            </a:r>
            <a:r>
              <a:rPr lang="de-DE" sz="1600" b="1" err="1"/>
              <a:t>of</a:t>
            </a:r>
            <a:r>
              <a:rPr lang="de-DE" sz="1600" b="1"/>
              <a:t> digital </a:t>
            </a:r>
            <a:r>
              <a:rPr lang="de-DE" sz="1600" b="1" err="1"/>
              <a:t>research</a:t>
            </a:r>
            <a:r>
              <a:rPr lang="de-DE" sz="1600" b="1" dirty="0"/>
              <a:t> </a:t>
            </a:r>
            <a:r>
              <a:rPr lang="de-DE" sz="1600"/>
              <a:t>in Arts and </a:t>
            </a:r>
            <a:r>
              <a:rPr lang="de-DE" sz="1600" err="1"/>
              <a:t>Humanities</a:t>
            </a:r>
            <a:r>
              <a:rPr lang="de-DE" sz="1600"/>
              <a:t> (e.g., </a:t>
            </a:r>
            <a:r>
              <a:rPr lang="de-DE" sz="1600" err="1"/>
              <a:t>from</a:t>
            </a:r>
            <a:r>
              <a:rPr lang="de-DE" sz="1600" dirty="0"/>
              <a:t> </a:t>
            </a:r>
            <a:r>
              <a:rPr lang="de-DE" sz="1600" err="1"/>
              <a:t>book</a:t>
            </a:r>
            <a:r>
              <a:rPr lang="de-DE" sz="1600" dirty="0"/>
              <a:t> </a:t>
            </a:r>
            <a:r>
              <a:rPr lang="de-DE" sz="1600" err="1"/>
              <a:t>scanning</a:t>
            </a:r>
            <a:r>
              <a:rPr lang="de-DE" sz="1600" dirty="0"/>
              <a:t> </a:t>
            </a:r>
            <a:r>
              <a:rPr lang="de-DE" sz="1600" err="1"/>
              <a:t>to</a:t>
            </a:r>
            <a:r>
              <a:rPr lang="de-DE" sz="1600"/>
              <a:t> OCR </a:t>
            </a:r>
            <a:r>
              <a:rPr lang="de-DE" sz="1600" err="1"/>
              <a:t>to</a:t>
            </a:r>
            <a:r>
              <a:rPr lang="de-DE" sz="1600" dirty="0"/>
              <a:t> </a:t>
            </a:r>
            <a:r>
              <a:rPr lang="de-DE" sz="1600" err="1"/>
              <a:t>pre-processing</a:t>
            </a:r>
            <a:r>
              <a:rPr lang="de-DE" sz="1600" dirty="0"/>
              <a:t> </a:t>
            </a:r>
            <a:r>
              <a:rPr lang="de-DE" sz="1600" err="1"/>
              <a:t>to</a:t>
            </a:r>
            <a:r>
              <a:rPr lang="de-DE" sz="1600" dirty="0"/>
              <a:t> </a:t>
            </a:r>
            <a:r>
              <a:rPr lang="de-DE" sz="1600" err="1"/>
              <a:t>annotation</a:t>
            </a:r>
            <a:r>
              <a:rPr lang="de-DE" sz="1600" dirty="0"/>
              <a:t> </a:t>
            </a:r>
            <a:r>
              <a:rPr lang="de-DE" sz="1600" err="1"/>
              <a:t>to</a:t>
            </a:r>
            <a:r>
              <a:rPr lang="de-DE" sz="1600" dirty="0"/>
              <a:t> </a:t>
            </a:r>
            <a:r>
              <a:rPr lang="de-DE" sz="1600" err="1"/>
              <a:t>data</a:t>
            </a:r>
            <a:r>
              <a:rPr lang="de-DE" sz="1600"/>
              <a:t> and </a:t>
            </a:r>
            <a:r>
              <a:rPr lang="de-DE" sz="1600" err="1"/>
              <a:t>text</a:t>
            </a:r>
            <a:r>
              <a:rPr lang="de-DE" sz="1600" dirty="0"/>
              <a:t> </a:t>
            </a:r>
            <a:r>
              <a:rPr lang="de-DE" sz="1600" err="1"/>
              <a:t>mining</a:t>
            </a:r>
            <a:r>
              <a:rPr lang="de-DE" sz="1600" dirty="0"/>
              <a:t> </a:t>
            </a:r>
            <a:r>
              <a:rPr lang="de-DE" sz="1600" err="1"/>
              <a:t>to</a:t>
            </a:r>
            <a:r>
              <a:rPr lang="de-DE" sz="1600" dirty="0"/>
              <a:t> </a:t>
            </a:r>
            <a:r>
              <a:rPr lang="de-DE" sz="1600" err="1"/>
              <a:t>visualization</a:t>
            </a:r>
            <a:r>
              <a:rPr lang="de-DE" sz="1600" dirty="0"/>
              <a:t> </a:t>
            </a:r>
            <a:r>
              <a:rPr lang="de-DE" sz="1600" err="1"/>
              <a:t>to</a:t>
            </a:r>
            <a:r>
              <a:rPr lang="de-DE" sz="1600" dirty="0"/>
              <a:t> </a:t>
            </a:r>
            <a:r>
              <a:rPr lang="de-DE" sz="1600" err="1"/>
              <a:t>publishing</a:t>
            </a:r>
            <a:r>
              <a:rPr lang="de-DE" sz="1600" dirty="0"/>
              <a:t> </a:t>
            </a:r>
            <a:r>
              <a:rPr lang="de-DE" sz="1600" err="1"/>
              <a:t>or</a:t>
            </a:r>
            <a:r>
              <a:rPr lang="de-DE" sz="1600" dirty="0"/>
              <a:t> </a:t>
            </a:r>
            <a:r>
              <a:rPr lang="de-DE" sz="1600" err="1"/>
              <a:t>sharing</a:t>
            </a:r>
            <a:r>
              <a:rPr lang="de-DE" sz="1600" dirty="0"/>
              <a:t>)</a:t>
            </a:r>
            <a:endParaRPr lang="de-DE" sz="1600" dirty="0">
              <a:ea typeface="Verdana"/>
              <a:cs typeface="Verdana"/>
            </a:endParaRPr>
          </a:p>
          <a:p>
            <a:pPr marL="539750" lvl="1" indent="-359410">
              <a:lnSpc>
                <a:spcPct val="114000"/>
              </a:lnSpc>
              <a:spcBef>
                <a:spcPts val="0"/>
              </a:spcBef>
              <a:spcAft>
                <a:spcPts val="2400"/>
              </a:spcAft>
              <a:buFont typeface="Wingdings" panose="05000000000000000000" pitchFamily="2" charset="2"/>
              <a:buChar char="§"/>
            </a:pPr>
            <a:r>
              <a:rPr lang="de-DE" sz="1600" b="1" dirty="0"/>
              <a:t>Ready-made</a:t>
            </a:r>
            <a:r>
              <a:rPr lang="de-DE" sz="1600" dirty="0"/>
              <a:t> </a:t>
            </a:r>
            <a:r>
              <a:rPr lang="de-DE" sz="1600" dirty="0" err="1"/>
              <a:t>tools</a:t>
            </a:r>
            <a:r>
              <a:rPr lang="de-DE" sz="1600" dirty="0"/>
              <a:t> and </a:t>
            </a:r>
            <a:r>
              <a:rPr lang="de-DE" sz="1600" dirty="0" err="1"/>
              <a:t>sandboxes</a:t>
            </a:r>
            <a:r>
              <a:rPr lang="de-DE" sz="1600" dirty="0"/>
              <a:t> (e.g., </a:t>
            </a:r>
            <a:r>
              <a:rPr lang="de-DE" sz="1600" dirty="0" err="1"/>
              <a:t>workstations</a:t>
            </a:r>
            <a:r>
              <a:rPr lang="de-DE" sz="1600" dirty="0"/>
              <a:t>, web </a:t>
            </a:r>
            <a:r>
              <a:rPr lang="de-DE" sz="1600" dirty="0" err="1"/>
              <a:t>applications</a:t>
            </a:r>
            <a:r>
              <a:rPr lang="de-DE" sz="1600" dirty="0"/>
              <a:t>)</a:t>
            </a:r>
            <a:endParaRPr lang="de-DE" sz="1600" dirty="0">
              <a:ea typeface="Verdana"/>
              <a:cs typeface="Verdana"/>
            </a:endParaRPr>
          </a:p>
          <a:p>
            <a:pPr marL="539750" lvl="1" indent="-359410">
              <a:lnSpc>
                <a:spcPct val="114000"/>
              </a:lnSpc>
              <a:spcBef>
                <a:spcPts val="0"/>
              </a:spcBef>
              <a:spcAft>
                <a:spcPts val="2400"/>
              </a:spcAft>
              <a:buFont typeface="Wingdings" panose="05000000000000000000" pitchFamily="2" charset="2"/>
              <a:buChar char="§"/>
            </a:pPr>
            <a:r>
              <a:rPr lang="de-DE" sz="1600" b="1" dirty="0"/>
              <a:t>Digital </a:t>
            </a:r>
            <a:r>
              <a:rPr lang="de-DE" sz="1600" b="1" dirty="0" err="1"/>
              <a:t>curation</a:t>
            </a:r>
            <a:r>
              <a:rPr lang="de-DE" sz="1600" b="1" dirty="0"/>
              <a:t> </a:t>
            </a:r>
            <a:r>
              <a:rPr lang="de-DE" sz="1600" dirty="0" err="1"/>
              <a:t>of</a:t>
            </a:r>
            <a:r>
              <a:rPr lang="de-DE" sz="1600" dirty="0"/>
              <a:t> DH </a:t>
            </a:r>
            <a:r>
              <a:rPr lang="de-DE" sz="1600" dirty="0" err="1"/>
              <a:t>tools</a:t>
            </a:r>
            <a:r>
              <a:rPr lang="de-DE" sz="1600" dirty="0"/>
              <a:t>, support, network (e.g., </a:t>
            </a:r>
            <a:r>
              <a:rPr lang="de-DE" sz="1600" dirty="0" err="1"/>
              <a:t>workshops</a:t>
            </a:r>
            <a:r>
              <a:rPr lang="de-DE" sz="1600" dirty="0"/>
              <a:t>, </a:t>
            </a:r>
            <a:r>
              <a:rPr lang="de-DE" sz="1600" dirty="0" err="1"/>
              <a:t>contact</a:t>
            </a:r>
            <a:r>
              <a:rPr lang="de-DE" sz="1600" dirty="0"/>
              <a:t> </a:t>
            </a:r>
            <a:r>
              <a:rPr lang="de-DE" sz="1600" dirty="0" err="1"/>
              <a:t>persons</a:t>
            </a:r>
            <a:r>
              <a:rPr lang="de-DE" sz="1600" dirty="0"/>
              <a:t>)</a:t>
            </a:r>
            <a:endParaRPr lang="de-DE" sz="1600" dirty="0">
              <a:ea typeface="Verdana"/>
              <a:cs typeface="Verdana"/>
            </a:endParaRPr>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Requirement Analysis</a:t>
            </a:r>
            <a:endParaRPr>
              <a:solidFill>
                <a:srgbClr val="8A0F14"/>
              </a:solidFill>
              <a:latin typeface="+mn-lt"/>
              <a:ea typeface="ＭＳ Ｐゴシック" pitchFamily="34" charset="-128"/>
            </a:endParaRPr>
          </a:p>
        </p:txBody>
      </p:sp>
    </p:spTree>
    <p:extLst>
      <p:ext uri="{BB962C8B-B14F-4D97-AF65-F5344CB8AC3E}">
        <p14:creationId xmlns:p14="http://schemas.microsoft.com/office/powerpoint/2010/main" val="1011937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53167" y="1845672"/>
            <a:ext cx="8100900" cy="3672408"/>
          </a:xfrm>
        </p:spPr>
        <p:txBody>
          <a:bodyPr/>
          <a:lstStyle/>
          <a:p>
            <a:pPr marL="539750" lvl="1" indent="-359410">
              <a:lnSpc>
                <a:spcPct val="114000"/>
              </a:lnSpc>
              <a:spcBef>
                <a:spcPts val="0"/>
              </a:spcBef>
              <a:spcAft>
                <a:spcPts val="2400"/>
              </a:spcAft>
              <a:buFont typeface="Wingdings" pitchFamily="2" charset="2"/>
              <a:buChar char="Ø"/>
            </a:pPr>
            <a:r>
              <a:rPr lang="de-DE" sz="1600" dirty="0" err="1"/>
              <a:t>Specification</a:t>
            </a:r>
            <a:r>
              <a:rPr lang="de-DE" sz="1600" dirty="0"/>
              <a:t> </a:t>
            </a:r>
            <a:r>
              <a:rPr lang="de-DE" sz="1600" dirty="0" err="1"/>
              <a:t>of</a:t>
            </a:r>
            <a:r>
              <a:rPr lang="de-DE" sz="1600" dirty="0"/>
              <a:t> </a:t>
            </a:r>
            <a:r>
              <a:rPr lang="de-DE" sz="1600" b="1" dirty="0"/>
              <a:t>organizational </a:t>
            </a:r>
            <a:r>
              <a:rPr lang="de-DE" sz="1600" b="1" dirty="0" err="1"/>
              <a:t>model</a:t>
            </a:r>
            <a:r>
              <a:rPr lang="de-DE" sz="1600" b="1" dirty="0"/>
              <a:t> </a:t>
            </a:r>
            <a:r>
              <a:rPr lang="de-DE" sz="1600" dirty="0"/>
              <a:t>and </a:t>
            </a:r>
            <a:r>
              <a:rPr lang="de-DE" sz="1600" dirty="0" err="1"/>
              <a:t>service</a:t>
            </a:r>
            <a:r>
              <a:rPr lang="de-DE" sz="1600" dirty="0"/>
              <a:t> </a:t>
            </a:r>
            <a:r>
              <a:rPr lang="de-DE" sz="1600" dirty="0" err="1"/>
              <a:t>portfolio</a:t>
            </a:r>
            <a:endParaRPr lang="de-DE" dirty="0" err="1"/>
          </a:p>
          <a:p>
            <a:pPr marL="539750" lvl="1" indent="-359410">
              <a:lnSpc>
                <a:spcPct val="113999"/>
              </a:lnSpc>
              <a:spcBef>
                <a:spcPts val="0"/>
              </a:spcBef>
              <a:spcAft>
                <a:spcPts val="2400"/>
              </a:spcAft>
              <a:buFont typeface="Wingdings" pitchFamily="2" charset="2"/>
              <a:buChar char="Ø"/>
            </a:pPr>
            <a:r>
              <a:rPr lang="de-DE" sz="1600" dirty="0">
                <a:ea typeface="Verdana"/>
                <a:cs typeface="Verdana"/>
              </a:rPr>
              <a:t>Establishment and </a:t>
            </a:r>
            <a:r>
              <a:rPr lang="de-DE" sz="1600" dirty="0" err="1">
                <a:ea typeface="Verdana"/>
                <a:cs typeface="Verdana"/>
              </a:rPr>
              <a:t>fostering</a:t>
            </a:r>
            <a:r>
              <a:rPr lang="de-DE" sz="1600" dirty="0">
                <a:ea typeface="Verdana"/>
                <a:cs typeface="Verdana"/>
              </a:rPr>
              <a:t> an </a:t>
            </a:r>
            <a:r>
              <a:rPr lang="de-DE" sz="1600" dirty="0" err="1">
                <a:ea typeface="Verdana"/>
                <a:cs typeface="Verdana"/>
              </a:rPr>
              <a:t>community</a:t>
            </a:r>
            <a:endParaRPr lang="de-DE" sz="1600" dirty="0" err="1"/>
          </a:p>
          <a:p>
            <a:pPr marL="539750" lvl="1" indent="-359410">
              <a:lnSpc>
                <a:spcPct val="114000"/>
              </a:lnSpc>
              <a:spcBef>
                <a:spcPts val="0"/>
              </a:spcBef>
              <a:spcAft>
                <a:spcPts val="2400"/>
              </a:spcAft>
              <a:buFont typeface="Wingdings" pitchFamily="2" charset="2"/>
              <a:buChar char="Ø"/>
            </a:pPr>
            <a:r>
              <a:rPr lang="de-DE" sz="1600" dirty="0" err="1"/>
              <a:t>Combination</a:t>
            </a:r>
            <a:r>
              <a:rPr lang="de-DE" sz="1600" dirty="0"/>
              <a:t> </a:t>
            </a:r>
            <a:r>
              <a:rPr lang="de-DE" sz="1600" dirty="0" err="1"/>
              <a:t>of</a:t>
            </a:r>
            <a:r>
              <a:rPr lang="de-DE" sz="1600" dirty="0"/>
              <a:t> </a:t>
            </a:r>
            <a:r>
              <a:rPr lang="de-DE" sz="1600" b="1" dirty="0"/>
              <a:t>virtual</a:t>
            </a:r>
            <a:r>
              <a:rPr lang="de-DE" sz="1600" dirty="0"/>
              <a:t> and </a:t>
            </a:r>
            <a:r>
              <a:rPr lang="de-DE" sz="1600" b="1" dirty="0" err="1"/>
              <a:t>physical</a:t>
            </a:r>
            <a:r>
              <a:rPr lang="de-DE" sz="1600" b="1" dirty="0"/>
              <a:t> </a:t>
            </a:r>
            <a:r>
              <a:rPr lang="de-DE" sz="1600" b="1" dirty="0" err="1"/>
              <a:t>space</a:t>
            </a:r>
            <a:r>
              <a:rPr lang="de-DE" sz="1600" b="1" dirty="0"/>
              <a:t> </a:t>
            </a:r>
            <a:r>
              <a:rPr lang="de-DE" sz="1600" dirty="0"/>
              <a:t>(</a:t>
            </a:r>
            <a:r>
              <a:rPr lang="de-DE" sz="1600" dirty="0" err="1"/>
              <a:t>with</a:t>
            </a:r>
            <a:r>
              <a:rPr lang="de-DE" sz="1600" dirty="0"/>
              <a:t> </a:t>
            </a:r>
            <a:r>
              <a:rPr lang="de-DE" sz="1600" dirty="0" err="1"/>
              <a:t>physical</a:t>
            </a:r>
            <a:r>
              <a:rPr lang="de-DE" sz="1600" dirty="0"/>
              <a:t> </a:t>
            </a:r>
            <a:r>
              <a:rPr lang="de-DE" sz="1600" dirty="0" err="1"/>
              <a:t>tools</a:t>
            </a:r>
            <a:r>
              <a:rPr lang="de-DE" sz="1600" dirty="0"/>
              <a:t>)</a:t>
            </a:r>
            <a:endParaRPr lang="de-DE" sz="1600" dirty="0">
              <a:ea typeface="Verdana"/>
              <a:cs typeface="Verdana"/>
            </a:endParaRPr>
          </a:p>
          <a:p>
            <a:pPr marL="539750" lvl="1" indent="-359410">
              <a:lnSpc>
                <a:spcPct val="114000"/>
              </a:lnSpc>
              <a:spcBef>
                <a:spcPts val="0"/>
              </a:spcBef>
              <a:spcAft>
                <a:spcPts val="2400"/>
              </a:spcAft>
              <a:buFont typeface="Wingdings" pitchFamily="2" charset="2"/>
              <a:buChar char="Ø"/>
            </a:pPr>
            <a:r>
              <a:rPr lang="de-DE" sz="1600" b="1" dirty="0" err="1"/>
              <a:t>Licencing</a:t>
            </a:r>
            <a:r>
              <a:rPr lang="de-DE" sz="1600" dirty="0"/>
              <a:t> </a:t>
            </a:r>
            <a:r>
              <a:rPr lang="de-DE" sz="1600" dirty="0" err="1"/>
              <a:t>of</a:t>
            </a:r>
            <a:r>
              <a:rPr lang="de-DE" sz="1600" dirty="0"/>
              <a:t> DH </a:t>
            </a:r>
            <a:r>
              <a:rPr lang="de-DE" sz="1600" dirty="0" err="1"/>
              <a:t>tools</a:t>
            </a:r>
            <a:endParaRPr lang="de-DE" sz="1600" dirty="0" err="1">
              <a:ea typeface="Verdana"/>
              <a:cs typeface="Verdana"/>
            </a:endParaRPr>
          </a:p>
          <a:p>
            <a:pPr marL="539750" lvl="1" indent="-359410">
              <a:lnSpc>
                <a:spcPct val="114000"/>
              </a:lnSpc>
              <a:spcBef>
                <a:spcPts val="0"/>
              </a:spcBef>
              <a:spcAft>
                <a:spcPts val="2400"/>
              </a:spcAft>
              <a:buFont typeface="Wingdings" pitchFamily="2" charset="2"/>
              <a:buChar char="Ø"/>
            </a:pPr>
            <a:r>
              <a:rPr lang="de-DE" sz="1600" b="1" dirty="0" err="1"/>
              <a:t>Interoperability</a:t>
            </a:r>
            <a:r>
              <a:rPr lang="de-DE" sz="1600" dirty="0"/>
              <a:t> </a:t>
            </a:r>
            <a:r>
              <a:rPr lang="de-DE" sz="1600" dirty="0" err="1"/>
              <a:t>of</a:t>
            </a:r>
            <a:r>
              <a:rPr lang="de-DE" sz="1600" dirty="0"/>
              <a:t> DH </a:t>
            </a:r>
            <a:r>
              <a:rPr lang="de-DE" sz="1600" dirty="0" err="1"/>
              <a:t>tools</a:t>
            </a:r>
            <a:r>
              <a:rPr lang="de-DE" sz="1600" dirty="0"/>
              <a:t> (e.g., </a:t>
            </a:r>
            <a:r>
              <a:rPr lang="de-DE" sz="1600" dirty="0" err="1"/>
              <a:t>standards</a:t>
            </a:r>
            <a:r>
              <a:rPr lang="de-DE" sz="1600" dirty="0"/>
              <a:t>, interface </a:t>
            </a:r>
            <a:r>
              <a:rPr lang="de-DE" sz="1600" dirty="0" err="1"/>
              <a:t>compatibility</a:t>
            </a:r>
            <a:r>
              <a:rPr lang="de-DE" sz="1600" dirty="0"/>
              <a:t>)</a:t>
            </a:r>
            <a:endParaRPr lang="de-DE" sz="1600" dirty="0">
              <a:ea typeface="Verdana"/>
              <a:cs typeface="Verdana"/>
            </a:endParaRPr>
          </a:p>
          <a:p>
            <a:pPr marL="539750" lvl="1" indent="-359410">
              <a:lnSpc>
                <a:spcPct val="114000"/>
              </a:lnSpc>
              <a:spcBef>
                <a:spcPts val="0"/>
              </a:spcBef>
              <a:spcAft>
                <a:spcPts val="2400"/>
              </a:spcAft>
              <a:buFont typeface="Wingdings" pitchFamily="2" charset="2"/>
              <a:buChar char="Ø"/>
            </a:pPr>
            <a:r>
              <a:rPr lang="de-DE" sz="1600" b="1" dirty="0" err="1"/>
              <a:t>Sustainability</a:t>
            </a:r>
            <a:r>
              <a:rPr lang="de-DE" sz="1600" dirty="0"/>
              <a:t> and </a:t>
            </a:r>
            <a:r>
              <a:rPr lang="de-DE" sz="1600" dirty="0" err="1"/>
              <a:t>re-use</a:t>
            </a:r>
            <a:r>
              <a:rPr lang="de-DE" sz="1600" dirty="0"/>
              <a:t> </a:t>
            </a:r>
            <a:r>
              <a:rPr lang="de-DE" sz="1600" dirty="0" err="1"/>
              <a:t>or</a:t>
            </a:r>
            <a:r>
              <a:rPr lang="de-DE" sz="1600" dirty="0"/>
              <a:t> </a:t>
            </a:r>
            <a:r>
              <a:rPr lang="de-DE" sz="1600" dirty="0" err="1"/>
              <a:t>adoption</a:t>
            </a:r>
            <a:r>
              <a:rPr lang="de-DE" sz="1600" dirty="0"/>
              <a:t> in </a:t>
            </a:r>
            <a:r>
              <a:rPr lang="de-DE" sz="1600" dirty="0" err="1"/>
              <a:t>other</a:t>
            </a:r>
            <a:r>
              <a:rPr lang="de-DE" sz="1600" dirty="0"/>
              <a:t> </a:t>
            </a:r>
            <a:r>
              <a:rPr lang="de-DE" sz="1600" dirty="0" err="1"/>
              <a:t>academic</a:t>
            </a:r>
            <a:r>
              <a:rPr lang="de-DE" sz="1600" dirty="0"/>
              <a:t> </a:t>
            </a:r>
            <a:r>
              <a:rPr lang="de-DE" sz="1600" dirty="0" err="1"/>
              <a:t>libraries</a:t>
            </a:r>
            <a:endParaRPr lang="de-DE" sz="1600" dirty="0" err="1">
              <a:ea typeface="Verdana"/>
              <a:cs typeface="Verdana"/>
            </a:endParaRPr>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Open Questions</a:t>
            </a:r>
            <a:endParaRPr>
              <a:solidFill>
                <a:srgbClr val="8A0F14"/>
              </a:solidFill>
              <a:latin typeface="+mn-lt"/>
              <a:ea typeface="ＭＳ Ｐゴシック" pitchFamily="34" charset="-128"/>
            </a:endParaRPr>
          </a:p>
        </p:txBody>
      </p:sp>
    </p:spTree>
    <p:extLst>
      <p:ext uri="{BB962C8B-B14F-4D97-AF65-F5344CB8AC3E}">
        <p14:creationId xmlns:p14="http://schemas.microsoft.com/office/powerpoint/2010/main" val="36310813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bwMode="auto">
          <a:xfrm>
            <a:off x="323528" y="2662238"/>
            <a:ext cx="8114035" cy="2628900"/>
          </a:xfrm>
          <a:ln>
            <a:miter lim="800000"/>
            <a:headEnd/>
            <a:tailEnd/>
          </a:ln>
        </p:spPr>
        <p:txBody>
          <a:bodyPr wrap="square" numCol="1" anchor="t" anchorCtr="0" compatLnSpc="1">
            <a:prstTxWarp prst="textNoShape">
              <a:avLst/>
            </a:prstTxWarp>
          </a:bodyPr>
          <a:lstStyle/>
          <a:p>
            <a:pPr>
              <a:defRPr/>
            </a:pPr>
            <a:r>
              <a:rPr lang="de-DE" sz="3200" b="1">
                <a:solidFill>
                  <a:srgbClr val="8A0F14"/>
                </a:solidFill>
                <a:latin typeface="+mn-lt"/>
                <a:ea typeface="ＭＳ Ｐゴシック" pitchFamily="34" charset="-128"/>
              </a:rPr>
              <a:t>Thank you </a:t>
            </a:r>
            <a:br>
              <a:rPr lang="de-DE" sz="3200" b="1">
                <a:solidFill>
                  <a:srgbClr val="8A0F14"/>
                </a:solidFill>
                <a:latin typeface="+mn-lt"/>
                <a:ea typeface="ＭＳ Ｐゴシック" pitchFamily="34" charset="-128"/>
              </a:rPr>
            </a:br>
            <a:r>
              <a:rPr lang="de-DE" sz="3200" b="1">
                <a:solidFill>
                  <a:srgbClr val="8A0F14"/>
                </a:solidFill>
                <a:latin typeface="+mn-lt"/>
                <a:ea typeface="ＭＳ Ｐゴシック" pitchFamily="34" charset="-128"/>
              </a:rPr>
              <a:t>for your attention!</a:t>
            </a:r>
            <a:br>
              <a:rPr lang="de-DE" sz="3200">
                <a:latin typeface="+mn-lt"/>
                <a:ea typeface="ＭＳ Ｐゴシック" pitchFamily="34" charset="-128"/>
              </a:rPr>
            </a:br>
            <a:br>
              <a:rPr lang="de-DE" sz="4200">
                <a:latin typeface="+mn-lt"/>
                <a:ea typeface="ＭＳ Ｐゴシック" pitchFamily="34" charset="-128"/>
              </a:rPr>
            </a:br>
            <a:endParaRPr lang="de-DE" sz="3600">
              <a:latin typeface="+mn-lt"/>
              <a:ea typeface="ＭＳ Ｐゴシック" pitchFamily="34" charset="-128"/>
            </a:endParaRPr>
          </a:p>
        </p:txBody>
      </p:sp>
    </p:spTree>
    <p:extLst>
      <p:ext uri="{BB962C8B-B14F-4D97-AF65-F5344CB8AC3E}">
        <p14:creationId xmlns:p14="http://schemas.microsoft.com/office/powerpoint/2010/main" val="1552091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67544" y="1700808"/>
            <a:ext cx="8352928" cy="4428492"/>
          </a:xfrm>
        </p:spPr>
        <p:txBody>
          <a:bodyPr/>
          <a:lstStyle/>
          <a:p>
            <a:pPr marL="0" indent="0">
              <a:spcBef>
                <a:spcPts val="0"/>
              </a:spcBef>
              <a:spcAft>
                <a:spcPts val="1200"/>
              </a:spcAft>
              <a:buNone/>
            </a:pPr>
            <a:endParaRPr lang="de-DE" sz="1200"/>
          </a:p>
          <a:p>
            <a:pPr marL="0" indent="0">
              <a:spcBef>
                <a:spcPts val="0"/>
              </a:spcBef>
              <a:spcAft>
                <a:spcPts val="1200"/>
              </a:spcAft>
              <a:buNone/>
            </a:pPr>
            <a:endParaRPr lang="de-DE" sz="1200"/>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a:solidFill>
                  <a:srgbClr val="8A0F14"/>
                </a:solidFill>
                <a:latin typeface="+mn-lt"/>
                <a:ea typeface="ＭＳ Ｐゴシック" pitchFamily="34" charset="-128"/>
              </a:rPr>
            </a:br>
            <a:r>
              <a:rPr>
                <a:solidFill>
                  <a:srgbClr val="8A0F14"/>
                </a:solidFill>
                <a:latin typeface="+mn-lt"/>
                <a:ea typeface="ＭＳ Ｐゴシック" pitchFamily="34" charset="-128"/>
              </a:rPr>
              <a:t>References</a:t>
            </a:r>
          </a:p>
        </p:txBody>
      </p:sp>
      <p:sp>
        <p:nvSpPr>
          <p:cNvPr id="4" name="Inhaltsplatzhalter 9"/>
          <p:cNvSpPr>
            <a:spLocks noGrp="1"/>
          </p:cNvSpPr>
          <p:nvPr>
            <p:ph sz="quarter" idx="4"/>
          </p:nvPr>
        </p:nvSpPr>
        <p:spPr>
          <a:xfrm>
            <a:off x="467544" y="1520788"/>
            <a:ext cx="7632848" cy="4644516"/>
          </a:xfrm>
        </p:spPr>
        <p:txBody>
          <a:bodyPr/>
          <a:lstStyle/>
          <a:p>
            <a:pPr marL="0" lvl="1" indent="0">
              <a:spcBef>
                <a:spcPts val="0"/>
              </a:spcBef>
              <a:spcAft>
                <a:spcPts val="600"/>
              </a:spcAft>
              <a:buNone/>
            </a:pPr>
            <a:r>
              <a:rPr lang="de-DE" sz="1200"/>
              <a:t>Degkwitz, Andreas (2016). “‘I Have A Dream …’ – Bibliothek der Zukunft”. In: Degkwitz, Andreas (Hrsg.) Bibliothek der Zukunft – Zukunft der Bibliothek. Festschrift für Elmar Mittler anlässlich seines 75. Geburtstags, Berlin, Boston: De Gruyter, S. 24-33. </a:t>
            </a:r>
          </a:p>
          <a:p>
            <a:pPr marL="0" lvl="1" indent="0">
              <a:spcBef>
                <a:spcPts val="0"/>
              </a:spcBef>
              <a:spcAft>
                <a:spcPts val="600"/>
              </a:spcAft>
              <a:buNone/>
            </a:pPr>
            <a:r>
              <a:rPr lang="en-US" sz="1200"/>
              <a:t>Degkwitz, Andreas (2015a). “Enhanced Publications Exploit the Potential of Digital Media”. In: Evolving Genres of ETDs for Knowledge Discovery. Proceedings of ETD 2015, 18th International Symposium on Electronic Theses and Dissertations, S. 51-59. </a:t>
            </a:r>
          </a:p>
          <a:p>
            <a:pPr marL="0" lvl="1" indent="0">
              <a:spcBef>
                <a:spcPts val="0"/>
              </a:spcBef>
              <a:spcAft>
                <a:spcPts val="600"/>
              </a:spcAft>
              <a:buNone/>
            </a:pPr>
            <a:r>
              <a:rPr lang="en-US" sz="1200"/>
              <a:t>Degkwitz, Andreas (2015b). “‘Yes, We Can’, If We Take Over Future Tasks!” In: Heaney, Michael (Hrsg.) Knowledge Management in Libraries and Organizations. IFLA Publications Volume 173, Berlin, Boston: De Gruyter, S. 55-64. </a:t>
            </a:r>
          </a:p>
          <a:p>
            <a:pPr marL="0" lvl="1" indent="0">
              <a:spcBef>
                <a:spcPts val="0"/>
              </a:spcBef>
              <a:spcAft>
                <a:spcPts val="600"/>
              </a:spcAft>
              <a:buNone/>
            </a:pPr>
            <a:r>
              <a:rPr lang="de-DE" sz="1200"/>
              <a:t>Degkwitz, Andreas (2014a). “Digitale Sammlungen. Vision eines Neubeginns”. In: Bibliothek, Forschung und Praxis 38, S. 411-416.</a:t>
            </a:r>
          </a:p>
          <a:p>
            <a:pPr marL="0" lvl="1" indent="0">
              <a:spcBef>
                <a:spcPts val="0"/>
              </a:spcBef>
              <a:spcAft>
                <a:spcPts val="600"/>
              </a:spcAft>
              <a:buNone/>
            </a:pPr>
            <a:r>
              <a:rPr lang="de-DE" sz="1200"/>
              <a:t>Degkwitz, Andreas (2014b). Von Texten zu Daten – Zukunft der Bibliothek. Vorträge anlässlich der Ernennung zum Honorarprofessor der Fachhochschule Potsdam. Mit einem Vorwort hrsg. von Hans Christoph Hobohm. Berliner Arbeiten zur Bibliotheks- und Informationswissenschaft, Bd. 26., Berlin: Logos. </a:t>
            </a:r>
          </a:p>
          <a:p>
            <a:pPr marL="0" lvl="1" indent="0">
              <a:spcBef>
                <a:spcPts val="0"/>
              </a:spcBef>
              <a:spcAft>
                <a:spcPts val="600"/>
              </a:spcAft>
              <a:buNone/>
            </a:pPr>
            <a:r>
              <a:rPr lang="de-DE" sz="1200"/>
              <a:t>Degkwitz, Andreas (2013). “What Will Future Publications Be Like?”. In: Hobohm, Hans-Christoph (Hrsg.) Informationswissenschaft zwischen virtueller Infrastruktur und materiellen Lebenswelten. Proceedings des 13. Internationalen Symposiums für Informationswissenschaft (ISI 2013), Potsdam, 19. bis 22. März 2013, Glückstadt: Hülsbusch, S. 81-92. Verfügbar unter:http://opus4.kobv.de/opus4-fhpotsdam/frontdoor/index/index/docId/399. </a:t>
            </a:r>
          </a:p>
          <a:p>
            <a:pPr marL="0" lvl="1" indent="0">
              <a:spcBef>
                <a:spcPts val="0"/>
              </a:spcBef>
              <a:spcAft>
                <a:spcPts val="600"/>
              </a:spcAft>
              <a:buNone/>
            </a:pPr>
            <a:r>
              <a:rPr lang="de-DE" sz="1200"/>
              <a:t>Kaden, Ben (2016). "Zur Epistemologie digitaler Methoden in den Geisteswissenschaften". Preprint. Zenodo. DOI: 10.5281/zenodo.50623</a:t>
            </a:r>
          </a:p>
          <a:p>
            <a:pPr marL="0" lvl="1" indent="0">
              <a:spcBef>
                <a:spcPts val="0"/>
              </a:spcBef>
              <a:spcAft>
                <a:spcPts val="600"/>
              </a:spcAft>
              <a:buNone/>
            </a:pPr>
            <a:endParaRPr lang="de-DE" sz="1200"/>
          </a:p>
          <a:p>
            <a:pPr marL="0" lvl="1" indent="0">
              <a:lnSpc>
                <a:spcPct val="114000"/>
              </a:lnSpc>
              <a:spcBef>
                <a:spcPts val="0"/>
              </a:spcBef>
              <a:spcAft>
                <a:spcPts val="2400"/>
              </a:spcAft>
              <a:buNone/>
            </a:pPr>
            <a:endParaRPr lang="de-DE" sz="1600"/>
          </a:p>
        </p:txBody>
      </p:sp>
    </p:spTree>
    <p:extLst>
      <p:ext uri="{BB962C8B-B14F-4D97-AF65-F5344CB8AC3E}">
        <p14:creationId xmlns:p14="http://schemas.microsoft.com/office/powerpoint/2010/main" val="334955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67544" y="1700808"/>
            <a:ext cx="8352928" cy="4428492"/>
          </a:xfrm>
        </p:spPr>
        <p:txBody>
          <a:bodyPr/>
          <a:lstStyle/>
          <a:p>
            <a:pPr marL="0" indent="0">
              <a:spcBef>
                <a:spcPts val="0"/>
              </a:spcBef>
              <a:spcAft>
                <a:spcPts val="1200"/>
              </a:spcAft>
              <a:buNone/>
            </a:pPr>
            <a:endParaRPr lang="de-DE" sz="1200"/>
          </a:p>
          <a:p>
            <a:pPr marL="0" indent="0">
              <a:spcBef>
                <a:spcPts val="0"/>
              </a:spcBef>
              <a:spcAft>
                <a:spcPts val="1200"/>
              </a:spcAft>
              <a:buNone/>
            </a:pPr>
            <a:endParaRPr lang="de-DE" sz="1200"/>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a:solidFill>
                  <a:srgbClr val="8A0F14"/>
                </a:solidFill>
                <a:latin typeface="+mn-lt"/>
                <a:ea typeface="ＭＳ Ｐゴシック" pitchFamily="34" charset="-128"/>
              </a:rPr>
            </a:br>
            <a:r>
              <a:rPr>
                <a:solidFill>
                  <a:srgbClr val="8A0F14"/>
                </a:solidFill>
                <a:latin typeface="+mn-lt"/>
                <a:ea typeface="ＭＳ Ｐゴシック" pitchFamily="34" charset="-128"/>
              </a:rPr>
              <a:t>References</a:t>
            </a:r>
          </a:p>
        </p:txBody>
      </p:sp>
      <p:sp>
        <p:nvSpPr>
          <p:cNvPr id="4" name="Inhaltsplatzhalter 9"/>
          <p:cNvSpPr>
            <a:spLocks noGrp="1"/>
          </p:cNvSpPr>
          <p:nvPr>
            <p:ph sz="quarter" idx="4"/>
          </p:nvPr>
        </p:nvSpPr>
        <p:spPr>
          <a:xfrm>
            <a:off x="467544" y="1520788"/>
            <a:ext cx="7632848" cy="4608512"/>
          </a:xfrm>
        </p:spPr>
        <p:txBody>
          <a:bodyPr/>
          <a:lstStyle/>
          <a:p>
            <a:pPr marL="0" lvl="1" indent="0">
              <a:spcBef>
                <a:spcPts val="0"/>
              </a:spcBef>
              <a:spcAft>
                <a:spcPts val="600"/>
              </a:spcAft>
              <a:buNone/>
            </a:pPr>
            <a:r>
              <a:rPr lang="de-DE" sz="1200"/>
              <a:t>Kaden, Ben (2013). Elektronisches Publizieren. In: Kuhlen, Rainer; Semar, Wolfgang; Strauch, Dietmar (Hrsg.): Grundlagen der praktischen Informationen und Dokumentation: Handbuch zur Einführung in die Informationswissenschaft und –praxis. Berlin: De Gruyter Saur 2014, S. 509-519. Volltext via E-LIS: http://eprints.rclis.org/19100/1/GdPIuD_D2.pdf. </a:t>
            </a:r>
          </a:p>
          <a:p>
            <a:pPr marL="0" lvl="1" indent="0">
              <a:spcBef>
                <a:spcPts val="0"/>
              </a:spcBef>
              <a:spcAft>
                <a:spcPts val="600"/>
              </a:spcAft>
              <a:buNone/>
            </a:pPr>
            <a:r>
              <a:rPr lang="de-DE" sz="1200"/>
              <a:t>Kaden, Ben (2012). Referenz, Netzwerk und Regelkreis. Herausforderungen digitaler Kommunikationsumgebungen für die Bibliotheks- und Informationswissenschaft. In: IWP – Information Wissenschaft &amp; Praxis, 2011, Heft 8, S. 343-350. </a:t>
            </a:r>
          </a:p>
          <a:p>
            <a:pPr marL="0" lvl="1" indent="0">
              <a:spcBef>
                <a:spcPts val="0"/>
              </a:spcBef>
              <a:spcAft>
                <a:spcPts val="600"/>
              </a:spcAft>
              <a:buNone/>
            </a:pPr>
            <a:r>
              <a:rPr lang="de-DE" sz="1200"/>
              <a:t>Kaden, Ben; Kindling, Maxi (2010:) Kommunikation und Kontext. Überlegungen zur Entwicklung virtueller Diskursräume für die Wissenschaft. In: Ockenfeld, Marlies (Hrsg.) Semantic Web &amp; LinkedData. Elemente zukünftiger Informationsinfrastrukturen. Proceedings der 1.DGI-Konferenz, 7. bis 9. Oktober 2010 in Frankfurt am Main. Frankfurt/Main: DGI, S. 127-134. </a:t>
            </a:r>
          </a:p>
          <a:p>
            <a:pPr marL="0" lvl="1" indent="0">
              <a:spcBef>
                <a:spcPts val="0"/>
              </a:spcBef>
              <a:spcAft>
                <a:spcPts val="600"/>
              </a:spcAft>
              <a:buNone/>
            </a:pPr>
            <a:endParaRPr lang="de-DE" sz="1200"/>
          </a:p>
          <a:p>
            <a:pPr marL="0" lvl="1" indent="0">
              <a:spcBef>
                <a:spcPts val="0"/>
              </a:spcBef>
              <a:spcAft>
                <a:spcPts val="600"/>
              </a:spcAft>
              <a:buNone/>
            </a:pPr>
            <a:endParaRPr lang="de-DE" sz="1200"/>
          </a:p>
          <a:p>
            <a:pPr marL="0" lvl="1" indent="0">
              <a:spcBef>
                <a:spcPts val="0"/>
              </a:spcBef>
              <a:spcAft>
                <a:spcPts val="600"/>
              </a:spcAft>
              <a:buNone/>
            </a:pPr>
            <a:endParaRPr lang="de-DE" sz="1200"/>
          </a:p>
          <a:p>
            <a:pPr marL="0" lvl="1" indent="0">
              <a:spcBef>
                <a:spcPts val="0"/>
              </a:spcBef>
              <a:spcAft>
                <a:spcPts val="600"/>
              </a:spcAft>
              <a:buNone/>
            </a:pPr>
            <a:endParaRPr lang="de-DE" sz="1200"/>
          </a:p>
          <a:p>
            <a:pPr marL="0" lvl="1" indent="0">
              <a:spcBef>
                <a:spcPts val="0"/>
              </a:spcBef>
              <a:spcAft>
                <a:spcPts val="600"/>
              </a:spcAft>
              <a:buNone/>
            </a:pPr>
            <a:endParaRPr lang="de-DE" sz="1200"/>
          </a:p>
          <a:p>
            <a:pPr marL="0" lvl="1" indent="0">
              <a:spcBef>
                <a:spcPts val="0"/>
              </a:spcBef>
              <a:spcAft>
                <a:spcPts val="600"/>
              </a:spcAft>
              <a:buNone/>
            </a:pPr>
            <a:endParaRPr lang="de-DE" sz="1200"/>
          </a:p>
          <a:p>
            <a:pPr marL="0" lvl="1" indent="0">
              <a:spcBef>
                <a:spcPts val="0"/>
              </a:spcBef>
              <a:spcAft>
                <a:spcPts val="600"/>
              </a:spcAft>
              <a:buNone/>
            </a:pPr>
            <a:endParaRPr lang="de-DE" sz="1200"/>
          </a:p>
          <a:p>
            <a:pPr marL="0" lvl="1" indent="0">
              <a:spcBef>
                <a:spcPts val="0"/>
              </a:spcBef>
              <a:spcAft>
                <a:spcPts val="600"/>
              </a:spcAft>
              <a:buNone/>
            </a:pPr>
            <a:r>
              <a:rPr lang="de-DE" sz="1200"/>
              <a:t>FuReSH Blog: </a:t>
            </a:r>
            <a:r>
              <a:rPr lang="de-DE" sz="1200">
                <a:hlinkClick r:id="rId3"/>
              </a:rPr>
              <a:t>https://blogs.hu-berlin.de/furesh/</a:t>
            </a:r>
            <a:endParaRPr lang="de-DE" sz="1200"/>
          </a:p>
          <a:p>
            <a:pPr marL="0" lvl="1" indent="0">
              <a:spcBef>
                <a:spcPts val="0"/>
              </a:spcBef>
              <a:spcAft>
                <a:spcPts val="600"/>
              </a:spcAft>
              <a:buNone/>
            </a:pPr>
            <a:endParaRPr lang="de-DE" sz="1200"/>
          </a:p>
        </p:txBody>
      </p:sp>
    </p:spTree>
    <p:extLst>
      <p:ext uri="{BB962C8B-B14F-4D97-AF65-F5344CB8AC3E}">
        <p14:creationId xmlns:p14="http://schemas.microsoft.com/office/powerpoint/2010/main" val="526349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3707904" y="3645024"/>
            <a:ext cx="4716524" cy="2052228"/>
          </a:xfrm>
        </p:spPr>
        <p:txBody>
          <a:bodyPr/>
          <a:lstStyle/>
          <a:p>
            <a:pPr algn="r">
              <a:buNone/>
            </a:pPr>
            <a:r>
              <a:rPr lang="de-DE" sz="1400" b="1"/>
              <a:t>Michael Kleineberg</a:t>
            </a:r>
            <a:endParaRPr lang="de-DE" sz="1400"/>
          </a:p>
          <a:p>
            <a:pPr algn="r">
              <a:buNone/>
            </a:pPr>
            <a:r>
              <a:rPr lang="de-DE" sz="1400"/>
              <a:t>Project FuReSH</a:t>
            </a:r>
          </a:p>
          <a:p>
            <a:pPr algn="r">
              <a:buNone/>
            </a:pPr>
            <a:endParaRPr lang="de-DE" sz="1400"/>
          </a:p>
          <a:p>
            <a:pPr algn="r">
              <a:buNone/>
            </a:pPr>
            <a:r>
              <a:rPr lang="de-DE" sz="1400"/>
              <a:t>Tel.: +49 (0)30 2093-70074</a:t>
            </a:r>
          </a:p>
          <a:p>
            <a:pPr algn="r">
              <a:buNone/>
            </a:pPr>
            <a:r>
              <a:rPr lang="de-DE" sz="1400"/>
              <a:t>Fax: +49 (0)30 2093-2959</a:t>
            </a:r>
            <a:r>
              <a:rPr lang="de-DE" sz="1400">
                <a:solidFill>
                  <a:schemeClr val="bg1"/>
                </a:solidFill>
              </a:rPr>
              <a:t>1</a:t>
            </a:r>
          </a:p>
          <a:p>
            <a:pPr algn="r">
              <a:buNone/>
            </a:pPr>
            <a:r>
              <a:rPr lang="de-DE" sz="1400"/>
              <a:t> </a:t>
            </a:r>
            <a:br>
              <a:rPr lang="de-DE" sz="1400"/>
            </a:br>
            <a:r>
              <a:rPr lang="de-DE" sz="1400">
                <a:hlinkClick r:id="rId3"/>
              </a:rPr>
              <a:t>michael.kleineberg@ub.hu-berlin.de</a:t>
            </a:r>
            <a:endParaRPr lang="de-DE" sz="1400"/>
          </a:p>
          <a:p>
            <a:pPr algn="r">
              <a:buNone/>
            </a:pPr>
            <a:endParaRPr lang="de-DE" sz="1400"/>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a:solidFill>
                  <a:srgbClr val="8A0F14"/>
                </a:solidFill>
                <a:latin typeface="+mn-lt"/>
                <a:ea typeface="ＭＳ Ｐゴシック" pitchFamily="34" charset="-128"/>
              </a:rPr>
            </a:br>
            <a:r>
              <a:rPr>
                <a:solidFill>
                  <a:srgbClr val="8A0F14"/>
                </a:solidFill>
                <a:latin typeface="+mn-lt"/>
                <a:ea typeface="ＭＳ Ｐゴシック" pitchFamily="34" charset="-128"/>
              </a:rPr>
              <a:t>Contact</a:t>
            </a:r>
          </a:p>
        </p:txBody>
      </p:sp>
      <p:sp>
        <p:nvSpPr>
          <p:cNvPr id="4" name="Inhaltsplatzhalter 9"/>
          <p:cNvSpPr>
            <a:spLocks noGrp="1"/>
          </p:cNvSpPr>
          <p:nvPr>
            <p:ph sz="quarter" idx="4"/>
          </p:nvPr>
        </p:nvSpPr>
        <p:spPr>
          <a:xfrm>
            <a:off x="467544" y="3645024"/>
            <a:ext cx="4716524" cy="2088232"/>
          </a:xfrm>
        </p:spPr>
        <p:txBody>
          <a:bodyPr/>
          <a:lstStyle/>
          <a:p>
            <a:pPr>
              <a:buNone/>
            </a:pPr>
            <a:r>
              <a:rPr lang="de-DE" sz="1400" b="1"/>
              <a:t>Ben Kaden</a:t>
            </a:r>
            <a:endParaRPr lang="de-DE" sz="1400"/>
          </a:p>
          <a:p>
            <a:pPr>
              <a:buNone/>
            </a:pPr>
            <a:r>
              <a:rPr lang="de-DE" sz="1400"/>
              <a:t>Project FuReSH</a:t>
            </a:r>
          </a:p>
          <a:p>
            <a:pPr>
              <a:buNone/>
            </a:pPr>
            <a:endParaRPr lang="de-DE" sz="1400"/>
          </a:p>
          <a:p>
            <a:pPr>
              <a:buNone/>
            </a:pPr>
            <a:r>
              <a:rPr lang="de-DE" sz="1400"/>
              <a:t>Tel.: +49 (0)30 2093-70074</a:t>
            </a:r>
          </a:p>
          <a:p>
            <a:pPr>
              <a:buNone/>
            </a:pPr>
            <a:r>
              <a:rPr lang="de-DE" sz="1400"/>
              <a:t>Fax: +49 (0)30 2093-2959</a:t>
            </a:r>
            <a:br>
              <a:rPr lang="de-DE" sz="1400"/>
            </a:br>
            <a:endParaRPr lang="de-DE" sz="1400"/>
          </a:p>
          <a:p>
            <a:pPr>
              <a:buNone/>
            </a:pPr>
            <a:r>
              <a:rPr lang="de-DE" sz="1400">
                <a:hlinkClick r:id="rId4"/>
              </a:rPr>
              <a:t>ben.kaden@ub.hu-berlin.de</a:t>
            </a:r>
            <a:endParaRPr lang="de-DE" sz="1400"/>
          </a:p>
          <a:p>
            <a:pPr>
              <a:buNone/>
            </a:pPr>
            <a:endParaRPr lang="de-DE" sz="140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reativecommons.ch/wp-content/uploads/2014/03/by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3933056"/>
            <a:ext cx="3506220" cy="122674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2591780" y="5301208"/>
            <a:ext cx="3888432" cy="246221"/>
          </a:xfrm>
          <a:prstGeom prst="rect">
            <a:avLst/>
          </a:prstGeom>
          <a:noFill/>
        </p:spPr>
        <p:txBody>
          <a:bodyPr wrap="square" rtlCol="0">
            <a:spAutoFit/>
          </a:bodyPr>
          <a:lstStyle/>
          <a:p>
            <a:r>
              <a:rPr lang="de-DE" sz="1000">
                <a:solidFill>
                  <a:srgbClr val="4D4D4D"/>
                </a:solidFill>
              </a:rPr>
              <a:t>Creative Commons 4.0 International Lizenz (CC-BY 4.0) </a:t>
            </a:r>
          </a:p>
        </p:txBody>
      </p:sp>
    </p:spTree>
    <p:extLst>
      <p:ext uri="{BB962C8B-B14F-4D97-AF65-F5344CB8AC3E}">
        <p14:creationId xmlns:p14="http://schemas.microsoft.com/office/powerpoint/2010/main" val="17420780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Academic Libraries and DH Tools</a:t>
            </a:r>
            <a:endParaRPr>
              <a:solidFill>
                <a:srgbClr val="8A0F14"/>
              </a:solidFill>
              <a:latin typeface="+mn-lt"/>
              <a:ea typeface="ＭＳ Ｐゴシック" pitchFamily="34" charset="-128"/>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2" r="7990" b="6707"/>
          <a:stretch/>
        </p:blipFill>
        <p:spPr bwMode="auto">
          <a:xfrm>
            <a:off x="396276" y="1592796"/>
            <a:ext cx="6660000" cy="45720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Inhaltsplatzhalter 10"/>
          <p:cNvSpPr>
            <a:spLocks noGrp="1"/>
          </p:cNvSpPr>
          <p:nvPr>
            <p:ph idx="13"/>
          </p:nvPr>
        </p:nvSpPr>
        <p:spPr>
          <a:xfrm>
            <a:off x="7020272" y="6027315"/>
            <a:ext cx="1656184" cy="354013"/>
          </a:xfrm>
        </p:spPr>
        <p:txBody>
          <a:bodyPr/>
          <a:lstStyle/>
          <a:p>
            <a:pPr algn="ctr">
              <a:defRPr/>
            </a:pPr>
            <a:r>
              <a:rPr lang="de-DE"/>
              <a:t>https://www.gesis.org</a:t>
            </a:r>
          </a:p>
        </p:txBody>
      </p:sp>
    </p:spTree>
    <p:extLst>
      <p:ext uri="{BB962C8B-B14F-4D97-AF65-F5344CB8AC3E}">
        <p14:creationId xmlns:p14="http://schemas.microsoft.com/office/powerpoint/2010/main" val="1989277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What are Scholarly Makerspaces?</a:t>
            </a:r>
            <a:endParaRPr>
              <a:solidFill>
                <a:srgbClr val="8A0F14"/>
              </a:solidFill>
              <a:latin typeface="+mn-lt"/>
              <a:ea typeface="ＭＳ Ｐゴシック" pitchFamily="34" charset="-128"/>
            </a:endParaRPr>
          </a:p>
        </p:txBody>
      </p:sp>
    </p:spTree>
    <p:extLst>
      <p:ext uri="{BB962C8B-B14F-4D97-AF65-F5344CB8AC3E}">
        <p14:creationId xmlns:p14="http://schemas.microsoft.com/office/powerpoint/2010/main" val="32629025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Academic Libraries and DH Tools</a:t>
            </a:r>
            <a:endParaRPr>
              <a:solidFill>
                <a:srgbClr val="8A0F14"/>
              </a:solidFill>
              <a:latin typeface="+mn-lt"/>
              <a:ea typeface="ＭＳ Ｐゴシック" pitchFamily="34" charset="-128"/>
            </a:endParaRPr>
          </a:p>
        </p:txBody>
      </p:sp>
      <p:sp>
        <p:nvSpPr>
          <p:cNvPr id="2" name="Textfeld 1">
            <a:extLst>
              <a:ext uri="{FF2B5EF4-FFF2-40B4-BE49-F238E27FC236}">
                <a16:creationId xmlns:a16="http://schemas.microsoft.com/office/drawing/2014/main" id="{B13756CB-42F0-4450-A893-8846E81FD8D4}"/>
              </a:ext>
            </a:extLst>
          </p:cNvPr>
          <p:cNvSpPr txBox="1"/>
          <p:nvPr/>
        </p:nvSpPr>
        <p:spPr>
          <a:xfrm>
            <a:off x="583721" y="1453551"/>
            <a:ext cx="8307237" cy="466281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de-DE" dirty="0" err="1">
              <a:ea typeface="Verdana" pitchFamily="34" charset="0"/>
              <a:cs typeface="Verdana" pitchFamily="34" charset="0"/>
            </a:endParaRPr>
          </a:p>
          <a:p>
            <a:pPr marL="457200" indent="-457200">
              <a:buFont typeface="Arial"/>
              <a:buChar char="•"/>
            </a:pPr>
            <a:endParaRPr lang="de-DE" dirty="0">
              <a:ea typeface="Verdana" pitchFamily="34" charset="0"/>
              <a:cs typeface="Verdana" pitchFamily="34" charset="0"/>
            </a:endParaRPr>
          </a:p>
          <a:p>
            <a:pPr marL="457200" indent="-457200">
              <a:buFont typeface="Arial"/>
              <a:buChar char="•"/>
            </a:pPr>
            <a:r>
              <a:rPr lang="de-DE" dirty="0">
                <a:latin typeface="Verdana"/>
                <a:ea typeface="Verdana"/>
                <a:cs typeface="Verdana"/>
              </a:rPr>
              <a:t>social </a:t>
            </a:r>
            <a:r>
              <a:rPr lang="de-DE" dirty="0" err="1">
                <a:latin typeface="Verdana"/>
                <a:ea typeface="Verdana"/>
                <a:cs typeface="Verdana"/>
              </a:rPr>
              <a:t>sciences</a:t>
            </a:r>
            <a:endParaRPr lang="de-DE" dirty="0">
              <a:ea typeface="Verdana" pitchFamily="34" charset="0"/>
              <a:cs typeface="Verdana" pitchFamily="34" charset="0"/>
            </a:endParaRPr>
          </a:p>
          <a:p>
            <a:pPr marL="457200" indent="-457200">
              <a:buFont typeface="Arial"/>
              <a:buChar char="•"/>
            </a:pPr>
            <a:r>
              <a:rPr lang="de-DE" dirty="0" err="1">
                <a:latin typeface="Verdana"/>
                <a:ea typeface="Verdana"/>
                <a:cs typeface="Verdana"/>
              </a:rPr>
              <a:t>research</a:t>
            </a:r>
            <a:r>
              <a:rPr lang="de-DE" dirty="0">
                <a:latin typeface="Verdana"/>
                <a:ea typeface="Verdana"/>
                <a:cs typeface="Verdana"/>
              </a:rPr>
              <a:t> </a:t>
            </a:r>
            <a:r>
              <a:rPr lang="de-DE" dirty="0" err="1">
                <a:latin typeface="Verdana"/>
                <a:ea typeface="Verdana"/>
                <a:cs typeface="Verdana"/>
              </a:rPr>
              <a:t>focused</a:t>
            </a:r>
            <a:r>
              <a:rPr lang="de-DE" dirty="0">
                <a:latin typeface="Verdana"/>
                <a:ea typeface="Verdana"/>
                <a:cs typeface="Verdana"/>
              </a:rPr>
              <a:t> (not </a:t>
            </a:r>
            <a:r>
              <a:rPr lang="de-DE" dirty="0" err="1">
                <a:latin typeface="Verdana"/>
                <a:ea typeface="Verdana"/>
                <a:cs typeface="Verdana"/>
              </a:rPr>
              <a:t>learning</a:t>
            </a:r>
            <a:r>
              <a:rPr lang="de-DE" dirty="0">
                <a:latin typeface="Verdana"/>
                <a:ea typeface="Verdana"/>
                <a:cs typeface="Verdana"/>
              </a:rPr>
              <a:t>)</a:t>
            </a:r>
            <a:endParaRPr lang="de-DE" dirty="0">
              <a:ea typeface="Verdana" pitchFamily="34" charset="0"/>
              <a:cs typeface="Verdana" pitchFamily="34" charset="0"/>
            </a:endParaRPr>
          </a:p>
          <a:p>
            <a:pPr marL="457200" indent="-457200">
              <a:buFont typeface="Arial"/>
              <a:buChar char="•"/>
            </a:pPr>
            <a:r>
              <a:rPr lang="de-DE" dirty="0" err="1">
                <a:latin typeface="Verdana"/>
                <a:ea typeface="Verdana"/>
                <a:cs typeface="Verdana"/>
              </a:rPr>
              <a:t>discovery</a:t>
            </a:r>
            <a:r>
              <a:rPr lang="de-DE" dirty="0">
                <a:latin typeface="Verdana"/>
                <a:ea typeface="Verdana"/>
                <a:cs typeface="Verdana"/>
              </a:rPr>
              <a:t>, not </a:t>
            </a:r>
            <a:r>
              <a:rPr lang="de-DE" dirty="0" err="1">
                <a:latin typeface="Verdana"/>
                <a:ea typeface="Verdana"/>
                <a:cs typeface="Verdana"/>
              </a:rPr>
              <a:t>curation</a:t>
            </a:r>
          </a:p>
          <a:p>
            <a:pPr marL="457200" indent="-457200">
              <a:buFont typeface="Arial"/>
              <a:buChar char="•"/>
            </a:pPr>
            <a:r>
              <a:rPr lang="de-DE" dirty="0">
                <a:latin typeface="Verdana"/>
                <a:ea typeface="Verdana"/>
                <a:cs typeface="Verdana"/>
              </a:rPr>
              <a:t>not an open </a:t>
            </a:r>
            <a:r>
              <a:rPr lang="de-DE" dirty="0" err="1">
                <a:latin typeface="Verdana"/>
                <a:ea typeface="Verdana"/>
                <a:cs typeface="Verdana"/>
              </a:rPr>
              <a:t>community</a:t>
            </a:r>
            <a:r>
              <a:rPr lang="de-DE" dirty="0">
                <a:latin typeface="Verdana"/>
                <a:ea typeface="Verdana"/>
                <a:cs typeface="Verdana"/>
              </a:rPr>
              <a:t> </a:t>
            </a:r>
            <a:r>
              <a:rPr lang="de-DE" dirty="0" err="1">
                <a:latin typeface="Verdana"/>
                <a:ea typeface="Verdana"/>
                <a:cs typeface="Verdana"/>
              </a:rPr>
              <a:t>approach</a:t>
            </a:r>
          </a:p>
          <a:p>
            <a:pPr marL="457200" indent="-457200">
              <a:buFont typeface="Arial,Sans-Serif"/>
              <a:buChar char="•"/>
            </a:pPr>
            <a:endParaRPr lang="de-DE" dirty="0">
              <a:ea typeface="Verdana" pitchFamily="34" charset="0"/>
              <a:cs typeface="Verdana" pitchFamily="34" charset="0"/>
            </a:endParaRPr>
          </a:p>
          <a:p>
            <a:endParaRPr lang="de-DE" dirty="0">
              <a:ea typeface="Verdana" pitchFamily="34" charset="0"/>
              <a:cs typeface="Verdana" pitchFamily="34" charset="0"/>
            </a:endParaRPr>
          </a:p>
          <a:p>
            <a:pPr marL="457200" indent="-457200">
              <a:buFont typeface="Arial"/>
              <a:buChar char="•"/>
            </a:pPr>
            <a:endParaRPr lang="de-DE" dirty="0">
              <a:ea typeface="Verdana" pitchFamily="34" charset="0"/>
              <a:cs typeface="Verdana" pitchFamily="34" charset="0"/>
            </a:endParaRPr>
          </a:p>
        </p:txBody>
      </p:sp>
    </p:spTree>
    <p:extLst>
      <p:ext uri="{BB962C8B-B14F-4D97-AF65-F5344CB8AC3E}">
        <p14:creationId xmlns:p14="http://schemas.microsoft.com/office/powerpoint/2010/main" val="31229555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3"/>
          </p:nvPr>
        </p:nvSpPr>
        <p:spPr>
          <a:xfrm>
            <a:off x="6480212" y="5887853"/>
            <a:ext cx="2160240" cy="241447"/>
          </a:xfrm>
        </p:spPr>
        <p:txBody>
          <a:bodyPr/>
          <a:lstStyle/>
          <a:p>
            <a:pPr algn="ctr">
              <a:defRPr/>
            </a:pPr>
            <a:r>
              <a:rPr lang="de-DE"/>
              <a:t>http://static1.squarespace.com</a:t>
            </a:r>
          </a:p>
        </p:txBody>
      </p:sp>
      <p:pic>
        <p:nvPicPr>
          <p:cNvPr id="2050" name="Picture 2" descr="Bildergebnis für tool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484784"/>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9"/>
          <p:cNvSpPr>
            <a:spLocks noGrp="1"/>
          </p:cNvSpPr>
          <p:nvPr>
            <p:ph sz="quarter" idx="4"/>
          </p:nvPr>
        </p:nvSpPr>
        <p:spPr>
          <a:xfrm>
            <a:off x="6527540" y="2168860"/>
            <a:ext cx="2616460" cy="2880320"/>
          </a:xfrm>
        </p:spPr>
        <p:txBody>
          <a:bodyPr/>
          <a:lstStyle/>
          <a:p>
            <a:pPr marL="180000" lvl="1" indent="0">
              <a:lnSpc>
                <a:spcPct val="114000"/>
              </a:lnSpc>
              <a:spcBef>
                <a:spcPts val="0"/>
              </a:spcBef>
              <a:spcAft>
                <a:spcPts val="2400"/>
              </a:spcAft>
              <a:buNone/>
            </a:pPr>
            <a:r>
              <a:rPr lang="de-DE" sz="1600" b="1"/>
              <a:t>Tool Library</a:t>
            </a:r>
          </a:p>
        </p:txBody>
      </p:sp>
      <p:sp>
        <p:nvSpPr>
          <p:cNvPr id="7"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What are Scholarly Makerspaces?</a:t>
            </a:r>
            <a:endParaRPr>
              <a:solidFill>
                <a:srgbClr val="8A0F14"/>
              </a:solidFill>
              <a:latin typeface="+mn-lt"/>
              <a:ea typeface="ＭＳ Ｐゴシック" pitchFamily="34" charset="-128"/>
            </a:endParaRPr>
          </a:p>
        </p:txBody>
      </p:sp>
    </p:spTree>
    <p:extLst>
      <p:ext uri="{BB962C8B-B14F-4D97-AF65-F5344CB8AC3E}">
        <p14:creationId xmlns:p14="http://schemas.microsoft.com/office/powerpoint/2010/main" val="3905953450"/>
      </p:ext>
    </p:extLst>
  </p:cSld>
  <p:clrMapOvr>
    <a:masterClrMapping/>
  </p:clrMapOvr>
  <p:transition spd="med"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10"/>
          <p:cNvSpPr>
            <a:spLocks noGrp="1"/>
          </p:cNvSpPr>
          <p:nvPr>
            <p:ph idx="13"/>
          </p:nvPr>
        </p:nvSpPr>
        <p:spPr>
          <a:xfrm>
            <a:off x="6372200" y="5923857"/>
            <a:ext cx="2160240" cy="241447"/>
          </a:xfrm>
        </p:spPr>
        <p:txBody>
          <a:bodyPr/>
          <a:lstStyle/>
          <a:p>
            <a:pPr algn="ctr">
              <a:defRPr/>
            </a:pPr>
            <a:r>
              <a:rPr lang="de-DE"/>
              <a:t>http://www.teenlibrariantoolbox.com</a:t>
            </a:r>
          </a:p>
        </p:txBody>
      </p:sp>
      <p:pic>
        <p:nvPicPr>
          <p:cNvPr id="3074" name="Picture 2" descr="http://www.teenlibrariantoolbox.com/files/2015/07/makerspac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448780"/>
            <a:ext cx="5821156" cy="464753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What are Scholarly Makerspaces?</a:t>
            </a:r>
            <a:endParaRPr>
              <a:solidFill>
                <a:srgbClr val="8A0F14"/>
              </a:solidFill>
              <a:latin typeface="+mn-lt"/>
              <a:ea typeface="ＭＳ Ｐゴシック" pitchFamily="34" charset="-128"/>
            </a:endParaRPr>
          </a:p>
        </p:txBody>
      </p:sp>
      <p:sp>
        <p:nvSpPr>
          <p:cNvPr id="7" name="Inhaltsplatzhalter 9"/>
          <p:cNvSpPr>
            <a:spLocks noGrp="1"/>
          </p:cNvSpPr>
          <p:nvPr>
            <p:ph sz="quarter" idx="4"/>
          </p:nvPr>
        </p:nvSpPr>
        <p:spPr>
          <a:xfrm>
            <a:off x="6276020" y="2168860"/>
            <a:ext cx="2616460" cy="2880320"/>
          </a:xfrm>
        </p:spPr>
        <p:txBody>
          <a:bodyPr/>
          <a:lstStyle/>
          <a:p>
            <a:pPr marL="180000" lvl="1" indent="0">
              <a:lnSpc>
                <a:spcPct val="114000"/>
              </a:lnSpc>
              <a:spcBef>
                <a:spcPts val="0"/>
              </a:spcBef>
              <a:spcAft>
                <a:spcPts val="2400"/>
              </a:spcAft>
              <a:buNone/>
            </a:pPr>
            <a:r>
              <a:rPr lang="de-DE" sz="1600" b="1"/>
              <a:t>Makerspaces in Public Libraries</a:t>
            </a:r>
          </a:p>
        </p:txBody>
      </p:sp>
    </p:spTree>
    <p:extLst>
      <p:ext uri="{BB962C8B-B14F-4D97-AF65-F5344CB8AC3E}">
        <p14:creationId xmlns:p14="http://schemas.microsoft.com/office/powerpoint/2010/main" val="4283542794"/>
      </p:ext>
    </p:extLst>
  </p:cSld>
  <p:clrMapOvr>
    <a:masterClrMapping/>
  </p:clrMapOvr>
  <p:transition spd="med"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What are Scholarly Makerspaces?</a:t>
            </a:r>
            <a:endParaRPr>
              <a:solidFill>
                <a:srgbClr val="8A0F14"/>
              </a:solidFill>
              <a:latin typeface="+mn-lt"/>
              <a:ea typeface="ＭＳ Ｐゴシック" pitchFamily="34" charset="-128"/>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61" t="4" r="40731" b="26571"/>
          <a:stretch/>
        </p:blipFill>
        <p:spPr bwMode="auto">
          <a:xfrm>
            <a:off x="935596" y="1340768"/>
            <a:ext cx="4356484" cy="481506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Inhaltsplatzhalter 10"/>
          <p:cNvSpPr>
            <a:spLocks noGrp="1"/>
          </p:cNvSpPr>
          <p:nvPr>
            <p:ph idx="13"/>
          </p:nvPr>
        </p:nvSpPr>
        <p:spPr>
          <a:xfrm>
            <a:off x="5400092" y="5919303"/>
            <a:ext cx="2520280" cy="354013"/>
          </a:xfrm>
        </p:spPr>
        <p:txBody>
          <a:bodyPr/>
          <a:lstStyle/>
          <a:p>
            <a:pPr algn="ctr">
              <a:defRPr/>
            </a:pPr>
            <a:r>
              <a:rPr lang="de-DE"/>
              <a:t>https://www.bl.uk/projects/british-library-labs</a:t>
            </a:r>
          </a:p>
          <a:p>
            <a:pPr algn="ctr">
              <a:defRPr/>
            </a:pPr>
            <a:endParaRPr lang="de-DE"/>
          </a:p>
        </p:txBody>
      </p:sp>
      <p:sp>
        <p:nvSpPr>
          <p:cNvPr id="17" name="Inhaltsplatzhalter 9"/>
          <p:cNvSpPr>
            <a:spLocks noGrp="1"/>
          </p:cNvSpPr>
          <p:nvPr>
            <p:ph sz="quarter" idx="4"/>
          </p:nvPr>
        </p:nvSpPr>
        <p:spPr>
          <a:xfrm>
            <a:off x="6300192" y="2168860"/>
            <a:ext cx="2616460" cy="3168352"/>
          </a:xfrm>
        </p:spPr>
        <p:txBody>
          <a:bodyPr/>
          <a:lstStyle/>
          <a:p>
            <a:pPr marL="180000" lvl="1" indent="0">
              <a:lnSpc>
                <a:spcPct val="114000"/>
              </a:lnSpc>
              <a:spcBef>
                <a:spcPts val="0"/>
              </a:spcBef>
              <a:spcAft>
                <a:spcPts val="2400"/>
              </a:spcAft>
              <a:buNone/>
            </a:pPr>
            <a:r>
              <a:rPr lang="de-DE" sz="1600" b="1"/>
              <a:t>Library Labs in Academic Libraries</a:t>
            </a:r>
          </a:p>
          <a:p>
            <a:pPr marL="180000" lvl="1" indent="0">
              <a:lnSpc>
                <a:spcPct val="114000"/>
              </a:lnSpc>
              <a:spcBef>
                <a:spcPts val="0"/>
              </a:spcBef>
              <a:spcAft>
                <a:spcPts val="600"/>
              </a:spcAft>
              <a:buNone/>
            </a:pPr>
            <a:r>
              <a:rPr lang="de-DE" sz="1600"/>
              <a:t>British Library Labs</a:t>
            </a:r>
          </a:p>
          <a:p>
            <a:pPr marL="180000" lvl="1" indent="0">
              <a:lnSpc>
                <a:spcPct val="114000"/>
              </a:lnSpc>
              <a:spcBef>
                <a:spcPts val="0"/>
              </a:spcBef>
              <a:spcAft>
                <a:spcPts val="600"/>
              </a:spcAft>
              <a:buNone/>
            </a:pPr>
            <a:r>
              <a:rPr lang="de-DE" sz="1600"/>
              <a:t>ETH Library Lab</a:t>
            </a:r>
          </a:p>
          <a:p>
            <a:pPr marL="180000" lvl="1" indent="0">
              <a:lnSpc>
                <a:spcPct val="114000"/>
              </a:lnSpc>
              <a:spcBef>
                <a:spcPts val="0"/>
              </a:spcBef>
              <a:spcAft>
                <a:spcPts val="600"/>
              </a:spcAft>
              <a:buNone/>
            </a:pPr>
            <a:r>
              <a:rPr lang="de-DE" sz="1600"/>
              <a:t>Harvard Library Lab</a:t>
            </a:r>
          </a:p>
          <a:p>
            <a:pPr marL="180000" lvl="1" indent="0">
              <a:lnSpc>
                <a:spcPct val="114000"/>
              </a:lnSpc>
              <a:spcBef>
                <a:spcPts val="0"/>
              </a:spcBef>
              <a:spcAft>
                <a:spcPts val="600"/>
              </a:spcAft>
              <a:buNone/>
            </a:pPr>
            <a:r>
              <a:rPr lang="de-DE" sz="1600"/>
              <a:t>Ghent Library Lab</a:t>
            </a:r>
          </a:p>
          <a:p>
            <a:pPr marL="180000" lvl="1" indent="0">
              <a:lnSpc>
                <a:spcPct val="114000"/>
              </a:lnSpc>
              <a:spcBef>
                <a:spcPts val="0"/>
              </a:spcBef>
              <a:spcAft>
                <a:spcPts val="600"/>
              </a:spcAft>
              <a:buNone/>
            </a:pPr>
            <a:r>
              <a:rPr lang="de-DE" sz="1600"/>
              <a:t>SBB Library Lab</a:t>
            </a:r>
          </a:p>
          <a:p>
            <a:pPr marL="180000" lvl="1" indent="0">
              <a:lnSpc>
                <a:spcPct val="114000"/>
              </a:lnSpc>
              <a:spcBef>
                <a:spcPts val="0"/>
              </a:spcBef>
              <a:spcAft>
                <a:spcPts val="600"/>
              </a:spcAft>
              <a:buNone/>
            </a:pPr>
            <a:r>
              <a:rPr lang="de-DE" sz="1600"/>
              <a:t>…</a:t>
            </a:r>
          </a:p>
          <a:p>
            <a:pPr marL="180000" lvl="1" indent="0">
              <a:lnSpc>
                <a:spcPct val="114000"/>
              </a:lnSpc>
              <a:spcBef>
                <a:spcPts val="0"/>
              </a:spcBef>
              <a:spcAft>
                <a:spcPts val="600"/>
              </a:spcAft>
              <a:buNone/>
            </a:pPr>
            <a:endParaRPr lang="de-DE" sz="1600"/>
          </a:p>
          <a:p>
            <a:pPr marL="180000" lvl="1" indent="0">
              <a:lnSpc>
                <a:spcPct val="114000"/>
              </a:lnSpc>
              <a:spcBef>
                <a:spcPts val="0"/>
              </a:spcBef>
              <a:spcAft>
                <a:spcPts val="600"/>
              </a:spcAft>
              <a:buNone/>
            </a:pPr>
            <a:endParaRPr lang="de-DE" sz="1600"/>
          </a:p>
        </p:txBody>
      </p:sp>
    </p:spTree>
    <p:extLst>
      <p:ext uri="{BB962C8B-B14F-4D97-AF65-F5344CB8AC3E}">
        <p14:creationId xmlns:p14="http://schemas.microsoft.com/office/powerpoint/2010/main" val="431788390"/>
      </p:ext>
    </p:extLst>
  </p:cSld>
  <p:clrMapOvr>
    <a:masterClrMapping/>
  </p:clrMapOvr>
  <p:transition spd="med"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Inhaltsplatzhalter 9"/>
          <p:cNvSpPr>
            <a:spLocks noGrp="1"/>
          </p:cNvSpPr>
          <p:nvPr>
            <p:ph sz="quarter" idx="4"/>
          </p:nvPr>
        </p:nvSpPr>
        <p:spPr>
          <a:xfrm>
            <a:off x="467544" y="1880828"/>
            <a:ext cx="7632848" cy="4104456"/>
          </a:xfrm>
        </p:spPr>
        <p:txBody>
          <a:bodyPr/>
          <a:lstStyle/>
          <a:p>
            <a:pPr marL="465750" lvl="1" indent="-285750">
              <a:lnSpc>
                <a:spcPct val="150000"/>
              </a:lnSpc>
              <a:spcBef>
                <a:spcPts val="0"/>
              </a:spcBef>
              <a:spcAft>
                <a:spcPts val="1200"/>
              </a:spcAft>
              <a:buFont typeface="Wingdings" panose="05000000000000000000" pitchFamily="2" charset="2"/>
              <a:buChar char="§"/>
            </a:pPr>
            <a:r>
              <a:rPr lang="en-US" sz="1600"/>
              <a:t>Research in the Arts and Humanities has fundamentally changed in the </a:t>
            </a:r>
            <a:r>
              <a:rPr lang="en-US" sz="1600" b="1"/>
              <a:t>digital age </a:t>
            </a:r>
            <a:r>
              <a:rPr lang="en-US" sz="1600"/>
              <a:t>(e.g., data, tools, methods).</a:t>
            </a:r>
          </a:p>
          <a:p>
            <a:pPr marL="465750" lvl="1" indent="-285750">
              <a:lnSpc>
                <a:spcPct val="150000"/>
              </a:lnSpc>
              <a:spcBef>
                <a:spcPts val="0"/>
              </a:spcBef>
              <a:spcAft>
                <a:spcPts val="600"/>
              </a:spcAft>
              <a:buFont typeface="Wingdings" panose="05000000000000000000" pitchFamily="2" charset="2"/>
              <a:buChar char="§"/>
            </a:pPr>
            <a:r>
              <a:rPr lang="en-US" sz="1600"/>
              <a:t>Academic libraries need to understand, take on, and frame those transformational effects in order to provide </a:t>
            </a:r>
            <a:r>
              <a:rPr lang="en-US" sz="1600" b="1"/>
              <a:t>up-to-date services </a:t>
            </a:r>
            <a:r>
              <a:rPr lang="en-US" sz="1600"/>
              <a:t>for the needs of their users (i.e., research and education).</a:t>
            </a:r>
          </a:p>
          <a:p>
            <a:pPr marL="180000" lvl="1" indent="0">
              <a:lnSpc>
                <a:spcPct val="150000"/>
              </a:lnSpc>
              <a:spcBef>
                <a:spcPts val="0"/>
              </a:spcBef>
              <a:spcAft>
                <a:spcPts val="600"/>
              </a:spcAft>
              <a:buNone/>
            </a:pPr>
            <a:r>
              <a:rPr lang="en-US" sz="1600"/>
              <a:t>  </a:t>
            </a:r>
          </a:p>
          <a:p>
            <a:pPr marL="465750" lvl="1" indent="-285750">
              <a:lnSpc>
                <a:spcPct val="150000"/>
              </a:lnSpc>
              <a:spcBef>
                <a:spcPts val="0"/>
              </a:spcBef>
              <a:spcAft>
                <a:spcPts val="600"/>
              </a:spcAft>
              <a:buFont typeface="Wingdings" panose="05000000000000000000" pitchFamily="2" charset="2"/>
              <a:buChar char="Ø"/>
            </a:pPr>
            <a:r>
              <a:rPr lang="en-US" sz="1600"/>
              <a:t>“Libraries are understood to function as </a:t>
            </a:r>
            <a:r>
              <a:rPr lang="en-US" sz="1600" b="1"/>
              <a:t>Scholarly Makerspaces</a:t>
            </a:r>
            <a:r>
              <a:rPr lang="en-US" sz="1600"/>
              <a:t>, which enable digital forms of work in research and teaching with appropriate infrastructure and services, including services and </a:t>
            </a:r>
            <a:r>
              <a:rPr lang="en-US" sz="1600" b="1"/>
              <a:t>tools</a:t>
            </a:r>
            <a:r>
              <a:rPr lang="en-US" sz="1600"/>
              <a:t> </a:t>
            </a:r>
            <a:r>
              <a:rPr lang="en-US" sz="1600" b="1"/>
              <a:t>as e-research technologies</a:t>
            </a:r>
            <a:r>
              <a:rPr lang="en-US" sz="1600"/>
              <a:t>.” (project description)</a:t>
            </a:r>
          </a:p>
        </p:txBody>
      </p:sp>
      <p:sp>
        <p:nvSpPr>
          <p:cNvPr id="17412" name="Titel 6"/>
          <p:cNvSpPr>
            <a:spLocks noGrp="1"/>
          </p:cNvSpPr>
          <p:nvPr>
            <p:ph type="title"/>
          </p:nvPr>
        </p:nvSpPr>
        <p:spPr bwMode="auto">
          <a:xfrm>
            <a:off x="457200" y="508000"/>
            <a:ext cx="6159500" cy="785813"/>
          </a:xfrm>
          <a:ln>
            <a:miter lim="800000"/>
            <a:headEnd/>
            <a:tailEnd/>
          </a:ln>
        </p:spPr>
        <p:txBody>
          <a:bodyPr wrap="square" numCol="1" anchor="t" anchorCtr="0" compatLnSpc="1">
            <a:prstTxWarp prst="textNoShape">
              <a:avLst/>
            </a:prstTxWarp>
          </a:bodyPr>
          <a:lstStyle/>
          <a:p>
            <a:pPr>
              <a:defRPr/>
            </a:pPr>
            <a:br>
              <a:rPr lang="de-DE">
                <a:solidFill>
                  <a:srgbClr val="8A0F14"/>
                </a:solidFill>
                <a:latin typeface="+mn-lt"/>
                <a:ea typeface="ＭＳ Ｐゴシック" pitchFamily="34" charset="-128"/>
              </a:rPr>
            </a:br>
            <a:r>
              <a:rPr lang="de-DE">
                <a:solidFill>
                  <a:srgbClr val="8A0F14"/>
                </a:solidFill>
                <a:latin typeface="+mn-lt"/>
                <a:ea typeface="ＭＳ Ｐゴシック" pitchFamily="34" charset="-128"/>
              </a:rPr>
              <a:t>What are Scholarly Makerspaces?</a:t>
            </a:r>
            <a:endParaRPr>
              <a:solidFill>
                <a:srgbClr val="8A0F14"/>
              </a:solidFill>
              <a:latin typeface="+mn-lt"/>
              <a:ea typeface="ＭＳ Ｐゴシック" pitchFamily="34" charset="-128"/>
            </a:endParaRPr>
          </a:p>
        </p:txBody>
      </p:sp>
    </p:spTree>
    <p:extLst>
      <p:ext uri="{BB962C8B-B14F-4D97-AF65-F5344CB8AC3E}">
        <p14:creationId xmlns:p14="http://schemas.microsoft.com/office/powerpoint/2010/main" val="7832034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el 6"/>
          <p:cNvSpPr>
            <a:spLocks noGrp="1"/>
          </p:cNvSpPr>
          <p:nvPr>
            <p:ph type="title"/>
          </p:nvPr>
        </p:nvSpPr>
        <p:spPr bwMode="auto">
          <a:xfrm>
            <a:off x="457200" y="508000"/>
            <a:ext cx="6935877" cy="785813"/>
          </a:xfrm>
          <a:ln>
            <a:miter lim="800000"/>
            <a:headEnd/>
            <a:tailEnd/>
          </a:ln>
        </p:spPr>
        <p:txBody>
          <a:bodyPr wrap="square" numCol="1" anchor="t" anchorCtr="0" compatLnSpc="1">
            <a:prstTxWarp prst="textNoShape">
              <a:avLst/>
            </a:prstTxWarp>
          </a:bodyPr>
          <a:lstStyle/>
          <a:p>
            <a:pPr>
              <a:defRPr/>
            </a:pPr>
            <a:r>
              <a:rPr lang="de-DE" dirty="0">
                <a:solidFill>
                  <a:srgbClr val="8A0F14"/>
                </a:solidFill>
                <a:latin typeface="+mn-lt"/>
                <a:ea typeface="+mn-lt"/>
                <a:cs typeface="+mn-lt"/>
              </a:rPr>
              <a:t>Academic Libraries </a:t>
            </a:r>
            <a:r>
              <a:rPr lang="de-DE" dirty="0" err="1">
                <a:solidFill>
                  <a:srgbClr val="8A0F14"/>
                </a:solidFill>
                <a:latin typeface="+mn-lt"/>
                <a:ea typeface="+mn-lt"/>
                <a:cs typeface="+mn-lt"/>
              </a:rPr>
              <a:t>as</a:t>
            </a:r>
            <a:endParaRPr lang="de-DE" b="0" dirty="0" err="1">
              <a:latin typeface="+mn-lt"/>
              <a:ea typeface="+mn-lt"/>
              <a:cs typeface="+mn-lt"/>
            </a:endParaRPr>
          </a:p>
          <a:p>
            <a:pPr>
              <a:defRPr/>
            </a:pPr>
            <a:r>
              <a:rPr lang="de-DE" dirty="0" err="1">
                <a:solidFill>
                  <a:srgbClr val="8A0F14"/>
                </a:solidFill>
                <a:latin typeface="+mn-lt"/>
                <a:ea typeface="+mn-lt"/>
                <a:cs typeface="+mn-lt"/>
              </a:rPr>
              <a:t>Scholarly</a:t>
            </a:r>
            <a:r>
              <a:rPr lang="de-DE" dirty="0">
                <a:solidFill>
                  <a:srgbClr val="8A0F14"/>
                </a:solidFill>
                <a:latin typeface="+mn-lt"/>
                <a:ea typeface="+mn-lt"/>
                <a:cs typeface="+mn-lt"/>
              </a:rPr>
              <a:t> </a:t>
            </a:r>
            <a:r>
              <a:rPr lang="de-DE" dirty="0" err="1">
                <a:solidFill>
                  <a:srgbClr val="8A0F14"/>
                </a:solidFill>
                <a:latin typeface="+mn-lt"/>
                <a:ea typeface="+mn-lt"/>
                <a:cs typeface="+mn-lt"/>
              </a:rPr>
              <a:t>Makerspaces</a:t>
            </a:r>
            <a:endParaRPr dirty="0" err="1"/>
          </a:p>
        </p:txBody>
      </p:sp>
      <p:sp>
        <p:nvSpPr>
          <p:cNvPr id="2" name="Textfeld 1">
            <a:extLst>
              <a:ext uri="{FF2B5EF4-FFF2-40B4-BE49-F238E27FC236}">
                <a16:creationId xmlns:a16="http://schemas.microsoft.com/office/drawing/2014/main" id="{B13756CB-42F0-4450-A893-8846E81FD8D4}"/>
              </a:ext>
            </a:extLst>
          </p:cNvPr>
          <p:cNvSpPr txBox="1"/>
          <p:nvPr/>
        </p:nvSpPr>
        <p:spPr>
          <a:xfrm>
            <a:off x="569344" y="2040327"/>
            <a:ext cx="8307237" cy="41052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de-DE" sz="1600" b="1" dirty="0" err="1">
                <a:solidFill>
                  <a:srgbClr val="4D4D4D"/>
                </a:solidFill>
                <a:latin typeface="Verdana"/>
                <a:ea typeface="Verdana"/>
                <a:cs typeface="Verdana"/>
              </a:rPr>
              <a:t>Context</a:t>
            </a:r>
            <a:endParaRPr lang="de-DE" sz="1600" b="1" dirty="0" err="1">
              <a:solidFill>
                <a:srgbClr val="4D4D4D"/>
              </a:solidFill>
              <a:ea typeface="Verdana" pitchFamily="34" charset="0"/>
              <a:cs typeface="Verdana" pitchFamily="34" charset="0"/>
            </a:endParaRPr>
          </a:p>
          <a:p>
            <a:pPr>
              <a:lnSpc>
                <a:spcPct val="150000"/>
              </a:lnSpc>
            </a:pPr>
            <a:endParaRPr lang="de-DE" sz="1600">
              <a:solidFill>
                <a:srgbClr val="4D4D4D"/>
              </a:solidFill>
              <a:latin typeface="Verdana"/>
              <a:ea typeface="Verdana"/>
              <a:cs typeface="Verdana"/>
            </a:endParaRPr>
          </a:p>
          <a:p>
            <a:pPr>
              <a:lnSpc>
                <a:spcPct val="150000"/>
              </a:lnSpc>
            </a:pPr>
            <a:r>
              <a:rPr lang="de-DE" sz="1600">
                <a:solidFill>
                  <a:srgbClr val="4D4D4D"/>
                </a:solidFill>
                <a:latin typeface="Verdana"/>
                <a:ea typeface="Verdana"/>
                <a:cs typeface="Verdana"/>
              </a:rPr>
              <a:t>Different </a:t>
            </a:r>
            <a:r>
              <a:rPr lang="de-DE" sz="1600" dirty="0" err="1">
                <a:solidFill>
                  <a:srgbClr val="4D4D4D"/>
                </a:solidFill>
                <a:latin typeface="Verdana"/>
                <a:ea typeface="Verdana"/>
                <a:cs typeface="Verdana"/>
              </a:rPr>
              <a:t>communities</a:t>
            </a:r>
            <a:r>
              <a:rPr lang="de-DE" sz="1600" dirty="0">
                <a:solidFill>
                  <a:srgbClr val="4D4D4D"/>
                </a:solidFill>
                <a:latin typeface="Verdana"/>
                <a:ea typeface="Verdana"/>
                <a:cs typeface="Verdana"/>
              </a:rPr>
              <a:t> </a:t>
            </a:r>
            <a:r>
              <a:rPr lang="de-DE" sz="1600" err="1">
                <a:solidFill>
                  <a:srgbClr val="4D4D4D"/>
                </a:solidFill>
                <a:latin typeface="Verdana"/>
                <a:ea typeface="Verdana"/>
                <a:cs typeface="Verdana"/>
              </a:rPr>
              <a:t>with</a:t>
            </a:r>
            <a:r>
              <a:rPr lang="de-DE" sz="1600">
                <a:solidFill>
                  <a:srgbClr val="4D4D4D"/>
                </a:solidFill>
                <a:latin typeface="Verdana"/>
                <a:ea typeface="Verdana"/>
                <a:cs typeface="Verdana"/>
              </a:rPr>
              <a:t> different</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perspectives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goals</a:t>
            </a:r>
            <a:endParaRPr lang="de-DE" sz="1600" dirty="0">
              <a:solidFill>
                <a:srgbClr val="4D4D4D"/>
              </a:solidFill>
              <a:ea typeface="Verdana" pitchFamily="34" charset="0"/>
              <a:cs typeface="Verdana" pitchFamily="34" charset="0"/>
            </a:endParaRPr>
          </a:p>
          <a:p>
            <a:pPr marL="838200" lvl="1" indent="-457200">
              <a:lnSpc>
                <a:spcPct val="150000"/>
              </a:lnSpc>
              <a:buFont typeface="Wingdings" panose="05000000000000000000" pitchFamily="2" charset="2"/>
              <a:buChar char="§"/>
            </a:pPr>
            <a:r>
              <a:rPr lang="de-DE" sz="1600" dirty="0" err="1">
                <a:solidFill>
                  <a:srgbClr val="4D4D4D"/>
                </a:solidFill>
                <a:latin typeface="Verdana"/>
                <a:ea typeface="Verdana"/>
                <a:cs typeface="Verdana"/>
              </a:rPr>
              <a:t>levels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of</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expertise</a:t>
            </a:r>
            <a:endParaRPr lang="de-DE" sz="1600" dirty="0">
              <a:solidFill>
                <a:srgbClr val="4D4D4D"/>
              </a:solidFill>
              <a:ea typeface="Verdana" pitchFamily="34" charset="0"/>
              <a:cs typeface="Verdana" pitchFamily="34" charset="0"/>
            </a:endParaRPr>
          </a:p>
          <a:p>
            <a:pPr marL="457200" indent="-457200">
              <a:lnSpc>
                <a:spcPct val="150000"/>
              </a:lnSpc>
              <a:buFont typeface="Arial"/>
              <a:buChar char="•"/>
            </a:pPr>
            <a:endParaRPr lang="de-DE" sz="1100" dirty="0">
              <a:solidFill>
                <a:srgbClr val="4D4D4D"/>
              </a:solidFill>
              <a:latin typeface="Verdana"/>
              <a:ea typeface="Verdana"/>
              <a:cs typeface="Verdana"/>
            </a:endParaRPr>
          </a:p>
          <a:p>
            <a:pPr>
              <a:lnSpc>
                <a:spcPct val="150000"/>
              </a:lnSpc>
            </a:pPr>
            <a:r>
              <a:rPr lang="de-DE" sz="1600" dirty="0" err="1">
                <a:solidFill>
                  <a:srgbClr val="4D4D4D"/>
                </a:solidFill>
                <a:latin typeface="Verdana"/>
                <a:ea typeface="Verdana"/>
                <a:cs typeface="Verdana"/>
              </a:rPr>
              <a:t>regarding</a:t>
            </a:r>
            <a:endParaRPr lang="de-DE" sz="1600" dirty="0">
              <a:solidFill>
                <a:srgbClr val="4D4D4D"/>
              </a:solidFill>
              <a:ea typeface="Verdana" pitchFamily="34" charset="0"/>
              <a:cs typeface="Verdana" pitchFamily="34" charset="0"/>
            </a:endParaRPr>
          </a:p>
          <a:p>
            <a:pPr marL="666750" lvl="1" indent="-285750">
              <a:lnSpc>
                <a:spcPct val="150000"/>
              </a:lnSpc>
              <a:buFont typeface="Wingdings" panose="05000000000000000000" pitchFamily="2" charset="2"/>
              <a:buChar char="§"/>
            </a:pPr>
            <a:r>
              <a:rPr lang="de-DE" sz="1600">
                <a:solidFill>
                  <a:srgbClr val="4D4D4D"/>
                </a:solidFill>
                <a:latin typeface="Verdana"/>
                <a:ea typeface="Verdana"/>
                <a:cs typeface="Verdana"/>
              </a:rPr>
              <a:t>tools</a:t>
            </a:r>
            <a:endParaRPr lang="de-DE" sz="1600" dirty="0">
              <a:solidFill>
                <a:srgbClr val="4D4D4D"/>
              </a:solidFill>
              <a:ea typeface="Verdana" pitchFamily="34" charset="0"/>
              <a:cs typeface="Verdana" pitchFamily="34" charset="0"/>
            </a:endParaRPr>
          </a:p>
          <a:p>
            <a:pPr marL="666750" lvl="1" indent="-285750">
              <a:lnSpc>
                <a:spcPct val="150000"/>
              </a:lnSpc>
              <a:buFont typeface="Wingdings" panose="05000000000000000000" pitchFamily="2" charset="2"/>
              <a:buChar char="§"/>
            </a:pPr>
            <a:r>
              <a:rPr lang="de-DE" sz="1600" dirty="0" err="1">
                <a:solidFill>
                  <a:srgbClr val="4D4D4D"/>
                </a:solidFill>
                <a:latin typeface="Verdana"/>
                <a:ea typeface="Verdana"/>
                <a:cs typeface="Verdana"/>
              </a:rPr>
              <a:t>methods</a:t>
            </a:r>
            <a:endParaRPr lang="de-DE" sz="1600" dirty="0">
              <a:solidFill>
                <a:srgbClr val="4D4D4D"/>
              </a:solidFill>
              <a:ea typeface="Verdana" pitchFamily="34" charset="0"/>
              <a:cs typeface="Verdana" pitchFamily="34" charset="0"/>
            </a:endParaRPr>
          </a:p>
          <a:p>
            <a:pPr marL="666750" lvl="1" indent="-285750">
              <a:lnSpc>
                <a:spcPct val="150000"/>
              </a:lnSpc>
              <a:buFont typeface="Wingdings" panose="05000000000000000000" pitchFamily="2" charset="2"/>
              <a:buChar char="§"/>
            </a:pPr>
            <a:r>
              <a:rPr lang="de-DE" sz="1600" dirty="0" err="1">
                <a:solidFill>
                  <a:srgbClr val="4D4D4D"/>
                </a:solidFill>
                <a:latin typeface="Verdana"/>
                <a:ea typeface="Verdana"/>
                <a:cs typeface="Verdana"/>
              </a:rPr>
              <a:t>research</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topics</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data</a:t>
            </a:r>
            <a:r>
              <a:rPr lang="de-DE" sz="1600" dirty="0">
                <a:solidFill>
                  <a:srgbClr val="4D4D4D"/>
                </a:solidFill>
                <a:latin typeface="Verdana"/>
                <a:ea typeface="Verdana"/>
                <a:cs typeface="Verdana"/>
              </a:rPr>
              <a:t>, </a:t>
            </a:r>
            <a:r>
              <a:rPr lang="de-DE" sz="1600" dirty="0" err="1">
                <a:solidFill>
                  <a:srgbClr val="4D4D4D"/>
                </a:solidFill>
                <a:latin typeface="Verdana"/>
                <a:ea typeface="Verdana"/>
                <a:cs typeface="Verdana"/>
              </a:rPr>
              <a:t>questions</a:t>
            </a:r>
            <a:r>
              <a:rPr lang="de-DE" sz="1600" dirty="0">
                <a:solidFill>
                  <a:srgbClr val="4D4D4D"/>
                </a:solidFill>
                <a:latin typeface="Verdana"/>
                <a:ea typeface="Verdana"/>
                <a:cs typeface="Verdana"/>
              </a:rPr>
              <a:t>,..)</a:t>
            </a:r>
            <a:endParaRPr lang="de-DE" sz="1600" dirty="0" err="1">
              <a:solidFill>
                <a:srgbClr val="4D4D4D"/>
              </a:solidFill>
              <a:ea typeface="Verdana" pitchFamily="34" charset="0"/>
              <a:cs typeface="Verdana" pitchFamily="34" charset="0"/>
            </a:endParaRPr>
          </a:p>
        </p:txBody>
      </p:sp>
    </p:spTree>
    <p:extLst>
      <p:ext uri="{BB962C8B-B14F-4D97-AF65-F5344CB8AC3E}">
        <p14:creationId xmlns:p14="http://schemas.microsoft.com/office/powerpoint/2010/main" val="39911572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Liste ohne Überschrift">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1095375" rtl="0" eaLnBrk="1" fontAlgn="base" latinLnBrk="0" hangingPunct="1">
          <a:lnSpc>
            <a:spcPct val="100000"/>
          </a:lnSpc>
          <a:spcBef>
            <a:spcPct val="50000"/>
          </a:spcBef>
          <a:spcAft>
            <a:spcPct val="0"/>
          </a:spcAft>
          <a:buClrTx/>
          <a:buSzTx/>
          <a:buFontTx/>
          <a:buNone/>
          <a:tabLst/>
          <a:defRPr kumimoji="0" lang="de-DE" sz="4000" b="0" i="0" u="none" strike="noStrike" cap="none" normalizeH="0" baseline="0">
            <a:ln>
              <a:noFill/>
            </a:ln>
            <a:solidFill>
              <a:schemeClr val="tx1"/>
            </a:solidFill>
            <a:effectLst/>
            <a:latin typeface="Verdana"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1095375" rtl="0" eaLnBrk="1" fontAlgn="base" latinLnBrk="0" hangingPunct="1">
          <a:lnSpc>
            <a:spcPct val="100000"/>
          </a:lnSpc>
          <a:spcBef>
            <a:spcPct val="50000"/>
          </a:spcBef>
          <a:spcAft>
            <a:spcPct val="0"/>
          </a:spcAft>
          <a:buClrTx/>
          <a:buSzTx/>
          <a:buFontTx/>
          <a:buNone/>
          <a:tabLst/>
          <a:defRPr kumimoji="0" lang="de-DE" sz="4000" b="0" i="0" u="none" strike="noStrike" cap="none" normalizeH="0" baseline="0">
            <a:ln>
              <a:noFill/>
            </a:ln>
            <a:solidFill>
              <a:schemeClr val="tx1"/>
            </a:solidFill>
            <a:effectLst/>
            <a:latin typeface="Verdana" pitchFamily="-65"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3801</Words>
  <Application>Microsoft Office PowerPoint</Application>
  <PresentationFormat>Bildschirmpräsentation (4:3)</PresentationFormat>
  <Paragraphs>436</Paragraphs>
  <Slides>40</Slides>
  <Notes>40</Notes>
  <HiddenSlides>14</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40</vt:i4>
      </vt:variant>
    </vt:vector>
  </HeadingPairs>
  <TitlesOfParts>
    <vt:vector size="46" baseType="lpstr">
      <vt:lpstr>Arial</vt:lpstr>
      <vt:lpstr>Arial,Sans-Serif</vt:lpstr>
      <vt:lpstr>Calibri</vt:lpstr>
      <vt:lpstr>Verdana</vt:lpstr>
      <vt:lpstr>Wingdings</vt:lpstr>
      <vt:lpstr>Liste ohne Überschrift</vt:lpstr>
      <vt:lpstr>Scholarly Makerspaces  A New Perspective on Library Services for Arts and Humanities Researchers   </vt:lpstr>
      <vt:lpstr> DFG-Project FuReSH</vt:lpstr>
      <vt:lpstr> Overview</vt:lpstr>
      <vt:lpstr> What are Scholarly Makerspaces?</vt:lpstr>
      <vt:lpstr> What are Scholarly Makerspaces?</vt:lpstr>
      <vt:lpstr> What are Scholarly Makerspaces?</vt:lpstr>
      <vt:lpstr> What are Scholarly Makerspaces?</vt:lpstr>
      <vt:lpstr> What are Scholarly Makerspaces?</vt:lpstr>
      <vt:lpstr>Academic Libraries as Scholarly Makerspaces</vt:lpstr>
      <vt:lpstr>Academic Libraries as Scholarly Makerspaces</vt:lpstr>
      <vt:lpstr>Academic Libraries as Scholarly Makerspaces</vt:lpstr>
      <vt:lpstr>Academic Libraries as Scholarly Makerspaces</vt:lpstr>
      <vt:lpstr>Academic Libraries as Scholarly Makerspaces</vt:lpstr>
      <vt:lpstr> </vt:lpstr>
      <vt:lpstr>PowerPoint-Präsentation</vt:lpstr>
      <vt:lpstr>Academic Libraries as Scholarly Makerspaces</vt:lpstr>
      <vt:lpstr>Academic Libraries as Scholarly Makerspaces</vt:lpstr>
      <vt:lpstr>Academic Libraries as Scholarly Makerspaces</vt:lpstr>
      <vt:lpstr>PowerPoint-Präsentation</vt:lpstr>
      <vt:lpstr>Academic Libraries as Scholarly Makerspaces</vt:lpstr>
      <vt:lpstr>Academic Libraries as Scholarly Makerspaces</vt:lpstr>
      <vt:lpstr>PowerPoint-Präsentation</vt:lpstr>
      <vt:lpstr>Academic Libraries as Scholarly Makerspaces</vt:lpstr>
      <vt:lpstr>Academic Libraries as Scholarly Makerspaces</vt:lpstr>
      <vt:lpstr>Academic Libraries as Scholarly Makerspaces</vt:lpstr>
      <vt:lpstr>Academic Libraries as Scholarly Makerspaces</vt:lpstr>
      <vt:lpstr>Academic Libraries as Scholarly Makerspaces</vt:lpstr>
      <vt:lpstr>Academic Libraries as Scholarly Makerspaces</vt:lpstr>
      <vt:lpstr> Guiding Principles</vt:lpstr>
      <vt:lpstr> Guiding Principles</vt:lpstr>
      <vt:lpstr> Guiding Principles </vt:lpstr>
      <vt:lpstr> Requirement Analysis</vt:lpstr>
      <vt:lpstr> Open Questions</vt:lpstr>
      <vt:lpstr>Thank you  for your attention!  </vt:lpstr>
      <vt:lpstr> References</vt:lpstr>
      <vt:lpstr> References</vt:lpstr>
      <vt:lpstr> Contact</vt:lpstr>
      <vt:lpstr>PowerPoint-Präsentation</vt:lpstr>
      <vt:lpstr> Academic Libraries and DH Tools</vt:lpstr>
      <vt:lpstr> Academic Libraries and DH Tools</vt:lpstr>
    </vt:vector>
  </TitlesOfParts>
  <Company>Humboldt Universität zu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Michael Kleineberg</dc:creator>
  <cp:lastModifiedBy>Michael Kleineberg</cp:lastModifiedBy>
  <cp:revision>743</cp:revision>
  <cp:lastPrinted>2018-11-19T14:46:01Z</cp:lastPrinted>
  <dcterms:created xsi:type="dcterms:W3CDTF">2009-05-12T13:49:04Z</dcterms:created>
  <dcterms:modified xsi:type="dcterms:W3CDTF">2019-01-21T09:56:17Z</dcterms:modified>
</cp:coreProperties>
</file>