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7.xml" ContentType="application/vnd.openxmlformats-officedocument.presentationml.tags+xml"/>
  <Override PartName="/ppt/notesSlides/notesSlide36.xml" ContentType="application/vnd.openxmlformats-officedocument.presentationml.notesSlide+xml"/>
  <Override PartName="/ppt/tags/tag8.xml" ContentType="application/vnd.openxmlformats-officedocument.presentationml.tags+xml"/>
  <Override PartName="/ppt/notesSlides/notesSlide37.xml" ContentType="application/vnd.openxmlformats-officedocument.presentationml.notesSlide+xml"/>
  <Override PartName="/ppt/tags/tag9.xml" ContentType="application/vnd.openxmlformats-officedocument.presentationml.tags+xml"/>
  <Override PartName="/ppt/notesSlides/notesSlide38.xml" ContentType="application/vnd.openxmlformats-officedocument.presentationml.notesSlide+xml"/>
  <Override PartName="/ppt/tags/tag1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5FF"/>
    <a:srgbClr val="808080"/>
    <a:srgbClr val="544E4C"/>
    <a:srgbClr val="ED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3310" autoAdjust="0"/>
  </p:normalViewPr>
  <p:slideViewPr>
    <p:cSldViewPr snapToGrid="0" snapToObjects="1" showGuides="1">
      <p:cViewPr>
        <p:scale>
          <a:sx n="79" d="100"/>
          <a:sy n="79" d="100"/>
        </p:scale>
        <p:origin x="-1260" y="-30"/>
      </p:cViewPr>
      <p:guideLst>
        <p:guide orient="horz" pos="216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64" d="100"/>
          <a:sy n="64" d="100"/>
        </p:scale>
        <p:origin x="-285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176C1-D4F6-4F94-9743-0CA4832CB99D}" type="doc">
      <dgm:prSet loTypeId="urn:microsoft.com/office/officeart/2005/8/layout/pyramid2" loCatId="pyramid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E07CC4D9-1F44-47CC-A546-E93943BD7738}">
      <dgm:prSet/>
      <dgm:spPr/>
      <dgm:t>
        <a:bodyPr/>
        <a:lstStyle/>
        <a:p>
          <a:pPr rtl="0"/>
          <a:r>
            <a:rPr lang="en-GB" dirty="0" smtClean="0">
              <a:solidFill>
                <a:schemeClr val="accent6">
                  <a:lumMod val="75000"/>
                </a:schemeClr>
              </a:solidFill>
            </a:rPr>
            <a:t>“Helping to build capacity, capability and skills in data management and curation across the UK’s higher education research community”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DFF71A16-9D23-441C-9FD1-0CD4CDDCE6C5}" type="parTrans" cxnId="{EAF619A5-10AB-42A2-A8C2-F578A9A9BDFE}">
      <dgm:prSet/>
      <dgm:spPr/>
      <dgm:t>
        <a:bodyPr/>
        <a:lstStyle/>
        <a:p>
          <a:endParaRPr lang="en-GB"/>
        </a:p>
      </dgm:t>
    </dgm:pt>
    <dgm:pt modelId="{FAFDDBC1-D064-4110-B7B5-31637541396A}" type="sibTrans" cxnId="{EAF619A5-10AB-42A2-A8C2-F578A9A9BDFE}">
      <dgm:prSet/>
      <dgm:spPr/>
      <dgm:t>
        <a:bodyPr/>
        <a:lstStyle/>
        <a:p>
          <a:endParaRPr lang="en-GB"/>
        </a:p>
      </dgm:t>
    </dgm:pt>
    <dgm:pt modelId="{A1C6BAD5-2349-478C-BF0A-EE30677F01A3}">
      <dgm:prSet/>
      <dgm:spPr/>
      <dgm:t>
        <a:bodyPr/>
        <a:lstStyle/>
        <a:p>
          <a:pPr rtl="0"/>
          <a:r>
            <a:rPr lang="en-GB" i="1" dirty="0" smtClean="0">
              <a:solidFill>
                <a:schemeClr val="accent6">
                  <a:lumMod val="75000"/>
                </a:schemeClr>
              </a:solidFill>
            </a:rPr>
            <a:t>Phase 3 Business Plan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BB7ED21F-C786-4117-B497-7900AAFF0A15}" type="parTrans" cxnId="{2CF9FA5B-2F91-484B-AED7-EC435DEBCB9C}">
      <dgm:prSet/>
      <dgm:spPr/>
      <dgm:t>
        <a:bodyPr/>
        <a:lstStyle/>
        <a:p>
          <a:endParaRPr lang="en-GB"/>
        </a:p>
      </dgm:t>
    </dgm:pt>
    <dgm:pt modelId="{86FD1B39-E518-412A-A1A3-07F7FF8CA861}" type="sibTrans" cxnId="{2CF9FA5B-2F91-484B-AED7-EC435DEBCB9C}">
      <dgm:prSet/>
      <dgm:spPr/>
      <dgm:t>
        <a:bodyPr/>
        <a:lstStyle/>
        <a:p>
          <a:endParaRPr lang="en-GB"/>
        </a:p>
      </dgm:t>
    </dgm:pt>
    <dgm:pt modelId="{5A05DE5D-6ACE-4C82-826C-B70CB5C5669A}" type="pres">
      <dgm:prSet presAssocID="{AAC176C1-D4F6-4F94-9743-0CA4832CB9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E020AA08-B3C9-484D-AF68-F89FAA9EB024}" type="pres">
      <dgm:prSet presAssocID="{AAC176C1-D4F6-4F94-9743-0CA4832CB99D}" presName="pyramid" presStyleLbl="node1" presStyleIdx="0" presStyleCnt="1" custScaleX="91309"/>
      <dgm:spPr/>
    </dgm:pt>
    <dgm:pt modelId="{5B38FB7B-D777-4087-A89E-70DFCEAB42B7}" type="pres">
      <dgm:prSet presAssocID="{AAC176C1-D4F6-4F94-9743-0CA4832CB99D}" presName="theList" presStyleCnt="0"/>
      <dgm:spPr/>
    </dgm:pt>
    <dgm:pt modelId="{819A75E5-ADE8-48BA-A4B9-419851BBE5C1}" type="pres">
      <dgm:prSet presAssocID="{E07CC4D9-1F44-47CC-A546-E93943BD7738}" presName="aNode" presStyleLbl="fgAcc1" presStyleIdx="0" presStyleCnt="2" custScaleX="104215" custScaleY="71996" custLinFactNeighborX="-3801" custLinFactNeighborY="458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73A30-0261-49F2-96DA-D18D5E0D6994}" type="pres">
      <dgm:prSet presAssocID="{E07CC4D9-1F44-47CC-A546-E93943BD7738}" presName="aSpace" presStyleCnt="0"/>
      <dgm:spPr/>
    </dgm:pt>
    <dgm:pt modelId="{FFA61558-E799-459E-8852-2766261C9CDB}" type="pres">
      <dgm:prSet presAssocID="{A1C6BAD5-2349-478C-BF0A-EE30677F01A3}" presName="aNode" presStyleLbl="fgAcc1" presStyleIdx="1" presStyleCnt="2" custScaleX="82789" custScaleY="21794" custLinFactNeighborX="171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4AD53-CC23-45B6-A905-6514E1875640}" type="pres">
      <dgm:prSet presAssocID="{A1C6BAD5-2349-478C-BF0A-EE30677F01A3}" presName="aSpace" presStyleCnt="0"/>
      <dgm:spPr/>
    </dgm:pt>
  </dgm:ptLst>
  <dgm:cxnLst>
    <dgm:cxn modelId="{2CF9FA5B-2F91-484B-AED7-EC435DEBCB9C}" srcId="{AAC176C1-D4F6-4F94-9743-0CA4832CB99D}" destId="{A1C6BAD5-2349-478C-BF0A-EE30677F01A3}" srcOrd="1" destOrd="0" parTransId="{BB7ED21F-C786-4117-B497-7900AAFF0A15}" sibTransId="{86FD1B39-E518-412A-A1A3-07F7FF8CA861}"/>
    <dgm:cxn modelId="{DEE899D9-62E3-4349-BB3B-EA80313E7D65}" type="presOf" srcId="{E07CC4D9-1F44-47CC-A546-E93943BD7738}" destId="{819A75E5-ADE8-48BA-A4B9-419851BBE5C1}" srcOrd="0" destOrd="0" presId="urn:microsoft.com/office/officeart/2005/8/layout/pyramid2"/>
    <dgm:cxn modelId="{F4D4F5BC-1284-4A44-96DF-4A52844621B6}" type="presOf" srcId="{AAC176C1-D4F6-4F94-9743-0CA4832CB99D}" destId="{5A05DE5D-6ACE-4C82-826C-B70CB5C5669A}" srcOrd="0" destOrd="0" presId="urn:microsoft.com/office/officeart/2005/8/layout/pyramid2"/>
    <dgm:cxn modelId="{BC9D725E-B47F-487D-A09B-7E97005B686E}" type="presOf" srcId="{A1C6BAD5-2349-478C-BF0A-EE30677F01A3}" destId="{FFA61558-E799-459E-8852-2766261C9CDB}" srcOrd="0" destOrd="0" presId="urn:microsoft.com/office/officeart/2005/8/layout/pyramid2"/>
    <dgm:cxn modelId="{EAF619A5-10AB-42A2-A8C2-F578A9A9BDFE}" srcId="{AAC176C1-D4F6-4F94-9743-0CA4832CB99D}" destId="{E07CC4D9-1F44-47CC-A546-E93943BD7738}" srcOrd="0" destOrd="0" parTransId="{DFF71A16-9D23-441C-9FD1-0CD4CDDCE6C5}" sibTransId="{FAFDDBC1-D064-4110-B7B5-31637541396A}"/>
    <dgm:cxn modelId="{18D46E3F-AD1F-44A4-9945-0609D2EFC54E}" type="presParOf" srcId="{5A05DE5D-6ACE-4C82-826C-B70CB5C5669A}" destId="{E020AA08-B3C9-484D-AF68-F89FAA9EB024}" srcOrd="0" destOrd="0" presId="urn:microsoft.com/office/officeart/2005/8/layout/pyramid2"/>
    <dgm:cxn modelId="{75AB6F44-4E7A-4EDD-AD4B-BEFBAA47C603}" type="presParOf" srcId="{5A05DE5D-6ACE-4C82-826C-B70CB5C5669A}" destId="{5B38FB7B-D777-4087-A89E-70DFCEAB42B7}" srcOrd="1" destOrd="0" presId="urn:microsoft.com/office/officeart/2005/8/layout/pyramid2"/>
    <dgm:cxn modelId="{D1961E75-02F6-4263-8C4A-C4A782C3A189}" type="presParOf" srcId="{5B38FB7B-D777-4087-A89E-70DFCEAB42B7}" destId="{819A75E5-ADE8-48BA-A4B9-419851BBE5C1}" srcOrd="0" destOrd="0" presId="urn:microsoft.com/office/officeart/2005/8/layout/pyramid2"/>
    <dgm:cxn modelId="{4A03B1AA-8989-4520-B5A2-FB374227E1CE}" type="presParOf" srcId="{5B38FB7B-D777-4087-A89E-70DFCEAB42B7}" destId="{F8B73A30-0261-49F2-96DA-D18D5E0D6994}" srcOrd="1" destOrd="0" presId="urn:microsoft.com/office/officeart/2005/8/layout/pyramid2"/>
    <dgm:cxn modelId="{257DE2AD-35C9-4B2A-9352-CB77946ED23A}" type="presParOf" srcId="{5B38FB7B-D777-4087-A89E-70DFCEAB42B7}" destId="{FFA61558-E799-459E-8852-2766261C9CDB}" srcOrd="2" destOrd="0" presId="urn:microsoft.com/office/officeart/2005/8/layout/pyramid2"/>
    <dgm:cxn modelId="{539A905E-23D2-419A-A936-5094A335B43E}" type="presParOf" srcId="{5B38FB7B-D777-4087-A89E-70DFCEAB42B7}" destId="{C5D4AD53-CC23-45B6-A905-6514E187564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7E987-4D94-4664-8802-F4AFC3EFE0CD}" type="doc">
      <dgm:prSet loTypeId="urn:microsoft.com/office/officeart/2005/8/layout/gear1" loCatId="process" qsTypeId="urn:microsoft.com/office/officeart/2005/8/quickstyle/simple3" qsCatId="simple" csTypeId="urn:microsoft.com/office/officeart/2005/8/colors/accent1_2#1" csCatId="accent1" phldr="1"/>
      <dgm:spPr/>
    </dgm:pt>
    <dgm:pt modelId="{CCF9C5BB-5BB5-4583-85C5-04052530E8E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Design RDM policies and services</a:t>
          </a:r>
          <a:endParaRPr lang="en-GB" dirty="0"/>
        </a:p>
      </dgm:t>
    </dgm:pt>
    <dgm:pt modelId="{F468477F-616D-405B-AA0D-02563D4DF68E}" type="parTrans" cxnId="{FA005752-BA3E-477B-8D88-5F0D101C6D63}">
      <dgm:prSet/>
      <dgm:spPr/>
      <dgm:t>
        <a:bodyPr/>
        <a:lstStyle/>
        <a:p>
          <a:endParaRPr lang="en-GB"/>
        </a:p>
      </dgm:t>
    </dgm:pt>
    <dgm:pt modelId="{FB5E6D19-0BEB-4BC3-BB05-B9711B231C42}" type="sibTrans" cxnId="{FA005752-BA3E-477B-8D88-5F0D101C6D63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7F9DD079-8B7A-41A2-8B96-F1F08A1C2C9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Diagnose practices</a:t>
          </a:r>
          <a:endParaRPr lang="en-GB" dirty="0"/>
        </a:p>
      </dgm:t>
    </dgm:pt>
    <dgm:pt modelId="{E16EF82B-1AA6-44B2-9E68-542663353EA7}" type="parTrans" cxnId="{9C18C433-12A2-4189-B96B-DF44E42E3AE0}">
      <dgm:prSet/>
      <dgm:spPr/>
      <dgm:t>
        <a:bodyPr/>
        <a:lstStyle/>
        <a:p>
          <a:endParaRPr lang="en-GB"/>
        </a:p>
      </dgm:t>
    </dgm:pt>
    <dgm:pt modelId="{3BCB8E99-2584-4380-A96C-B9EE6B7F8446}" type="sibTrans" cxnId="{9C18C433-12A2-4189-B96B-DF44E42E3AE0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346FA9EC-A8AB-4684-92AC-948D68E55FC0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Initiate change</a:t>
          </a:r>
          <a:endParaRPr lang="en-GB" dirty="0"/>
        </a:p>
      </dgm:t>
    </dgm:pt>
    <dgm:pt modelId="{E42EC749-4015-46CB-9E83-70050C73708B}" type="parTrans" cxnId="{79853E67-1587-4E39-9210-A87F3925212E}">
      <dgm:prSet/>
      <dgm:spPr/>
      <dgm:t>
        <a:bodyPr/>
        <a:lstStyle/>
        <a:p>
          <a:endParaRPr lang="en-GB"/>
        </a:p>
      </dgm:t>
    </dgm:pt>
    <dgm:pt modelId="{388E86D7-56FE-4C6F-8CC8-D8AB030056D6}" type="sibTrans" cxnId="{79853E67-1587-4E39-9210-A87F3925212E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GB"/>
        </a:p>
      </dgm:t>
    </dgm:pt>
    <dgm:pt modelId="{4D149BB2-095C-4B7D-AFE6-F2FC1BBFDBF4}" type="pres">
      <dgm:prSet presAssocID="{02E7E987-4D94-4664-8802-F4AFC3EFE0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EF7C2D-1B91-4625-9C0F-4AD3C22E6A6C}" type="pres">
      <dgm:prSet presAssocID="{CCF9C5BB-5BB5-4583-85C5-04052530E8EF}" presName="gear1" presStyleLbl="node1" presStyleIdx="0" presStyleCnt="3" custScaleX="77224" custScaleY="79213" custLinFactX="-11639" custLinFactNeighborX="-100000" custLinFactNeighborY="-821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4953B-56C4-47EF-9B8A-334D8D7401D5}" type="pres">
      <dgm:prSet presAssocID="{CCF9C5BB-5BB5-4583-85C5-04052530E8EF}" presName="gear1srcNode" presStyleLbl="node1" presStyleIdx="0" presStyleCnt="3"/>
      <dgm:spPr/>
      <dgm:t>
        <a:bodyPr/>
        <a:lstStyle/>
        <a:p>
          <a:endParaRPr lang="en-GB"/>
        </a:p>
      </dgm:t>
    </dgm:pt>
    <dgm:pt modelId="{AAEBC3D2-29C9-4496-B443-CDAE38060FA8}" type="pres">
      <dgm:prSet presAssocID="{CCF9C5BB-5BB5-4583-85C5-04052530E8EF}" presName="gear1dstNode" presStyleLbl="node1" presStyleIdx="0" presStyleCnt="3"/>
      <dgm:spPr/>
      <dgm:t>
        <a:bodyPr/>
        <a:lstStyle/>
        <a:p>
          <a:endParaRPr lang="en-GB"/>
        </a:p>
      </dgm:t>
    </dgm:pt>
    <dgm:pt modelId="{1ABD1EDE-7935-48CE-BF99-2787AD69CAF3}" type="pres">
      <dgm:prSet presAssocID="{7F9DD079-8B7A-41A2-8B96-F1F08A1C2C9E}" presName="gear2" presStyleLbl="node1" presStyleIdx="1" presStyleCnt="3" custScaleX="79291" custScaleY="81015" custLinFactNeighborX="-89507" custLinFactNeighborY="166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45771E-2C74-4BB3-891B-2030221CC8D4}" type="pres">
      <dgm:prSet presAssocID="{7F9DD079-8B7A-41A2-8B96-F1F08A1C2C9E}" presName="gear2srcNode" presStyleLbl="node1" presStyleIdx="1" presStyleCnt="3"/>
      <dgm:spPr/>
      <dgm:t>
        <a:bodyPr/>
        <a:lstStyle/>
        <a:p>
          <a:endParaRPr lang="en-GB"/>
        </a:p>
      </dgm:t>
    </dgm:pt>
    <dgm:pt modelId="{2193229D-903E-4404-8237-1A746F97D291}" type="pres">
      <dgm:prSet presAssocID="{7F9DD079-8B7A-41A2-8B96-F1F08A1C2C9E}" presName="gear2dstNode" presStyleLbl="node1" presStyleIdx="1" presStyleCnt="3"/>
      <dgm:spPr/>
      <dgm:t>
        <a:bodyPr/>
        <a:lstStyle/>
        <a:p>
          <a:endParaRPr lang="en-GB"/>
        </a:p>
      </dgm:t>
    </dgm:pt>
    <dgm:pt modelId="{5210EBB6-5728-40F9-B5E2-07E66B37391B}" type="pres">
      <dgm:prSet presAssocID="{346FA9EC-A8AB-4684-92AC-948D68E55FC0}" presName="gear3" presStyleLbl="node1" presStyleIdx="2" presStyleCnt="3" custAng="68063" custScaleX="84761" custScaleY="84759" custLinFactY="9929" custLinFactNeighborX="-73100" custLinFactNeighborY="100000"/>
      <dgm:spPr/>
      <dgm:t>
        <a:bodyPr/>
        <a:lstStyle/>
        <a:p>
          <a:endParaRPr lang="en-GB"/>
        </a:p>
      </dgm:t>
    </dgm:pt>
    <dgm:pt modelId="{D8FA3717-871C-4C36-A2CB-45D31DD18FAD}" type="pres">
      <dgm:prSet presAssocID="{346FA9EC-A8AB-4684-92AC-948D68E55F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F0AA9-A993-4FE3-A4EA-C2BA934ACA94}" type="pres">
      <dgm:prSet presAssocID="{346FA9EC-A8AB-4684-92AC-948D68E55FC0}" presName="gear3srcNode" presStyleLbl="node1" presStyleIdx="2" presStyleCnt="3"/>
      <dgm:spPr/>
      <dgm:t>
        <a:bodyPr/>
        <a:lstStyle/>
        <a:p>
          <a:endParaRPr lang="en-GB"/>
        </a:p>
      </dgm:t>
    </dgm:pt>
    <dgm:pt modelId="{31392C1E-664B-4582-851C-58EEB6333A3B}" type="pres">
      <dgm:prSet presAssocID="{346FA9EC-A8AB-4684-92AC-948D68E55FC0}" presName="gear3dstNode" presStyleLbl="node1" presStyleIdx="2" presStyleCnt="3"/>
      <dgm:spPr/>
      <dgm:t>
        <a:bodyPr/>
        <a:lstStyle/>
        <a:p>
          <a:endParaRPr lang="en-GB"/>
        </a:p>
      </dgm:t>
    </dgm:pt>
    <dgm:pt modelId="{C85BC780-7AF0-46AE-AC14-0EF1CB28B131}" type="pres">
      <dgm:prSet presAssocID="{FB5E6D19-0BEB-4BC3-BB05-B9711B231C42}" presName="connector1" presStyleLbl="sibTrans2D1" presStyleIdx="0" presStyleCnt="3" custAng="6974982" custFlipVert="1" custFlipHor="0" custScaleX="52350" custScaleY="45186" custLinFactNeighborX="-35377" custLinFactNeighborY="-18834"/>
      <dgm:spPr/>
      <dgm:t>
        <a:bodyPr/>
        <a:lstStyle/>
        <a:p>
          <a:endParaRPr lang="en-GB"/>
        </a:p>
      </dgm:t>
    </dgm:pt>
    <dgm:pt modelId="{ED97DB56-F4D1-4B4B-BD7F-E33282527415}" type="pres">
      <dgm:prSet presAssocID="{3BCB8E99-2584-4380-A96C-B9EE6B7F8446}" presName="connector2" presStyleLbl="sibTrans2D1" presStyleIdx="1" presStyleCnt="3" custAng="10130664" custLinFactNeighborX="-17103" custLinFactNeighborY="54948"/>
      <dgm:spPr/>
      <dgm:t>
        <a:bodyPr/>
        <a:lstStyle/>
        <a:p>
          <a:endParaRPr lang="en-GB"/>
        </a:p>
      </dgm:t>
    </dgm:pt>
    <dgm:pt modelId="{DC34F9B8-30C9-47D0-B054-A1F6350094DE}" type="pres">
      <dgm:prSet presAssocID="{388E86D7-56FE-4C6F-8CC8-D8AB030056D6}" presName="connector3" presStyleLbl="sibTrans2D1" presStyleIdx="2" presStyleCnt="3" custLinFactNeighborX="-97049" custLinFactNeighborY="66666"/>
      <dgm:spPr/>
      <dgm:t>
        <a:bodyPr/>
        <a:lstStyle/>
        <a:p>
          <a:endParaRPr lang="en-GB"/>
        </a:p>
      </dgm:t>
    </dgm:pt>
  </dgm:ptLst>
  <dgm:cxnLst>
    <dgm:cxn modelId="{F287DEA9-9B9B-4EA4-A098-AB90D1E6C32A}" type="presOf" srcId="{CCF9C5BB-5BB5-4583-85C5-04052530E8EF}" destId="{D4EF7C2D-1B91-4625-9C0F-4AD3C22E6A6C}" srcOrd="0" destOrd="0" presId="urn:microsoft.com/office/officeart/2005/8/layout/gear1"/>
    <dgm:cxn modelId="{C3930C39-1B8A-4023-9799-2914D8D8DBAB}" type="presOf" srcId="{7F9DD079-8B7A-41A2-8B96-F1F08A1C2C9E}" destId="{2193229D-903E-4404-8237-1A746F97D291}" srcOrd="2" destOrd="0" presId="urn:microsoft.com/office/officeart/2005/8/layout/gear1"/>
    <dgm:cxn modelId="{0D898253-6C0E-4010-8EB0-5EFCDA39936E}" type="presOf" srcId="{3BCB8E99-2584-4380-A96C-B9EE6B7F8446}" destId="{ED97DB56-F4D1-4B4B-BD7F-E33282527415}" srcOrd="0" destOrd="0" presId="urn:microsoft.com/office/officeart/2005/8/layout/gear1"/>
    <dgm:cxn modelId="{FFCA26F4-057D-400F-BCAD-92333E63231A}" type="presOf" srcId="{346FA9EC-A8AB-4684-92AC-948D68E55FC0}" destId="{D8FA3717-871C-4C36-A2CB-45D31DD18FAD}" srcOrd="1" destOrd="0" presId="urn:microsoft.com/office/officeart/2005/8/layout/gear1"/>
    <dgm:cxn modelId="{9C18C433-12A2-4189-B96B-DF44E42E3AE0}" srcId="{02E7E987-4D94-4664-8802-F4AFC3EFE0CD}" destId="{7F9DD079-8B7A-41A2-8B96-F1F08A1C2C9E}" srcOrd="1" destOrd="0" parTransId="{E16EF82B-1AA6-44B2-9E68-542663353EA7}" sibTransId="{3BCB8E99-2584-4380-A96C-B9EE6B7F8446}"/>
    <dgm:cxn modelId="{FA005752-BA3E-477B-8D88-5F0D101C6D63}" srcId="{02E7E987-4D94-4664-8802-F4AFC3EFE0CD}" destId="{CCF9C5BB-5BB5-4583-85C5-04052530E8EF}" srcOrd="0" destOrd="0" parTransId="{F468477F-616D-405B-AA0D-02563D4DF68E}" sibTransId="{FB5E6D19-0BEB-4BC3-BB05-B9711B231C42}"/>
    <dgm:cxn modelId="{A06979AB-DE43-46D0-AA3C-A3542A34BCD4}" type="presOf" srcId="{346FA9EC-A8AB-4684-92AC-948D68E55FC0}" destId="{31392C1E-664B-4582-851C-58EEB6333A3B}" srcOrd="3" destOrd="0" presId="urn:microsoft.com/office/officeart/2005/8/layout/gear1"/>
    <dgm:cxn modelId="{8A3B2001-F20D-4C59-ACA3-E97FFED8AA12}" type="presOf" srcId="{388E86D7-56FE-4C6F-8CC8-D8AB030056D6}" destId="{DC34F9B8-30C9-47D0-B054-A1F6350094DE}" srcOrd="0" destOrd="0" presId="urn:microsoft.com/office/officeart/2005/8/layout/gear1"/>
    <dgm:cxn modelId="{79853E67-1587-4E39-9210-A87F3925212E}" srcId="{02E7E987-4D94-4664-8802-F4AFC3EFE0CD}" destId="{346FA9EC-A8AB-4684-92AC-948D68E55FC0}" srcOrd="2" destOrd="0" parTransId="{E42EC749-4015-46CB-9E83-70050C73708B}" sibTransId="{388E86D7-56FE-4C6F-8CC8-D8AB030056D6}"/>
    <dgm:cxn modelId="{5AF618EB-88C8-4AD7-B971-C5079685ECB0}" type="presOf" srcId="{346FA9EC-A8AB-4684-92AC-948D68E55FC0}" destId="{5210EBB6-5728-40F9-B5E2-07E66B37391B}" srcOrd="0" destOrd="0" presId="urn:microsoft.com/office/officeart/2005/8/layout/gear1"/>
    <dgm:cxn modelId="{6794D147-EE03-4442-AE90-2E606A82E8F5}" type="presOf" srcId="{02E7E987-4D94-4664-8802-F4AFC3EFE0CD}" destId="{4D149BB2-095C-4B7D-AFE6-F2FC1BBFDBF4}" srcOrd="0" destOrd="0" presId="urn:microsoft.com/office/officeart/2005/8/layout/gear1"/>
    <dgm:cxn modelId="{3AAB9714-6B0E-474F-B6F5-E4E670033C9B}" type="presOf" srcId="{7F9DD079-8B7A-41A2-8B96-F1F08A1C2C9E}" destId="{1ABD1EDE-7935-48CE-BF99-2787AD69CAF3}" srcOrd="0" destOrd="0" presId="urn:microsoft.com/office/officeart/2005/8/layout/gear1"/>
    <dgm:cxn modelId="{DA3C2591-2BE9-4E94-A1B3-1F470C51B247}" type="presOf" srcId="{346FA9EC-A8AB-4684-92AC-948D68E55FC0}" destId="{D0DF0AA9-A993-4FE3-A4EA-C2BA934ACA94}" srcOrd="2" destOrd="0" presId="urn:microsoft.com/office/officeart/2005/8/layout/gear1"/>
    <dgm:cxn modelId="{16AEBF42-4E07-428F-B7DB-D4778F8ED452}" type="presOf" srcId="{CCF9C5BB-5BB5-4583-85C5-04052530E8EF}" destId="{AAEBC3D2-29C9-4496-B443-CDAE38060FA8}" srcOrd="2" destOrd="0" presId="urn:microsoft.com/office/officeart/2005/8/layout/gear1"/>
    <dgm:cxn modelId="{5D5DEF16-3FC8-4F3A-A9DA-EA621D0294F6}" type="presOf" srcId="{CCF9C5BB-5BB5-4583-85C5-04052530E8EF}" destId="{0E14953B-56C4-47EF-9B8A-334D8D7401D5}" srcOrd="1" destOrd="0" presId="urn:microsoft.com/office/officeart/2005/8/layout/gear1"/>
    <dgm:cxn modelId="{E28FAFCB-D2D1-4311-8B94-E48EB5D88B6E}" type="presOf" srcId="{7F9DD079-8B7A-41A2-8B96-F1F08A1C2C9E}" destId="{8445771E-2C74-4BB3-891B-2030221CC8D4}" srcOrd="1" destOrd="0" presId="urn:microsoft.com/office/officeart/2005/8/layout/gear1"/>
    <dgm:cxn modelId="{2B03CDB2-4140-4060-9CD6-BCF657CA61B4}" type="presOf" srcId="{FB5E6D19-0BEB-4BC3-BB05-B9711B231C42}" destId="{C85BC780-7AF0-46AE-AC14-0EF1CB28B131}" srcOrd="0" destOrd="0" presId="urn:microsoft.com/office/officeart/2005/8/layout/gear1"/>
    <dgm:cxn modelId="{2D7B2943-1F8B-4A88-905B-122F694660EF}" type="presParOf" srcId="{4D149BB2-095C-4B7D-AFE6-F2FC1BBFDBF4}" destId="{D4EF7C2D-1B91-4625-9C0F-4AD3C22E6A6C}" srcOrd="0" destOrd="0" presId="urn:microsoft.com/office/officeart/2005/8/layout/gear1"/>
    <dgm:cxn modelId="{A8C3D9FD-4F43-407D-B541-6A24CC57505F}" type="presParOf" srcId="{4D149BB2-095C-4B7D-AFE6-F2FC1BBFDBF4}" destId="{0E14953B-56C4-47EF-9B8A-334D8D7401D5}" srcOrd="1" destOrd="0" presId="urn:microsoft.com/office/officeart/2005/8/layout/gear1"/>
    <dgm:cxn modelId="{6A823E99-7D1D-4D92-8B45-45287F0F0620}" type="presParOf" srcId="{4D149BB2-095C-4B7D-AFE6-F2FC1BBFDBF4}" destId="{AAEBC3D2-29C9-4496-B443-CDAE38060FA8}" srcOrd="2" destOrd="0" presId="urn:microsoft.com/office/officeart/2005/8/layout/gear1"/>
    <dgm:cxn modelId="{FE61ED2C-731D-4711-B336-99CC7E73037B}" type="presParOf" srcId="{4D149BB2-095C-4B7D-AFE6-F2FC1BBFDBF4}" destId="{1ABD1EDE-7935-48CE-BF99-2787AD69CAF3}" srcOrd="3" destOrd="0" presId="urn:microsoft.com/office/officeart/2005/8/layout/gear1"/>
    <dgm:cxn modelId="{1C158E0B-BF03-42EC-B5E5-2327036B049F}" type="presParOf" srcId="{4D149BB2-095C-4B7D-AFE6-F2FC1BBFDBF4}" destId="{8445771E-2C74-4BB3-891B-2030221CC8D4}" srcOrd="4" destOrd="0" presId="urn:microsoft.com/office/officeart/2005/8/layout/gear1"/>
    <dgm:cxn modelId="{76C6B779-D543-4566-B904-F6424D1429AF}" type="presParOf" srcId="{4D149BB2-095C-4B7D-AFE6-F2FC1BBFDBF4}" destId="{2193229D-903E-4404-8237-1A746F97D291}" srcOrd="5" destOrd="0" presId="urn:microsoft.com/office/officeart/2005/8/layout/gear1"/>
    <dgm:cxn modelId="{26D19F9A-F3E6-4237-A449-1032305E63B9}" type="presParOf" srcId="{4D149BB2-095C-4B7D-AFE6-F2FC1BBFDBF4}" destId="{5210EBB6-5728-40F9-B5E2-07E66B37391B}" srcOrd="6" destOrd="0" presId="urn:microsoft.com/office/officeart/2005/8/layout/gear1"/>
    <dgm:cxn modelId="{99EEEF4F-3DB4-4969-902A-F3629F445200}" type="presParOf" srcId="{4D149BB2-095C-4B7D-AFE6-F2FC1BBFDBF4}" destId="{D8FA3717-871C-4C36-A2CB-45D31DD18FAD}" srcOrd="7" destOrd="0" presId="urn:microsoft.com/office/officeart/2005/8/layout/gear1"/>
    <dgm:cxn modelId="{4CCE8171-C46C-4E38-A99D-D5FAACE452A3}" type="presParOf" srcId="{4D149BB2-095C-4B7D-AFE6-F2FC1BBFDBF4}" destId="{D0DF0AA9-A993-4FE3-A4EA-C2BA934ACA94}" srcOrd="8" destOrd="0" presId="urn:microsoft.com/office/officeart/2005/8/layout/gear1"/>
    <dgm:cxn modelId="{C5CC8065-BA24-4793-BE6C-F89F7F602279}" type="presParOf" srcId="{4D149BB2-095C-4B7D-AFE6-F2FC1BBFDBF4}" destId="{31392C1E-664B-4582-851C-58EEB6333A3B}" srcOrd="9" destOrd="0" presId="urn:microsoft.com/office/officeart/2005/8/layout/gear1"/>
    <dgm:cxn modelId="{2BF7DB6C-4DAD-4467-AD6F-EF8E7471EEF5}" type="presParOf" srcId="{4D149BB2-095C-4B7D-AFE6-F2FC1BBFDBF4}" destId="{C85BC780-7AF0-46AE-AC14-0EF1CB28B131}" srcOrd="10" destOrd="0" presId="urn:microsoft.com/office/officeart/2005/8/layout/gear1"/>
    <dgm:cxn modelId="{0F929819-52BD-4102-BB8D-8DF94841D795}" type="presParOf" srcId="{4D149BB2-095C-4B7D-AFE6-F2FC1BBFDBF4}" destId="{ED97DB56-F4D1-4B4B-BD7F-E33282527415}" srcOrd="11" destOrd="0" presId="urn:microsoft.com/office/officeart/2005/8/layout/gear1"/>
    <dgm:cxn modelId="{8EDB6B51-2A6A-4F42-A34B-69BCF7313628}" type="presParOf" srcId="{4D149BB2-095C-4B7D-AFE6-F2FC1BBFDBF4}" destId="{DC34F9B8-30C9-47D0-B054-A1F6350094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EDEBF-08B2-4651-A49B-882EABD2354C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62EDB88B-6E5B-465A-9465-C47CCE9A0004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C9A2CEE5-7848-480F-A8EA-7DEF49081DC1}" type="parTrans" cxnId="{39FE589B-7BB3-4CDE-A0B1-58D29D80C7E6}">
      <dgm:prSet/>
      <dgm:spPr/>
      <dgm:t>
        <a:bodyPr/>
        <a:lstStyle/>
        <a:p>
          <a:endParaRPr lang="en-GB"/>
        </a:p>
      </dgm:t>
    </dgm:pt>
    <dgm:pt modelId="{648917D9-0EA2-4A9F-A44F-08787E619311}" type="sibTrans" cxnId="{39FE589B-7BB3-4CDE-A0B1-58D29D80C7E6}">
      <dgm:prSet/>
      <dgm:spPr/>
      <dgm:t>
        <a:bodyPr/>
        <a:lstStyle/>
        <a:p>
          <a:endParaRPr lang="en-GB"/>
        </a:p>
      </dgm:t>
    </dgm:pt>
    <dgm:pt modelId="{4E7F430F-15AF-4A6B-A4AD-4063719158E7}">
      <dgm:prSet phldrT="[Text]"/>
      <dgm:spPr/>
      <dgm:t>
        <a:bodyPr/>
        <a:lstStyle/>
        <a:p>
          <a:r>
            <a:rPr lang="en-GB" dirty="0" smtClean="0"/>
            <a:t>RDM development process knowledge</a:t>
          </a:r>
          <a:endParaRPr lang="en-GB" dirty="0"/>
        </a:p>
      </dgm:t>
    </dgm:pt>
    <dgm:pt modelId="{F72BFC19-834A-4385-92EC-0848937D8E86}" type="parTrans" cxnId="{028CF13B-BB4D-4543-9741-32C4480FB46A}">
      <dgm:prSet/>
      <dgm:spPr/>
      <dgm:t>
        <a:bodyPr/>
        <a:lstStyle/>
        <a:p>
          <a:endParaRPr lang="en-GB"/>
        </a:p>
      </dgm:t>
    </dgm:pt>
    <dgm:pt modelId="{4FC82BAE-53A8-4A5B-BD59-6E69AA44D457}" type="sibTrans" cxnId="{028CF13B-BB4D-4543-9741-32C4480FB46A}">
      <dgm:prSet/>
      <dgm:spPr/>
      <dgm:t>
        <a:bodyPr/>
        <a:lstStyle/>
        <a:p>
          <a:endParaRPr lang="en-GB"/>
        </a:p>
      </dgm:t>
    </dgm:pt>
    <dgm:pt modelId="{14E20D13-91FE-41AD-968E-7F96FA3E93E6}">
      <dgm:prSet phldrT="[Text]"/>
      <dgm:spPr/>
      <dgm:t>
        <a:bodyPr/>
        <a:lstStyle/>
        <a:p>
          <a:r>
            <a:rPr lang="en-GB" dirty="0" smtClean="0"/>
            <a:t>Awareness of stakeholders, enablers and barriers</a:t>
          </a:r>
          <a:endParaRPr lang="en-GB" dirty="0"/>
        </a:p>
      </dgm:t>
    </dgm:pt>
    <dgm:pt modelId="{16F07EB7-8B86-4D55-9774-25366DBA802F}" type="sibTrans" cxnId="{3E2A3E3E-FABA-4442-A17D-89EFDEEAAAC6}">
      <dgm:prSet/>
      <dgm:spPr/>
      <dgm:t>
        <a:bodyPr/>
        <a:lstStyle/>
        <a:p>
          <a:endParaRPr lang="en-GB"/>
        </a:p>
      </dgm:t>
    </dgm:pt>
    <dgm:pt modelId="{96B1B339-52CE-4C2E-B741-8687CB6D3E5B}" type="parTrans" cxnId="{3E2A3E3E-FABA-4442-A17D-89EFDEEAAAC6}">
      <dgm:prSet/>
      <dgm:spPr/>
      <dgm:t>
        <a:bodyPr/>
        <a:lstStyle/>
        <a:p>
          <a:endParaRPr lang="en-GB"/>
        </a:p>
      </dgm:t>
    </dgm:pt>
    <dgm:pt modelId="{23ECF028-94AD-4958-867F-2A9B9911CC49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7C1516D8-CCBE-419D-87A2-CB136F402B1A}" type="sibTrans" cxnId="{8DAF7B0F-7E4B-4829-B78A-E07CF988AB08}">
      <dgm:prSet/>
      <dgm:spPr/>
      <dgm:t>
        <a:bodyPr/>
        <a:lstStyle/>
        <a:p>
          <a:endParaRPr lang="en-GB"/>
        </a:p>
      </dgm:t>
    </dgm:pt>
    <dgm:pt modelId="{DFC78CE2-7D40-431A-A490-CA88DAEABCC9}" type="parTrans" cxnId="{8DAF7B0F-7E4B-4829-B78A-E07CF988AB08}">
      <dgm:prSet/>
      <dgm:spPr/>
      <dgm:t>
        <a:bodyPr/>
        <a:lstStyle/>
        <a:p>
          <a:endParaRPr lang="en-GB"/>
        </a:p>
      </dgm:t>
    </dgm:pt>
    <dgm:pt modelId="{E99BB8A6-C3DC-498D-89CC-8CD5E4F93CB7}" type="pres">
      <dgm:prSet presAssocID="{AE1EDEBF-08B2-4651-A49B-882EABD2354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2AC9202B-0AB6-48B6-A82A-642A09FDE980}" type="pres">
      <dgm:prSet presAssocID="{AE1EDEBF-08B2-4651-A49B-882EABD2354C}" presName="arrowNode" presStyleLbl="node1" presStyleIdx="0" presStyleCnt="1"/>
      <dgm:spPr>
        <a:solidFill>
          <a:srgbClr val="FFFF43"/>
        </a:solidFill>
      </dgm:spPr>
    </dgm:pt>
    <dgm:pt modelId="{0D8F94E9-0C68-4B44-98C5-887C1A9BDBAB}" type="pres">
      <dgm:prSet presAssocID="{62EDB88B-6E5B-465A-9465-C47CCE9A0004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9CF88-6D63-4406-BA28-D60DE50D250E}" type="pres">
      <dgm:prSet presAssocID="{14E20D13-91FE-41AD-968E-7F96FA3E93E6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C7F9DC-A368-4251-AF80-3600A43DCF37}" type="pres">
      <dgm:prSet presAssocID="{16F07EB7-8B86-4D55-9774-25366DBA802F}" presName="dotNode2" presStyleCnt="0"/>
      <dgm:spPr/>
    </dgm:pt>
    <dgm:pt modelId="{32847A9B-0568-4C05-828F-E0E58A4D3CB5}" type="pres">
      <dgm:prSet presAssocID="{16F07EB7-8B86-4D55-9774-25366DBA802F}" presName="dotRepeatNode" presStyleLbl="fgShp" presStyleIdx="0" presStyleCnt="2"/>
      <dgm:spPr/>
      <dgm:t>
        <a:bodyPr/>
        <a:lstStyle/>
        <a:p>
          <a:endParaRPr lang="en-GB"/>
        </a:p>
      </dgm:t>
    </dgm:pt>
    <dgm:pt modelId="{47AA7EE3-354C-4EF7-9898-419A73E4EDD6}" type="pres">
      <dgm:prSet presAssocID="{4E7F430F-15AF-4A6B-A4AD-4063719158E7}" presName="txNode3" presStyleLbl="revTx" presStyleIdx="2" presStyleCnt="4" custLinFactX="31157" custLinFactNeighborX="100000" custLinFactNeighborY="-19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5BDAC-4F84-4F9E-9EBB-F1EF77446369}" type="pres">
      <dgm:prSet presAssocID="{4FC82BAE-53A8-4A5B-BD59-6E69AA44D457}" presName="dotNode3" presStyleCnt="0"/>
      <dgm:spPr/>
    </dgm:pt>
    <dgm:pt modelId="{A6A9D421-3F5C-4865-8BA3-2C3B33B3A6A7}" type="pres">
      <dgm:prSet presAssocID="{4FC82BAE-53A8-4A5B-BD59-6E69AA44D457}" presName="dotRepeatNode" presStyleLbl="fgShp" presStyleIdx="1" presStyleCnt="2"/>
      <dgm:spPr/>
      <dgm:t>
        <a:bodyPr/>
        <a:lstStyle/>
        <a:p>
          <a:endParaRPr lang="en-GB"/>
        </a:p>
      </dgm:t>
    </dgm:pt>
    <dgm:pt modelId="{5896F0F7-AB56-4563-BC6C-17F3FF2ADDDB}" type="pres">
      <dgm:prSet presAssocID="{23ECF028-94AD-4958-867F-2A9B9911CC49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297D25-E554-49E7-9E2E-099B45B6ECE9}" type="presOf" srcId="{AE1EDEBF-08B2-4651-A49B-882EABD2354C}" destId="{E99BB8A6-C3DC-498D-89CC-8CD5E4F93CB7}" srcOrd="0" destOrd="0" presId="urn:microsoft.com/office/officeart/2009/3/layout/DescendingProcess"/>
    <dgm:cxn modelId="{9022AC9D-9C2B-4C18-95F6-E24F3AC44C57}" type="presOf" srcId="{14E20D13-91FE-41AD-968E-7F96FA3E93E6}" destId="{6EC9CF88-6D63-4406-BA28-D60DE50D250E}" srcOrd="0" destOrd="0" presId="urn:microsoft.com/office/officeart/2009/3/layout/DescendingProcess"/>
    <dgm:cxn modelId="{12C8ACFC-A6BD-4933-B4DB-06CB4B07555B}" type="presOf" srcId="{62EDB88B-6E5B-465A-9465-C47CCE9A0004}" destId="{0D8F94E9-0C68-4B44-98C5-887C1A9BDBAB}" srcOrd="0" destOrd="0" presId="urn:microsoft.com/office/officeart/2009/3/layout/DescendingProcess"/>
    <dgm:cxn modelId="{F1A15079-C3BC-49CC-A846-615E58825E72}" type="presOf" srcId="{16F07EB7-8B86-4D55-9774-25366DBA802F}" destId="{32847A9B-0568-4C05-828F-E0E58A4D3CB5}" srcOrd="0" destOrd="0" presId="urn:microsoft.com/office/officeart/2009/3/layout/DescendingProcess"/>
    <dgm:cxn modelId="{6B72CDB3-7FF2-4EE1-B25E-04E76139899F}" type="presOf" srcId="{4E7F430F-15AF-4A6B-A4AD-4063719158E7}" destId="{47AA7EE3-354C-4EF7-9898-419A73E4EDD6}" srcOrd="0" destOrd="0" presId="urn:microsoft.com/office/officeart/2009/3/layout/DescendingProcess"/>
    <dgm:cxn modelId="{B6EB362C-9070-467E-B68A-B3F90A4E1264}" type="presOf" srcId="{23ECF028-94AD-4958-867F-2A9B9911CC49}" destId="{5896F0F7-AB56-4563-BC6C-17F3FF2ADDDB}" srcOrd="0" destOrd="0" presId="urn:microsoft.com/office/officeart/2009/3/layout/DescendingProcess"/>
    <dgm:cxn modelId="{023EDA37-B815-4474-9879-42C969EB6EBE}" type="presOf" srcId="{4FC82BAE-53A8-4A5B-BD59-6E69AA44D457}" destId="{A6A9D421-3F5C-4865-8BA3-2C3B33B3A6A7}" srcOrd="0" destOrd="0" presId="urn:microsoft.com/office/officeart/2009/3/layout/DescendingProcess"/>
    <dgm:cxn modelId="{39FE589B-7BB3-4CDE-A0B1-58D29D80C7E6}" srcId="{AE1EDEBF-08B2-4651-A49B-882EABD2354C}" destId="{62EDB88B-6E5B-465A-9465-C47CCE9A0004}" srcOrd="0" destOrd="0" parTransId="{C9A2CEE5-7848-480F-A8EA-7DEF49081DC1}" sibTransId="{648917D9-0EA2-4A9F-A44F-08787E619311}"/>
    <dgm:cxn modelId="{8DAF7B0F-7E4B-4829-B78A-E07CF988AB08}" srcId="{AE1EDEBF-08B2-4651-A49B-882EABD2354C}" destId="{23ECF028-94AD-4958-867F-2A9B9911CC49}" srcOrd="3" destOrd="0" parTransId="{DFC78CE2-7D40-431A-A490-CA88DAEABCC9}" sibTransId="{7C1516D8-CCBE-419D-87A2-CB136F402B1A}"/>
    <dgm:cxn modelId="{028CF13B-BB4D-4543-9741-32C4480FB46A}" srcId="{AE1EDEBF-08B2-4651-A49B-882EABD2354C}" destId="{4E7F430F-15AF-4A6B-A4AD-4063719158E7}" srcOrd="2" destOrd="0" parTransId="{F72BFC19-834A-4385-92EC-0848937D8E86}" sibTransId="{4FC82BAE-53A8-4A5B-BD59-6E69AA44D457}"/>
    <dgm:cxn modelId="{3E2A3E3E-FABA-4442-A17D-89EFDEEAAAC6}" srcId="{AE1EDEBF-08B2-4651-A49B-882EABD2354C}" destId="{14E20D13-91FE-41AD-968E-7F96FA3E93E6}" srcOrd="1" destOrd="0" parTransId="{96B1B339-52CE-4C2E-B741-8687CB6D3E5B}" sibTransId="{16F07EB7-8B86-4D55-9774-25366DBA802F}"/>
    <dgm:cxn modelId="{61A5CA79-F033-40CF-BDAB-68E09C263389}" type="presParOf" srcId="{E99BB8A6-C3DC-498D-89CC-8CD5E4F93CB7}" destId="{2AC9202B-0AB6-48B6-A82A-642A09FDE980}" srcOrd="0" destOrd="0" presId="urn:microsoft.com/office/officeart/2009/3/layout/DescendingProcess"/>
    <dgm:cxn modelId="{47E58D4B-9509-49CC-B251-4F851A056385}" type="presParOf" srcId="{E99BB8A6-C3DC-498D-89CC-8CD5E4F93CB7}" destId="{0D8F94E9-0C68-4B44-98C5-887C1A9BDBAB}" srcOrd="1" destOrd="0" presId="urn:microsoft.com/office/officeart/2009/3/layout/DescendingProcess"/>
    <dgm:cxn modelId="{26BEE6D0-A6A4-4B7F-B959-BF88CC14AA1C}" type="presParOf" srcId="{E99BB8A6-C3DC-498D-89CC-8CD5E4F93CB7}" destId="{6EC9CF88-6D63-4406-BA28-D60DE50D250E}" srcOrd="2" destOrd="0" presId="urn:microsoft.com/office/officeart/2009/3/layout/DescendingProcess"/>
    <dgm:cxn modelId="{4C08C82D-585A-4842-A43E-B93AFF20B2CC}" type="presParOf" srcId="{E99BB8A6-C3DC-498D-89CC-8CD5E4F93CB7}" destId="{9AC7F9DC-A368-4251-AF80-3600A43DCF37}" srcOrd="3" destOrd="0" presId="urn:microsoft.com/office/officeart/2009/3/layout/DescendingProcess"/>
    <dgm:cxn modelId="{76821A15-30E6-4378-8908-65740051CF5A}" type="presParOf" srcId="{9AC7F9DC-A368-4251-AF80-3600A43DCF37}" destId="{32847A9B-0568-4C05-828F-E0E58A4D3CB5}" srcOrd="0" destOrd="0" presId="urn:microsoft.com/office/officeart/2009/3/layout/DescendingProcess"/>
    <dgm:cxn modelId="{B4323B0E-561B-4204-91A1-68A93C291832}" type="presParOf" srcId="{E99BB8A6-C3DC-498D-89CC-8CD5E4F93CB7}" destId="{47AA7EE3-354C-4EF7-9898-419A73E4EDD6}" srcOrd="4" destOrd="0" presId="urn:microsoft.com/office/officeart/2009/3/layout/DescendingProcess"/>
    <dgm:cxn modelId="{15CA5562-146F-4529-8D3C-A12EA1AAD5E4}" type="presParOf" srcId="{E99BB8A6-C3DC-498D-89CC-8CD5E4F93CB7}" destId="{8EA5BDAC-4F84-4F9E-9EBB-F1EF77446369}" srcOrd="5" destOrd="0" presId="urn:microsoft.com/office/officeart/2009/3/layout/DescendingProcess"/>
    <dgm:cxn modelId="{0E6E9B2A-A376-4D42-B976-BFBF425EBC8C}" type="presParOf" srcId="{8EA5BDAC-4F84-4F9E-9EBB-F1EF77446369}" destId="{A6A9D421-3F5C-4865-8BA3-2C3B33B3A6A7}" srcOrd="0" destOrd="0" presId="urn:microsoft.com/office/officeart/2009/3/layout/DescendingProcess"/>
    <dgm:cxn modelId="{74267263-97C7-409B-88DA-938FEACD0109}" type="presParOf" srcId="{E99BB8A6-C3DC-498D-89CC-8CD5E4F93CB7}" destId="{5896F0F7-AB56-4563-BC6C-17F3FF2ADDDB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29AFB-59F5-4C94-8FCA-0AB5B31055A1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0938492-2E26-48F7-9EB7-F79362F54C14}">
      <dgm:prSet phldrT="[Text]"/>
      <dgm:spPr/>
      <dgm:t>
        <a:bodyPr/>
        <a:lstStyle/>
        <a:p>
          <a:r>
            <a:rPr lang="en-GB" dirty="0" smtClean="0"/>
            <a:t>Create</a:t>
          </a:r>
          <a:endParaRPr lang="en-GB" dirty="0"/>
        </a:p>
      </dgm:t>
    </dgm:pt>
    <dgm:pt modelId="{74A0347C-F0A9-4598-B564-4F21E463F451}" type="parTrans" cxnId="{80AA2B70-355A-4FA4-9FB9-137CD1E9EF85}">
      <dgm:prSet/>
      <dgm:spPr/>
      <dgm:t>
        <a:bodyPr/>
        <a:lstStyle/>
        <a:p>
          <a:endParaRPr lang="en-GB"/>
        </a:p>
      </dgm:t>
    </dgm:pt>
    <dgm:pt modelId="{1A65F0E2-F1C8-4F9D-8591-A02D69F746E0}" type="sibTrans" cxnId="{80AA2B70-355A-4FA4-9FB9-137CD1E9EF85}">
      <dgm:prSet/>
      <dgm:spPr/>
      <dgm:t>
        <a:bodyPr/>
        <a:lstStyle/>
        <a:p>
          <a:endParaRPr lang="en-GB" dirty="0"/>
        </a:p>
      </dgm:t>
    </dgm:pt>
    <dgm:pt modelId="{11FE78AA-94D0-4EA4-9A04-4CF9DBA8DD9D}">
      <dgm:prSet phldrT="[Text]"/>
      <dgm:spPr/>
      <dgm:t>
        <a:bodyPr/>
        <a:lstStyle/>
        <a:p>
          <a:r>
            <a:rPr lang="en-GB" dirty="0" smtClean="0"/>
            <a:t>Document</a:t>
          </a:r>
          <a:endParaRPr lang="en-GB" dirty="0"/>
        </a:p>
      </dgm:t>
    </dgm:pt>
    <dgm:pt modelId="{2DDE25B9-0791-4514-91C3-4E680CC9AB1B}" type="parTrans" cxnId="{B21BF4FE-A866-4BB1-9EC8-D0119E73974A}">
      <dgm:prSet/>
      <dgm:spPr/>
      <dgm:t>
        <a:bodyPr/>
        <a:lstStyle/>
        <a:p>
          <a:endParaRPr lang="en-GB"/>
        </a:p>
      </dgm:t>
    </dgm:pt>
    <dgm:pt modelId="{97892508-0E46-43AC-8DDB-6B6423E1B22B}" type="sibTrans" cxnId="{B21BF4FE-A866-4BB1-9EC8-D0119E73974A}">
      <dgm:prSet/>
      <dgm:spPr/>
      <dgm:t>
        <a:bodyPr/>
        <a:lstStyle/>
        <a:p>
          <a:endParaRPr lang="en-GB"/>
        </a:p>
      </dgm:t>
    </dgm:pt>
    <dgm:pt modelId="{43E5C990-BC01-49B2-A495-2065E2B7915D}">
      <dgm:prSet phldrT="[Text]"/>
      <dgm:spPr/>
      <dgm:t>
        <a:bodyPr/>
        <a:lstStyle/>
        <a:p>
          <a:r>
            <a:rPr lang="en-GB" dirty="0" smtClean="0"/>
            <a:t>Use</a:t>
          </a:r>
          <a:endParaRPr lang="en-GB" dirty="0"/>
        </a:p>
      </dgm:t>
    </dgm:pt>
    <dgm:pt modelId="{01D1D6A6-C2D8-4610-A779-58AF66FBB451}" type="parTrans" cxnId="{181D0586-5DCD-460D-8949-1226E4CAD3FD}">
      <dgm:prSet/>
      <dgm:spPr/>
      <dgm:t>
        <a:bodyPr/>
        <a:lstStyle/>
        <a:p>
          <a:endParaRPr lang="en-GB"/>
        </a:p>
      </dgm:t>
    </dgm:pt>
    <dgm:pt modelId="{1594A925-F6A3-490F-ADD1-C18404D0FAB9}" type="sibTrans" cxnId="{181D0586-5DCD-460D-8949-1226E4CAD3FD}">
      <dgm:prSet/>
      <dgm:spPr/>
      <dgm:t>
        <a:bodyPr/>
        <a:lstStyle/>
        <a:p>
          <a:endParaRPr lang="en-GB"/>
        </a:p>
      </dgm:t>
    </dgm:pt>
    <dgm:pt modelId="{F93DF7C0-7508-4FA7-A14F-C0833F7989F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B2BC54D8-A5CD-4E6E-BF91-9511CB54AA17}" type="parTrans" cxnId="{F4A15F0D-97D6-481A-96D1-2E50B1384D6B}">
      <dgm:prSet/>
      <dgm:spPr/>
      <dgm:t>
        <a:bodyPr/>
        <a:lstStyle/>
        <a:p>
          <a:endParaRPr lang="en-GB"/>
        </a:p>
      </dgm:t>
    </dgm:pt>
    <dgm:pt modelId="{E20E2F6A-8550-4BB0-8872-F0D8C4ED541C}" type="sibTrans" cxnId="{F4A15F0D-97D6-481A-96D1-2E50B1384D6B}">
      <dgm:prSet/>
      <dgm:spPr/>
      <dgm:t>
        <a:bodyPr/>
        <a:lstStyle/>
        <a:p>
          <a:endParaRPr lang="en-GB"/>
        </a:p>
      </dgm:t>
    </dgm:pt>
    <dgm:pt modelId="{03FB6D69-7BBA-457F-A039-23A6E113196A}">
      <dgm:prSet phldrT="[Text]"/>
      <dgm:spPr/>
      <dgm:t>
        <a:bodyPr/>
        <a:lstStyle/>
        <a:p>
          <a:r>
            <a:rPr lang="en-GB" dirty="0" smtClean="0"/>
            <a:t>Preserve</a:t>
          </a:r>
          <a:endParaRPr lang="en-GB" dirty="0"/>
        </a:p>
      </dgm:t>
    </dgm:pt>
    <dgm:pt modelId="{774D3DAA-F615-4C6E-8AF1-689BBD15FB8F}" type="parTrans" cxnId="{D5F097AD-0038-4E41-B413-1CD8195BF946}">
      <dgm:prSet/>
      <dgm:spPr/>
      <dgm:t>
        <a:bodyPr/>
        <a:lstStyle/>
        <a:p>
          <a:endParaRPr lang="en-GB"/>
        </a:p>
      </dgm:t>
    </dgm:pt>
    <dgm:pt modelId="{E470E79C-346C-404A-A9FE-693677EA7448}" type="sibTrans" cxnId="{D5F097AD-0038-4E41-B413-1CD8195BF946}">
      <dgm:prSet/>
      <dgm:spPr/>
      <dgm:t>
        <a:bodyPr/>
        <a:lstStyle/>
        <a:p>
          <a:endParaRPr lang="en-GB"/>
        </a:p>
      </dgm:t>
    </dgm:pt>
    <dgm:pt modelId="{0E076F2D-29B6-4BE6-953B-E02C29A415E1}">
      <dgm:prSet phldrT="[Text]"/>
      <dgm:spPr/>
      <dgm:t>
        <a:bodyPr/>
        <a:lstStyle/>
        <a:p>
          <a:r>
            <a:rPr lang="en-GB" dirty="0" smtClean="0"/>
            <a:t>Store</a:t>
          </a:r>
          <a:endParaRPr lang="en-GB" dirty="0"/>
        </a:p>
      </dgm:t>
    </dgm:pt>
    <dgm:pt modelId="{A551CB95-F54E-4DC0-B606-CA7CEC79DD20}" type="parTrans" cxnId="{1A794471-8DA5-4CD3-807E-28FB1E9B34CC}">
      <dgm:prSet/>
      <dgm:spPr/>
      <dgm:t>
        <a:bodyPr/>
        <a:lstStyle/>
        <a:p>
          <a:endParaRPr lang="en-GB"/>
        </a:p>
      </dgm:t>
    </dgm:pt>
    <dgm:pt modelId="{8F2C7463-D012-40AA-818A-30E8BDC68992}" type="sibTrans" cxnId="{1A794471-8DA5-4CD3-807E-28FB1E9B34CC}">
      <dgm:prSet/>
      <dgm:spPr/>
      <dgm:t>
        <a:bodyPr/>
        <a:lstStyle/>
        <a:p>
          <a:endParaRPr lang="en-GB"/>
        </a:p>
      </dgm:t>
    </dgm:pt>
    <dgm:pt modelId="{A8E25276-E0BD-4887-91AF-277E5BE97D57}" type="pres">
      <dgm:prSet presAssocID="{C5329AFB-59F5-4C94-8FCA-0AB5B3105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60657-85F1-42F6-B1BA-5EEEF4DABB05}" type="pres">
      <dgm:prSet presAssocID="{C5329AFB-59F5-4C94-8FCA-0AB5B31055A1}" presName="cycle" presStyleCnt="0"/>
      <dgm:spPr/>
      <dgm:t>
        <a:bodyPr/>
        <a:lstStyle/>
        <a:p>
          <a:endParaRPr lang="en-GB"/>
        </a:p>
      </dgm:t>
    </dgm:pt>
    <dgm:pt modelId="{69EE2C61-6425-4640-909C-00656A7B900D}" type="pres">
      <dgm:prSet presAssocID="{70938492-2E26-48F7-9EB7-F79362F54C14}" presName="nodeFirstNode" presStyleLbl="node1" presStyleIdx="0" presStyleCnt="6" custRadScaleRad="100030" custRadScaleInc="-2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7B53F-C3BB-483B-8C8D-2531B5A6F112}" type="pres">
      <dgm:prSet presAssocID="{1A65F0E2-F1C8-4F9D-8591-A02D69F746E0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BF47795-8134-4B54-AF37-523ED6FDEF9F}" type="pres">
      <dgm:prSet presAssocID="{11FE78AA-94D0-4EA4-9A04-4CF9DBA8DD9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5297F9-5019-40F1-BC26-11A696317A55}" type="pres">
      <dgm:prSet presAssocID="{43E5C990-BC01-49B2-A495-2065E2B7915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A2BA5-611F-494C-B1D0-A0921BBFACD9}" type="pres">
      <dgm:prSet presAssocID="{0E076F2D-29B6-4BE6-953B-E02C29A415E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8E2B9-1EF1-481C-B52A-467A3FF42150}" type="pres">
      <dgm:prSet presAssocID="{F93DF7C0-7508-4FA7-A14F-C0833F7989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6CD32-D2FE-40FD-89A3-A6382E0D23EE}" type="pres">
      <dgm:prSet presAssocID="{03FB6D69-7BBA-457F-A039-23A6E113196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A71B30-7315-4B7C-897A-23AB78901168}" type="presOf" srcId="{70938492-2E26-48F7-9EB7-F79362F54C14}" destId="{69EE2C61-6425-4640-909C-00656A7B900D}" srcOrd="0" destOrd="0" presId="urn:microsoft.com/office/officeart/2005/8/layout/cycle3"/>
    <dgm:cxn modelId="{53F21427-553E-4DDF-8515-F68A6EC7A134}" type="presOf" srcId="{1A65F0E2-F1C8-4F9D-8591-A02D69F746E0}" destId="{C057B53F-C3BB-483B-8C8D-2531B5A6F112}" srcOrd="0" destOrd="0" presId="urn:microsoft.com/office/officeart/2005/8/layout/cycle3"/>
    <dgm:cxn modelId="{181D0586-5DCD-460D-8949-1226E4CAD3FD}" srcId="{C5329AFB-59F5-4C94-8FCA-0AB5B31055A1}" destId="{43E5C990-BC01-49B2-A495-2065E2B7915D}" srcOrd="2" destOrd="0" parTransId="{01D1D6A6-C2D8-4610-A779-58AF66FBB451}" sibTransId="{1594A925-F6A3-490F-ADD1-C18404D0FAB9}"/>
    <dgm:cxn modelId="{4A815582-AECA-4642-BEEA-874E70369A54}" type="presOf" srcId="{0E076F2D-29B6-4BE6-953B-E02C29A415E1}" destId="{62AA2BA5-611F-494C-B1D0-A0921BBFACD9}" srcOrd="0" destOrd="0" presId="urn:microsoft.com/office/officeart/2005/8/layout/cycle3"/>
    <dgm:cxn modelId="{F4A15F0D-97D6-481A-96D1-2E50B1384D6B}" srcId="{C5329AFB-59F5-4C94-8FCA-0AB5B31055A1}" destId="{F93DF7C0-7508-4FA7-A14F-C0833F7989FE}" srcOrd="4" destOrd="0" parTransId="{B2BC54D8-A5CD-4E6E-BF91-9511CB54AA17}" sibTransId="{E20E2F6A-8550-4BB0-8872-F0D8C4ED541C}"/>
    <dgm:cxn modelId="{B6F6C242-26DE-42B2-9627-9C19010E8ACE}" type="presOf" srcId="{C5329AFB-59F5-4C94-8FCA-0AB5B31055A1}" destId="{A8E25276-E0BD-4887-91AF-277E5BE97D57}" srcOrd="0" destOrd="0" presId="urn:microsoft.com/office/officeart/2005/8/layout/cycle3"/>
    <dgm:cxn modelId="{B0A977DE-5797-4F36-8D3B-302C4F9E3FAA}" type="presOf" srcId="{03FB6D69-7BBA-457F-A039-23A6E113196A}" destId="{4526CD32-D2FE-40FD-89A3-A6382E0D23EE}" srcOrd="0" destOrd="0" presId="urn:microsoft.com/office/officeart/2005/8/layout/cycle3"/>
    <dgm:cxn modelId="{E80DB37C-29B1-4241-BF6C-DA9EA7BDEB8D}" type="presOf" srcId="{43E5C990-BC01-49B2-A495-2065E2B7915D}" destId="{C45297F9-5019-40F1-BC26-11A696317A55}" srcOrd="0" destOrd="0" presId="urn:microsoft.com/office/officeart/2005/8/layout/cycle3"/>
    <dgm:cxn modelId="{80AA2B70-355A-4FA4-9FB9-137CD1E9EF85}" srcId="{C5329AFB-59F5-4C94-8FCA-0AB5B31055A1}" destId="{70938492-2E26-48F7-9EB7-F79362F54C14}" srcOrd="0" destOrd="0" parTransId="{74A0347C-F0A9-4598-B564-4F21E463F451}" sibTransId="{1A65F0E2-F1C8-4F9D-8591-A02D69F746E0}"/>
    <dgm:cxn modelId="{D5F097AD-0038-4E41-B413-1CD8195BF946}" srcId="{C5329AFB-59F5-4C94-8FCA-0AB5B31055A1}" destId="{03FB6D69-7BBA-457F-A039-23A6E113196A}" srcOrd="5" destOrd="0" parTransId="{774D3DAA-F615-4C6E-8AF1-689BBD15FB8F}" sibTransId="{E470E79C-346C-404A-A9FE-693677EA7448}"/>
    <dgm:cxn modelId="{51793126-DFB5-4AD0-BB18-F0F015142704}" type="presOf" srcId="{F93DF7C0-7508-4FA7-A14F-C0833F7989FE}" destId="{E068E2B9-1EF1-481C-B52A-467A3FF42150}" srcOrd="0" destOrd="0" presId="urn:microsoft.com/office/officeart/2005/8/layout/cycle3"/>
    <dgm:cxn modelId="{1A794471-8DA5-4CD3-807E-28FB1E9B34CC}" srcId="{C5329AFB-59F5-4C94-8FCA-0AB5B31055A1}" destId="{0E076F2D-29B6-4BE6-953B-E02C29A415E1}" srcOrd="3" destOrd="0" parTransId="{A551CB95-F54E-4DC0-B606-CA7CEC79DD20}" sibTransId="{8F2C7463-D012-40AA-818A-30E8BDC68992}"/>
    <dgm:cxn modelId="{AA58DC44-5039-489C-B92E-776993348062}" type="presOf" srcId="{11FE78AA-94D0-4EA4-9A04-4CF9DBA8DD9D}" destId="{FBF47795-8134-4B54-AF37-523ED6FDEF9F}" srcOrd="0" destOrd="0" presId="urn:microsoft.com/office/officeart/2005/8/layout/cycle3"/>
    <dgm:cxn modelId="{B21BF4FE-A866-4BB1-9EC8-D0119E73974A}" srcId="{C5329AFB-59F5-4C94-8FCA-0AB5B31055A1}" destId="{11FE78AA-94D0-4EA4-9A04-4CF9DBA8DD9D}" srcOrd="1" destOrd="0" parTransId="{2DDE25B9-0791-4514-91C3-4E680CC9AB1B}" sibTransId="{97892508-0E46-43AC-8DDB-6B6423E1B22B}"/>
    <dgm:cxn modelId="{43460F56-3AC4-4A34-AA72-1CF710D6161E}" type="presParOf" srcId="{A8E25276-E0BD-4887-91AF-277E5BE97D57}" destId="{08D60657-85F1-42F6-B1BA-5EEEF4DABB05}" srcOrd="0" destOrd="0" presId="urn:microsoft.com/office/officeart/2005/8/layout/cycle3"/>
    <dgm:cxn modelId="{61362B3C-831F-4237-86D3-76407BD067EB}" type="presParOf" srcId="{08D60657-85F1-42F6-B1BA-5EEEF4DABB05}" destId="{69EE2C61-6425-4640-909C-00656A7B900D}" srcOrd="0" destOrd="0" presId="urn:microsoft.com/office/officeart/2005/8/layout/cycle3"/>
    <dgm:cxn modelId="{BDFFC3F6-7AA2-450B-A999-42BAC5F8A2F1}" type="presParOf" srcId="{08D60657-85F1-42F6-B1BA-5EEEF4DABB05}" destId="{C057B53F-C3BB-483B-8C8D-2531B5A6F112}" srcOrd="1" destOrd="0" presId="urn:microsoft.com/office/officeart/2005/8/layout/cycle3"/>
    <dgm:cxn modelId="{4D04C5E9-28EA-476F-A764-41C241D3A2E0}" type="presParOf" srcId="{08D60657-85F1-42F6-B1BA-5EEEF4DABB05}" destId="{FBF47795-8134-4B54-AF37-523ED6FDEF9F}" srcOrd="2" destOrd="0" presId="urn:microsoft.com/office/officeart/2005/8/layout/cycle3"/>
    <dgm:cxn modelId="{31E278C4-8A0E-4BB4-AA80-81A2C4989EF5}" type="presParOf" srcId="{08D60657-85F1-42F6-B1BA-5EEEF4DABB05}" destId="{C45297F9-5019-40F1-BC26-11A696317A55}" srcOrd="3" destOrd="0" presId="urn:microsoft.com/office/officeart/2005/8/layout/cycle3"/>
    <dgm:cxn modelId="{8FB7F16E-4539-4751-91DA-4B7FBCD34505}" type="presParOf" srcId="{08D60657-85F1-42F6-B1BA-5EEEF4DABB05}" destId="{62AA2BA5-611F-494C-B1D0-A0921BBFACD9}" srcOrd="4" destOrd="0" presId="urn:microsoft.com/office/officeart/2005/8/layout/cycle3"/>
    <dgm:cxn modelId="{E02685C1-CD4B-4490-A4FA-28877A55B4A7}" type="presParOf" srcId="{08D60657-85F1-42F6-B1BA-5EEEF4DABB05}" destId="{E068E2B9-1EF1-481C-B52A-467A3FF42150}" srcOrd="5" destOrd="0" presId="urn:microsoft.com/office/officeart/2005/8/layout/cycle3"/>
    <dgm:cxn modelId="{7CA7FCB4-4359-476B-B5A7-1631CAFAC767}" type="presParOf" srcId="{08D60657-85F1-42F6-B1BA-5EEEF4DABB05}" destId="{4526CD32-D2FE-40FD-89A3-A6382E0D23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9B847-8128-4610-AFC0-25DFDEC4B025}" type="doc">
      <dgm:prSet loTypeId="urn:microsoft.com/office/officeart/2005/8/layout/list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5311985D-96B9-45CC-B28A-AF49F70D0E17}">
      <dgm:prSet phldrT="[Text]" custT="1"/>
      <dgm:spPr/>
      <dgm:t>
        <a:bodyPr/>
        <a:lstStyle/>
        <a:p>
          <a:r>
            <a:rPr lang="en-GB" sz="2800" dirty="0" smtClean="0"/>
            <a:t>mandatory minimal metadata </a:t>
          </a:r>
          <a:endParaRPr lang="en-GB" sz="2800" dirty="0"/>
        </a:p>
      </dgm:t>
    </dgm:pt>
    <dgm:pt modelId="{B8F00786-A87C-40B0-8001-06CD29352233}" type="parTrans" cxnId="{A4F5D7AD-0BD6-4753-BCF1-625C2B425634}">
      <dgm:prSet/>
      <dgm:spPr/>
      <dgm:t>
        <a:bodyPr/>
        <a:lstStyle/>
        <a:p>
          <a:endParaRPr lang="en-GB"/>
        </a:p>
      </dgm:t>
    </dgm:pt>
    <dgm:pt modelId="{27A31431-FE3D-4C25-B005-EB8A8AC545D3}" type="sibTrans" cxnId="{A4F5D7AD-0BD6-4753-BCF1-625C2B425634}">
      <dgm:prSet/>
      <dgm:spPr/>
      <dgm:t>
        <a:bodyPr/>
        <a:lstStyle/>
        <a:p>
          <a:endParaRPr lang="en-GB"/>
        </a:p>
      </dgm:t>
    </dgm:pt>
    <dgm:pt modelId="{9FFFC644-1071-454B-9B6A-3255D1C9E892}">
      <dgm:prSet phldrT="[Text]" custT="1"/>
      <dgm:spPr/>
      <dgm:t>
        <a:bodyPr/>
        <a:lstStyle/>
        <a:p>
          <a:r>
            <a:rPr lang="en-GB" sz="2800" dirty="0" smtClean="0"/>
            <a:t>mandatory administrative information </a:t>
          </a:r>
          <a:endParaRPr lang="en-GB" sz="2800" dirty="0"/>
        </a:p>
      </dgm:t>
    </dgm:pt>
    <dgm:pt modelId="{4DC399F0-77D9-40D3-A9E3-9F62E00ED269}" type="parTrans" cxnId="{DB1583C7-7350-4070-B131-660F4812B9B9}">
      <dgm:prSet/>
      <dgm:spPr/>
      <dgm:t>
        <a:bodyPr/>
        <a:lstStyle/>
        <a:p>
          <a:endParaRPr lang="en-GB"/>
        </a:p>
      </dgm:t>
    </dgm:pt>
    <dgm:pt modelId="{F74672CD-0E2D-4EEB-B152-B69EFF0C334B}" type="sibTrans" cxnId="{DB1583C7-7350-4070-B131-660F4812B9B9}">
      <dgm:prSet/>
      <dgm:spPr/>
      <dgm:t>
        <a:bodyPr/>
        <a:lstStyle/>
        <a:p>
          <a:endParaRPr lang="en-GB"/>
        </a:p>
      </dgm:t>
    </dgm:pt>
    <dgm:pt modelId="{A2E464EE-F09E-4BF0-9742-59A62F0ECCF0}">
      <dgm:prSet phldrT="[Text]" custT="1"/>
      <dgm:spPr/>
      <dgm:t>
        <a:bodyPr/>
        <a:lstStyle/>
        <a:p>
          <a:r>
            <a:rPr lang="en-GB" sz="2800" dirty="0" smtClean="0"/>
            <a:t>optional, discipline-specific metadata</a:t>
          </a:r>
          <a:endParaRPr lang="en-GB" sz="2800" dirty="0"/>
        </a:p>
      </dgm:t>
    </dgm:pt>
    <dgm:pt modelId="{CC8923E5-2206-4D72-A262-37BFDC123107}" type="parTrans" cxnId="{A714866C-6625-4732-9EFD-4936939A76B5}">
      <dgm:prSet/>
      <dgm:spPr/>
      <dgm:t>
        <a:bodyPr/>
        <a:lstStyle/>
        <a:p>
          <a:endParaRPr lang="en-GB"/>
        </a:p>
      </dgm:t>
    </dgm:pt>
    <dgm:pt modelId="{037C473F-0B62-41B4-8907-4D408DAAB303}" type="sibTrans" cxnId="{A714866C-6625-4732-9EFD-4936939A76B5}">
      <dgm:prSet/>
      <dgm:spPr/>
      <dgm:t>
        <a:bodyPr/>
        <a:lstStyle/>
        <a:p>
          <a:endParaRPr lang="en-GB"/>
        </a:p>
      </dgm:t>
    </dgm:pt>
    <dgm:pt modelId="{0BEA09CE-F115-47F2-AB85-A3B2605CBBB9}" type="pres">
      <dgm:prSet presAssocID="{2219B847-8128-4610-AFC0-25DFDEC4B0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EC5701-BC0B-4C7B-B1D4-85B72F3B880E}" type="pres">
      <dgm:prSet presAssocID="{5311985D-96B9-45CC-B28A-AF49F70D0E17}" presName="parentLin" presStyleCnt="0"/>
      <dgm:spPr/>
    </dgm:pt>
    <dgm:pt modelId="{7C33691C-7C98-4F13-8CFC-5B1574236977}" type="pres">
      <dgm:prSet presAssocID="{5311985D-96B9-45CC-B28A-AF49F70D0E17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48836C5-A3F1-4E81-8110-1C154F35FEA7}" type="pres">
      <dgm:prSet presAssocID="{5311985D-96B9-45CC-B28A-AF49F70D0E17}" presName="parentText" presStyleLbl="node1" presStyleIdx="0" presStyleCnt="3" custScaleX="141523" custLinFactNeighborX="-14376" custLinFactNeighborY="377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54C0C-7A78-4687-BC63-4FEDE3099BE7}" type="pres">
      <dgm:prSet presAssocID="{5311985D-96B9-45CC-B28A-AF49F70D0E17}" presName="negativeSpace" presStyleCnt="0"/>
      <dgm:spPr/>
    </dgm:pt>
    <dgm:pt modelId="{68914EA8-07A4-45BF-92B7-A71196E39169}" type="pres">
      <dgm:prSet presAssocID="{5311985D-96B9-45CC-B28A-AF49F70D0E17}" presName="childText" presStyleLbl="conFgAcc1" presStyleIdx="0" presStyleCnt="3">
        <dgm:presLayoutVars>
          <dgm:bulletEnabled val="1"/>
        </dgm:presLayoutVars>
      </dgm:prSet>
      <dgm:spPr/>
    </dgm:pt>
    <dgm:pt modelId="{6EFF8735-A15D-4A29-8E3E-7F078CE9CC93}" type="pres">
      <dgm:prSet presAssocID="{27A31431-FE3D-4C25-B005-EB8A8AC545D3}" presName="spaceBetweenRectangles" presStyleCnt="0"/>
      <dgm:spPr/>
    </dgm:pt>
    <dgm:pt modelId="{3A7351A8-7A77-406D-884C-952BBE4F15AA}" type="pres">
      <dgm:prSet presAssocID="{9FFFC644-1071-454B-9B6A-3255D1C9E892}" presName="parentLin" presStyleCnt="0"/>
      <dgm:spPr/>
    </dgm:pt>
    <dgm:pt modelId="{E68C7B39-A59F-4883-9F10-10B86C7172B2}" type="pres">
      <dgm:prSet presAssocID="{9FFFC644-1071-454B-9B6A-3255D1C9E89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F952640-E7FA-4E7B-830B-05EF8EF49FBB}" type="pres">
      <dgm:prSet presAssocID="{9FFFC644-1071-454B-9B6A-3255D1C9E89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637B5-86A7-4CD4-BDF6-4FB86BB5B51C}" type="pres">
      <dgm:prSet presAssocID="{9FFFC644-1071-454B-9B6A-3255D1C9E892}" presName="negativeSpace" presStyleCnt="0"/>
      <dgm:spPr/>
    </dgm:pt>
    <dgm:pt modelId="{5BD5D2AB-5152-46EC-9FB2-7399A7EA1785}" type="pres">
      <dgm:prSet presAssocID="{9FFFC644-1071-454B-9B6A-3255D1C9E892}" presName="childText" presStyleLbl="conFgAcc1" presStyleIdx="1" presStyleCnt="3">
        <dgm:presLayoutVars>
          <dgm:bulletEnabled val="1"/>
        </dgm:presLayoutVars>
      </dgm:prSet>
      <dgm:spPr/>
    </dgm:pt>
    <dgm:pt modelId="{96C60D22-4477-4919-BA31-288F9B8C7941}" type="pres">
      <dgm:prSet presAssocID="{F74672CD-0E2D-4EEB-B152-B69EFF0C334B}" presName="spaceBetweenRectangles" presStyleCnt="0"/>
      <dgm:spPr/>
    </dgm:pt>
    <dgm:pt modelId="{129B815E-7B09-4CC3-87F9-6E6C94342CC3}" type="pres">
      <dgm:prSet presAssocID="{A2E464EE-F09E-4BF0-9742-59A62F0ECCF0}" presName="parentLin" presStyleCnt="0"/>
      <dgm:spPr/>
    </dgm:pt>
    <dgm:pt modelId="{F2D9B5C1-58A8-42FC-A998-595741B3D302}" type="pres">
      <dgm:prSet presAssocID="{A2E464EE-F09E-4BF0-9742-59A62F0ECCF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2C5BBCE-BD61-4C76-8BEB-A92DDC5CF13B}" type="pres">
      <dgm:prSet presAssocID="{A2E464EE-F09E-4BF0-9742-59A62F0ECCF0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1F9E7-25E7-4048-9847-B176450CED96}" type="pres">
      <dgm:prSet presAssocID="{A2E464EE-F09E-4BF0-9742-59A62F0ECCF0}" presName="negativeSpace" presStyleCnt="0"/>
      <dgm:spPr/>
    </dgm:pt>
    <dgm:pt modelId="{6F8786BB-A608-49ED-978F-5FC13B19DC4A}" type="pres">
      <dgm:prSet presAssocID="{A2E464EE-F09E-4BF0-9742-59A62F0ECC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14866C-6625-4732-9EFD-4936939A76B5}" srcId="{2219B847-8128-4610-AFC0-25DFDEC4B025}" destId="{A2E464EE-F09E-4BF0-9742-59A62F0ECCF0}" srcOrd="2" destOrd="0" parTransId="{CC8923E5-2206-4D72-A262-37BFDC123107}" sibTransId="{037C473F-0B62-41B4-8907-4D408DAAB303}"/>
    <dgm:cxn modelId="{69F1ADE5-9824-4B64-A8DC-2A0A7E95C99B}" type="presOf" srcId="{A2E464EE-F09E-4BF0-9742-59A62F0ECCF0}" destId="{C2C5BBCE-BD61-4C76-8BEB-A92DDC5CF13B}" srcOrd="1" destOrd="0" presId="urn:microsoft.com/office/officeart/2005/8/layout/list1"/>
    <dgm:cxn modelId="{A4F5D7AD-0BD6-4753-BCF1-625C2B425634}" srcId="{2219B847-8128-4610-AFC0-25DFDEC4B025}" destId="{5311985D-96B9-45CC-B28A-AF49F70D0E17}" srcOrd="0" destOrd="0" parTransId="{B8F00786-A87C-40B0-8001-06CD29352233}" sibTransId="{27A31431-FE3D-4C25-B005-EB8A8AC545D3}"/>
    <dgm:cxn modelId="{1D07FF2A-5444-4B9A-AA05-F48F143DA77C}" type="presOf" srcId="{9FFFC644-1071-454B-9B6A-3255D1C9E892}" destId="{E68C7B39-A59F-4883-9F10-10B86C7172B2}" srcOrd="0" destOrd="0" presId="urn:microsoft.com/office/officeart/2005/8/layout/list1"/>
    <dgm:cxn modelId="{6CCAB6E0-D605-47B6-8493-A7FC995139C6}" type="presOf" srcId="{A2E464EE-F09E-4BF0-9742-59A62F0ECCF0}" destId="{F2D9B5C1-58A8-42FC-A998-595741B3D302}" srcOrd="0" destOrd="0" presId="urn:microsoft.com/office/officeart/2005/8/layout/list1"/>
    <dgm:cxn modelId="{31FE9177-8401-471B-8897-6DC828116316}" type="presOf" srcId="{2219B847-8128-4610-AFC0-25DFDEC4B025}" destId="{0BEA09CE-F115-47F2-AB85-A3B2605CBBB9}" srcOrd="0" destOrd="0" presId="urn:microsoft.com/office/officeart/2005/8/layout/list1"/>
    <dgm:cxn modelId="{64044CE5-8B53-4D40-AE0B-C2038095A147}" type="presOf" srcId="{9FFFC644-1071-454B-9B6A-3255D1C9E892}" destId="{9F952640-E7FA-4E7B-830B-05EF8EF49FBB}" srcOrd="1" destOrd="0" presId="urn:microsoft.com/office/officeart/2005/8/layout/list1"/>
    <dgm:cxn modelId="{4E09B21A-A612-404B-B71A-D774E058B5A8}" type="presOf" srcId="{5311985D-96B9-45CC-B28A-AF49F70D0E17}" destId="{7C33691C-7C98-4F13-8CFC-5B1574236977}" srcOrd="0" destOrd="0" presId="urn:microsoft.com/office/officeart/2005/8/layout/list1"/>
    <dgm:cxn modelId="{06910C7E-A008-4C0C-9878-3113E2313755}" type="presOf" srcId="{5311985D-96B9-45CC-B28A-AF49F70D0E17}" destId="{548836C5-A3F1-4E81-8110-1C154F35FEA7}" srcOrd="1" destOrd="0" presId="urn:microsoft.com/office/officeart/2005/8/layout/list1"/>
    <dgm:cxn modelId="{DB1583C7-7350-4070-B131-660F4812B9B9}" srcId="{2219B847-8128-4610-AFC0-25DFDEC4B025}" destId="{9FFFC644-1071-454B-9B6A-3255D1C9E892}" srcOrd="1" destOrd="0" parTransId="{4DC399F0-77D9-40D3-A9E3-9F62E00ED269}" sibTransId="{F74672CD-0E2D-4EEB-B152-B69EFF0C334B}"/>
    <dgm:cxn modelId="{61ED3D49-E544-45C9-ACF5-EA837258ECEF}" type="presParOf" srcId="{0BEA09CE-F115-47F2-AB85-A3B2605CBBB9}" destId="{18EC5701-BC0B-4C7B-B1D4-85B72F3B880E}" srcOrd="0" destOrd="0" presId="urn:microsoft.com/office/officeart/2005/8/layout/list1"/>
    <dgm:cxn modelId="{1667F5AD-742D-4356-B35A-FDEF8C131465}" type="presParOf" srcId="{18EC5701-BC0B-4C7B-B1D4-85B72F3B880E}" destId="{7C33691C-7C98-4F13-8CFC-5B1574236977}" srcOrd="0" destOrd="0" presId="urn:microsoft.com/office/officeart/2005/8/layout/list1"/>
    <dgm:cxn modelId="{9D5DC117-B51B-4C63-A814-4AE252B41269}" type="presParOf" srcId="{18EC5701-BC0B-4C7B-B1D4-85B72F3B880E}" destId="{548836C5-A3F1-4E81-8110-1C154F35FEA7}" srcOrd="1" destOrd="0" presId="urn:microsoft.com/office/officeart/2005/8/layout/list1"/>
    <dgm:cxn modelId="{1E8B8E60-5DFA-40A5-8856-F526F09BAFE4}" type="presParOf" srcId="{0BEA09CE-F115-47F2-AB85-A3B2605CBBB9}" destId="{58154C0C-7A78-4687-BC63-4FEDE3099BE7}" srcOrd="1" destOrd="0" presId="urn:microsoft.com/office/officeart/2005/8/layout/list1"/>
    <dgm:cxn modelId="{8A1DE6A1-1F4F-40AD-8087-C726F2D53D3D}" type="presParOf" srcId="{0BEA09CE-F115-47F2-AB85-A3B2605CBBB9}" destId="{68914EA8-07A4-45BF-92B7-A71196E39169}" srcOrd="2" destOrd="0" presId="urn:microsoft.com/office/officeart/2005/8/layout/list1"/>
    <dgm:cxn modelId="{64B6FD2C-135F-4986-9E9B-8EF7F102B4EC}" type="presParOf" srcId="{0BEA09CE-F115-47F2-AB85-A3B2605CBBB9}" destId="{6EFF8735-A15D-4A29-8E3E-7F078CE9CC93}" srcOrd="3" destOrd="0" presId="urn:microsoft.com/office/officeart/2005/8/layout/list1"/>
    <dgm:cxn modelId="{A97CA00B-96A3-450D-B327-F508889CAD29}" type="presParOf" srcId="{0BEA09CE-F115-47F2-AB85-A3B2605CBBB9}" destId="{3A7351A8-7A77-406D-884C-952BBE4F15AA}" srcOrd="4" destOrd="0" presId="urn:microsoft.com/office/officeart/2005/8/layout/list1"/>
    <dgm:cxn modelId="{B3579567-899B-4C6E-A5DA-F30B46D547DB}" type="presParOf" srcId="{3A7351A8-7A77-406D-884C-952BBE4F15AA}" destId="{E68C7B39-A59F-4883-9F10-10B86C7172B2}" srcOrd="0" destOrd="0" presId="urn:microsoft.com/office/officeart/2005/8/layout/list1"/>
    <dgm:cxn modelId="{F07EBC1F-67B2-4AD8-90F9-577B15154170}" type="presParOf" srcId="{3A7351A8-7A77-406D-884C-952BBE4F15AA}" destId="{9F952640-E7FA-4E7B-830B-05EF8EF49FBB}" srcOrd="1" destOrd="0" presId="urn:microsoft.com/office/officeart/2005/8/layout/list1"/>
    <dgm:cxn modelId="{0BF8ECAD-4C48-49B7-A12C-9A0B0BFA07FB}" type="presParOf" srcId="{0BEA09CE-F115-47F2-AB85-A3B2605CBBB9}" destId="{4FC637B5-86A7-4CD4-BDF6-4FB86BB5B51C}" srcOrd="5" destOrd="0" presId="urn:microsoft.com/office/officeart/2005/8/layout/list1"/>
    <dgm:cxn modelId="{FD84F4BC-263F-4F0B-97D0-78655903E4C5}" type="presParOf" srcId="{0BEA09CE-F115-47F2-AB85-A3B2605CBBB9}" destId="{5BD5D2AB-5152-46EC-9FB2-7399A7EA1785}" srcOrd="6" destOrd="0" presId="urn:microsoft.com/office/officeart/2005/8/layout/list1"/>
    <dgm:cxn modelId="{7301BC9E-808D-43C7-B4B9-0B6CCF40A3B8}" type="presParOf" srcId="{0BEA09CE-F115-47F2-AB85-A3B2605CBBB9}" destId="{96C60D22-4477-4919-BA31-288F9B8C7941}" srcOrd="7" destOrd="0" presId="urn:microsoft.com/office/officeart/2005/8/layout/list1"/>
    <dgm:cxn modelId="{E0FE63EB-24DF-4F82-98D2-425437A0D821}" type="presParOf" srcId="{0BEA09CE-F115-47F2-AB85-A3B2605CBBB9}" destId="{129B815E-7B09-4CC3-87F9-6E6C94342CC3}" srcOrd="8" destOrd="0" presId="urn:microsoft.com/office/officeart/2005/8/layout/list1"/>
    <dgm:cxn modelId="{E106EC23-6F15-48FA-8D8E-DFEDA86FE71D}" type="presParOf" srcId="{129B815E-7B09-4CC3-87F9-6E6C94342CC3}" destId="{F2D9B5C1-58A8-42FC-A998-595741B3D302}" srcOrd="0" destOrd="0" presId="urn:microsoft.com/office/officeart/2005/8/layout/list1"/>
    <dgm:cxn modelId="{D4100B05-1255-4A4C-AFDD-0D0CF464C270}" type="presParOf" srcId="{129B815E-7B09-4CC3-87F9-6E6C94342CC3}" destId="{C2C5BBCE-BD61-4C76-8BEB-A92DDC5CF13B}" srcOrd="1" destOrd="0" presId="urn:microsoft.com/office/officeart/2005/8/layout/list1"/>
    <dgm:cxn modelId="{A400119A-ADCA-4528-828F-ABF784123FDB}" type="presParOf" srcId="{0BEA09CE-F115-47F2-AB85-A3B2605CBBB9}" destId="{9361F9E7-25E7-4048-9847-B176450CED96}" srcOrd="9" destOrd="0" presId="urn:microsoft.com/office/officeart/2005/8/layout/list1"/>
    <dgm:cxn modelId="{829AF5BE-9A4B-40E6-89C8-4994969CDD8D}" type="presParOf" srcId="{0BEA09CE-F115-47F2-AB85-A3B2605CBBB9}" destId="{6F8786BB-A608-49ED-978F-5FC13B19DC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0AA08-B3C9-484D-AF68-F89FAA9EB024}">
      <dsp:nvSpPr>
        <dsp:cNvPr id="0" name=""/>
        <dsp:cNvSpPr/>
      </dsp:nvSpPr>
      <dsp:spPr>
        <a:xfrm>
          <a:off x="566308" y="0"/>
          <a:ext cx="4470985" cy="48965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A75E5-ADE8-48BA-A4B9-419851BBE5C1}">
      <dsp:nvSpPr>
        <dsp:cNvPr id="0" name=""/>
        <dsp:cNvSpPr/>
      </dsp:nvSpPr>
      <dsp:spPr>
        <a:xfrm>
          <a:off x="2613748" y="678523"/>
          <a:ext cx="3316906" cy="23740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accent6">
                  <a:lumMod val="75000"/>
                </a:schemeClr>
              </a:solidFill>
            </a:rPr>
            <a:t>“Helping to build capacity, capability and skills in data management and curation across the UK’s higher education research community”</a:t>
          </a:r>
          <a:endParaRPr lang="en-GB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29641" y="794416"/>
        <a:ext cx="3085120" cy="2142293"/>
      </dsp:txXfrm>
    </dsp:sp>
    <dsp:sp modelId="{FFA61558-E799-459E-8852-2766261C9CDB}">
      <dsp:nvSpPr>
        <dsp:cNvPr id="0" name=""/>
        <dsp:cNvSpPr/>
      </dsp:nvSpPr>
      <dsp:spPr>
        <a:xfrm>
          <a:off x="3621853" y="3275981"/>
          <a:ext cx="2634969" cy="7186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 dirty="0" smtClean="0">
              <a:solidFill>
                <a:schemeClr val="accent6">
                  <a:lumMod val="75000"/>
                </a:schemeClr>
              </a:solidFill>
            </a:rPr>
            <a:t>Phase 3 Business Plan</a:t>
          </a:r>
          <a:endParaRPr lang="en-GB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656935" y="3311063"/>
        <a:ext cx="2564805" cy="648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8E6B9-F363-469D-A54C-582CDC03D65A}" type="datetimeFigureOut">
              <a:rPr lang="en-GB" smtClean="0"/>
              <a:t>16/06/2014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6FC4-B0AB-469F-843E-88384FFFB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0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61DAB-5499-43E5-8944-246EC85ED312}" type="slidenum">
              <a:rPr lang="en-GB" alt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8109C8-695A-4B8F-9CB4-6322EB421A55}" type="slidenum">
              <a:rPr lang="en-GB" alt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7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E0AE2A-D562-493C-BDE0-0156D0FA7C18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56100C-22D2-4EF1-A01F-8EE593778ED0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EEB242-9E70-4D45-B9AD-61F02B562AB7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51F976-BF01-4BE2-A5A3-121E3F2EB528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592E87-81A1-4503-B727-9F530B123852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92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9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59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70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064" y="8685335"/>
            <a:ext cx="2972335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D13261-86BC-4AFA-81F6-D8B74879A6F5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n-GB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8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404" y="4344866"/>
            <a:ext cx="5483195" cy="41133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A80C35C-1265-4C3D-B6EE-3C6AB2A60101}" type="slidenum">
              <a:rPr lang="en-GB" altLang="en-US" sz="130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GB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638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95638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95638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95638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95638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95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95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95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95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3458250-0E16-4410-AB04-FCA95A947BF1}" type="slidenum">
              <a:rPr lang="en-GB" altLang="en-US" sz="1300">
                <a:latin typeface="Times New Roman" pitchFamily="18" charset="0"/>
                <a:ea typeface="ＭＳ Ｐゴシック" pitchFamily="34" charset="-128"/>
              </a:rPr>
              <a:pPr eaLnBrk="1" hangingPunct="1">
                <a:defRPr/>
              </a:pPr>
              <a:t>29</a:t>
            </a:fld>
            <a:endParaRPr lang="en-GB" altLang="en-US" sz="13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0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57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4344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434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281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28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1BB2D30-1A04-48FD-BF48-DEE08C4595F2}" type="slidenum">
              <a:rPr lang="en-GB" altLang="en-US" sz="1300">
                <a:latin typeface="Times New Roman" pitchFamily="18" charset="0"/>
                <a:ea typeface="ＭＳ Ｐゴシック" pitchFamily="34" charset="-128"/>
              </a:rPr>
              <a:pPr eaLnBrk="1" hangingPunct="1">
                <a:defRPr/>
              </a:pPr>
              <a:t>31</a:t>
            </a:fld>
            <a:endParaRPr lang="en-GB" altLang="en-US" sz="13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80922" y="685801"/>
            <a:ext cx="4499361" cy="342606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77" tIns="44038" rIns="88077" bIns="44038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28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15758" indent="-275292" defTabSz="95128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01166" indent="-220233" defTabSz="95128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41633" indent="-220233" defTabSz="95128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82099" indent="-220233" defTabSz="951285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422566" indent="-220233" defTabSz="9512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63032" indent="-220233" defTabSz="9512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303499" indent="-220233" defTabSz="9512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43965" indent="-220233" defTabSz="9512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77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823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332" y="4344866"/>
            <a:ext cx="5018518" cy="41133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1" tIns="46717" rIns="89841" bIns="4671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5666" y="8686801"/>
            <a:ext cx="2961118" cy="4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41" tIns="46717" rIns="89841" bIns="46717" anchor="b"/>
          <a:lstStyle>
            <a:lvl1pPr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5877022-7B6A-4E9F-B88E-B98AF59CD761}" type="slidenum">
              <a:rPr lang="en-GB" altLang="en-US" sz="900">
                <a:latin typeface="DejaVu Sans Condensed"/>
                <a:ea typeface="DejaVu Sans Condensed"/>
                <a:cs typeface="DejaVu Sans Condensed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34</a:t>
            </a:fld>
            <a:endParaRPr lang="en-GB" altLang="en-US" sz="900">
              <a:latin typeface="DejaVu Sans Condensed"/>
              <a:ea typeface="DejaVu Sans Condensed"/>
              <a:cs typeface="DejaVu Sans Condensed"/>
            </a:endParaRPr>
          </a:p>
        </p:txBody>
      </p:sp>
      <p:pic>
        <p:nvPicPr>
          <p:cNvPr id="71685" name="Picture 4" descr="re3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68" y="2343151"/>
            <a:ext cx="1738536" cy="5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45FFB3-742B-42E5-AD78-0C5905973237}" type="slidenum">
              <a:rPr lang="en-GB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36563" eaLnBrk="0" hangingPunct="0">
              <a:spcBef>
                <a:spcPct val="30000"/>
              </a:spcBef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36563" eaLnBrk="0" hangingPunct="0">
              <a:spcBef>
                <a:spcPct val="30000"/>
              </a:spcBef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36563" eaLnBrk="0" hangingPunct="0">
              <a:spcBef>
                <a:spcPct val="30000"/>
              </a:spcBef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36563" eaLnBrk="0" hangingPunct="0">
              <a:spcBef>
                <a:spcPct val="30000"/>
              </a:spcBef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36563" eaLnBrk="0" hangingPunct="0">
              <a:spcBef>
                <a:spcPct val="30000"/>
              </a:spcBef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90563" algn="l"/>
                <a:tab pos="1384300" algn="l"/>
                <a:tab pos="2076450" algn="l"/>
                <a:tab pos="2768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601D33-5721-4DE7-8794-ED8F0464927B}" type="slidenum">
              <a:rPr lang="en-GB" altLang="en-US" smtClean="0">
                <a:latin typeface="DejaVu Sans Condensed"/>
                <a:ea typeface="DejaVu Sans Condensed"/>
                <a:cs typeface="DejaVu Sans Condens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 smtClean="0"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F1848-79DC-416E-8803-E79093914171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571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7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71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4571B3-09CE-4FE0-9795-A2D95127D394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66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623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14A31EE-6F5A-442D-BA6F-C0311942122C}" type="slidenum">
              <a:rPr lang="en-GB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43</a:t>
            </a:fld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02080D-DAEE-4626-BABC-22437C111223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7CD601-6AB4-466E-9F40-92DAE2EA114C}" type="slidenum">
              <a:rPr lang="en-GB" altLang="en-US"/>
              <a:pPr algn="r" eaLnBrk="1" hangingPunct="1">
                <a:spcBef>
                  <a:spcPct val="0"/>
                </a:spcBef>
              </a:pPr>
              <a:t>45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603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8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38E5B6-3665-49C7-847F-2A306D84F5C6}" type="slidenum">
              <a:rPr lang="en-GB" altLang="en-US"/>
              <a:pPr algn="r" eaLnBrk="1" hangingPunct="1">
                <a:spcBef>
                  <a:spcPct val="0"/>
                </a:spcBef>
              </a:pPr>
              <a:t>48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0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37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8A7D11-D050-4F74-9E85-6D3029C88034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A1579-3AD2-437F-95E9-3C2928A4C4C4}" type="slidenum">
              <a:rPr lang="en-GB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5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8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6FC4-B0AB-469F-843E-88384FFFBE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1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44E4C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ED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n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" y="5254699"/>
            <a:ext cx="8473723" cy="1603301"/>
          </a:xfrm>
          <a:prstGeom prst="rect">
            <a:avLst/>
          </a:prstGeom>
        </p:spPr>
      </p:pic>
      <p:pic>
        <p:nvPicPr>
          <p:cNvPr id="9" name="Picture 8" descr="FOSTER-hi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06" y="1609281"/>
            <a:ext cx="3557135" cy="1895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5" name="Picture 14" descr="FOSTER-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" y="6027494"/>
            <a:ext cx="1609995" cy="85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rgbClr val="ED7C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95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8034"/>
          </a:xfrm>
          <a:prstGeom prst="rect">
            <a:avLst/>
          </a:prstGeom>
          <a:solidFill>
            <a:srgbClr val="54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932560" cy="138034"/>
          </a:xfrm>
          <a:prstGeom prst="rect">
            <a:avLst/>
          </a:prstGeom>
          <a:solidFill>
            <a:srgbClr val="ED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658617" y="-1"/>
            <a:ext cx="5485383" cy="138035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 spc="-100" baseline="0">
          <a:solidFill>
            <a:srgbClr val="ED7C00"/>
          </a:solidFill>
          <a:latin typeface="Trebuchet MS"/>
          <a:ea typeface="+mj-ea"/>
          <a:cs typeface="Trebuchet M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808080"/>
          </a:solidFill>
          <a:latin typeface="Trebuchet MS"/>
          <a:ea typeface="+mn-ea"/>
          <a:cs typeface="Trebuchet M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808080"/>
          </a:solidFill>
          <a:latin typeface="Trebuchet MS"/>
          <a:ea typeface="+mn-ea"/>
          <a:cs typeface="Trebuchet M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808080"/>
          </a:solidFill>
          <a:latin typeface="Trebuchet MS"/>
          <a:ea typeface="+mn-ea"/>
          <a:cs typeface="Trebuchet M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uk.ac.uk/research/Pages/DataPolicy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.ac.uk/resources/policy-and-legal/overview-funders-data-polic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.ac.uk/tailored-suppo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th.ac.uk/research/data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gla.ac.uk/datamanagemen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alib.edina.ac.uk/mantr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fosteropenscience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l.ac.uk/trad/outputs/resourc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managementuel.wordpress.com/2013/06/19/are-you-rdm-ready-from-zeroes-to-heroe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dcc.ac.uk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dmponline.dcc.ac.uk/" TargetMode="Externa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dcc.ac.uk/news/customising-dmponline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hyperlink" Target="http://www.zenodo.org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hyperlink" Target="https://databank.ora.ox.ac.u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space.cam.ac.uk/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://datashare.is.ed.ac.uk/" TargetMode="External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hyperlink" Target="http://ckan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cerif4datasets.wordpress.com/" TargetMode="External"/><Relationship Id="rId5" Type="http://schemas.openxmlformats.org/officeDocument/2006/relationships/hyperlink" Target="http://www.data-archive.ac.uk/media/395364/rde_march2013_repositoryoutputs.pdf" TargetMode="External"/><Relationship Id="rId4" Type="http://schemas.openxmlformats.org/officeDocument/2006/relationships/hyperlink" Target="http://blogs.it.ox.ac.uk/damaro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cc.ac.uk/resources/policy-and-legal/overview-funders-data-policie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th.ac.uk/rdso/University-of-Bath-Roadmap-for-EPSRC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Facilitate </a:t>
            </a:r>
            <a:r>
              <a:rPr lang="en-US" dirty="0"/>
              <a:t>Open Science Training for European </a:t>
            </a:r>
            <a:r>
              <a:rPr lang="en-US" dirty="0" smtClean="0"/>
              <a:t>Research</a:t>
            </a:r>
            <a:endParaRPr lang="sl-SI" dirty="0" smtClean="0"/>
          </a:p>
          <a:p>
            <a:endParaRPr lang="sl-SI" b="1" dirty="0" smtClean="0"/>
          </a:p>
          <a:p>
            <a:r>
              <a:rPr lang="en-US" sz="2900" b="1" dirty="0" smtClean="0"/>
              <a:t>W</a:t>
            </a:r>
            <a:r>
              <a:rPr lang="sl-SI" sz="2900" b="1" dirty="0" smtClean="0"/>
              <a:t>ORKSHOP</a:t>
            </a:r>
            <a:r>
              <a:rPr lang="en-US" sz="2900" b="1" dirty="0" smtClean="0"/>
              <a:t> </a:t>
            </a:r>
            <a:r>
              <a:rPr lang="en-US" sz="2900" b="1" dirty="0"/>
              <a:t>1: </a:t>
            </a:r>
            <a:endParaRPr lang="sl-SI" sz="2900" b="1" dirty="0" smtClean="0"/>
          </a:p>
          <a:p>
            <a:r>
              <a:rPr lang="en-US" sz="2900" b="1" dirty="0" smtClean="0"/>
              <a:t>Open </a:t>
            </a:r>
            <a:r>
              <a:rPr lang="en-US" sz="2900" b="1" dirty="0"/>
              <a:t>Research Data in Social Sciences and Humanities (ADP)</a:t>
            </a:r>
          </a:p>
          <a:p>
            <a:endParaRPr lang="sl-SI" b="1" dirty="0" smtClean="0"/>
          </a:p>
          <a:p>
            <a:r>
              <a:rPr lang="sl-SI" dirty="0" err="1" smtClean="0"/>
              <a:t>June</a:t>
            </a:r>
            <a:r>
              <a:rPr lang="sl-SI" dirty="0" smtClean="0"/>
              <a:t> 18th 2014, Social </a:t>
            </a:r>
            <a:r>
              <a:rPr lang="sl-SI" dirty="0" err="1" smtClean="0"/>
              <a:t>Science</a:t>
            </a:r>
            <a:r>
              <a:rPr lang="sl-SI" dirty="0" smtClean="0"/>
              <a:t>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Archives</a:t>
            </a:r>
            <a:r>
              <a:rPr lang="sl-SI" dirty="0" smtClean="0"/>
              <a:t>, </a:t>
            </a:r>
            <a:r>
              <a:rPr lang="sl-SI" dirty="0" err="1" smtClean="0"/>
              <a:t>Faculty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Social </a:t>
            </a:r>
            <a:r>
              <a:rPr lang="sl-SI" dirty="0" err="1" smtClean="0"/>
              <a:t>Sciences</a:t>
            </a:r>
            <a:r>
              <a:rPr lang="sl-SI" dirty="0" smtClean="0"/>
              <a:t>, </a:t>
            </a:r>
          </a:p>
          <a:p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Ljubljana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What do UK funders expect?</a:t>
            </a:r>
          </a:p>
        </p:txBody>
      </p:sp>
    </p:spTree>
    <p:extLst>
      <p:ext uri="{BB962C8B-B14F-4D97-AF65-F5344CB8AC3E}">
        <p14:creationId xmlns:p14="http://schemas.microsoft.com/office/powerpoint/2010/main" val="21147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865188"/>
          </a:xfrm>
        </p:spPr>
        <p:txBody>
          <a:bodyPr anchor="t"/>
          <a:lstStyle/>
          <a:p>
            <a:pPr eaLnBrk="1" hangingPunct="1"/>
            <a:r>
              <a:rPr lang="en-GB" altLang="en-US" smtClean="0"/>
              <a:t>Ultimately funders expect: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893175" cy="37433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 smtClean="0"/>
              <a:t>timely release of data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once patents are filed or on (acceptance for) publication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 smtClean="0"/>
              <a:t>open data sharing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minimal or no restrictions if possible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 smtClean="0"/>
              <a:t>preservation of data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typically 5-10+ years if of long-term value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400" dirty="0" smtClean="0"/>
              <a:t> </a:t>
            </a:r>
          </a:p>
        </p:txBody>
      </p:sp>
      <p:pic>
        <p:nvPicPr>
          <p:cNvPr id="11268" name="Picture 3" descr="5093053155_515aedf1e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9876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47813" y="4962525"/>
            <a:ext cx="6370637" cy="1108075"/>
          </a:xfrm>
          <a:prstGeom prst="rect">
            <a:avLst/>
          </a:prstGeom>
          <a:noFill/>
          <a:ln w="57150">
            <a:solidFill>
              <a:srgbClr val="FC62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chemeClr val="bg1"/>
              </a:buClr>
              <a:buFont typeface="Arial" pitchFamily="34" charset="0"/>
              <a:buNone/>
            </a:pPr>
            <a:endParaRPr lang="en-GB" altLang="en-US" sz="60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GB" altLang="en-US" sz="2400"/>
              <a:t>See the RCUK Common Principles on Data Policy: </a:t>
            </a:r>
          </a:p>
          <a:p>
            <a:pPr algn="ctr" eaLnBrk="1" hangingPunct="1">
              <a:buClr>
                <a:schemeClr val="bg1"/>
              </a:buClr>
              <a:buFont typeface="Arial" pitchFamily="34" charset="0"/>
              <a:buNone/>
            </a:pPr>
            <a:r>
              <a:rPr lang="en-GB" altLang="en-US" sz="2400">
                <a:hlinkClick r:id="rId4"/>
              </a:rPr>
              <a:t>www.rcuk.ac.uk/research/Pages/DataPolicy.aspx</a:t>
            </a:r>
            <a:r>
              <a:rPr lang="en-GB" altLang="en-US" sz="2400"/>
              <a:t> </a:t>
            </a:r>
          </a:p>
          <a:p>
            <a:pPr algn="ctr" eaLnBrk="1" hangingPunct="1">
              <a:buClr>
                <a:schemeClr val="bg1"/>
              </a:buClr>
              <a:buFont typeface="Arial" pitchFamily="34" charset="0"/>
              <a:buNone/>
            </a:pPr>
            <a:endParaRPr lang="en-GB" altLang="en-US" sz="600"/>
          </a:p>
        </p:txBody>
      </p:sp>
    </p:spTree>
    <p:extLst>
      <p:ext uri="{BB962C8B-B14F-4D97-AF65-F5344CB8AC3E}">
        <p14:creationId xmlns:p14="http://schemas.microsoft.com/office/powerpoint/2010/main" val="29653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Table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208962" cy="5329237"/>
          </a:xfrm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39750" y="5966828"/>
            <a:ext cx="823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  <a:hlinkClick r:id="rId4"/>
              </a:rPr>
              <a:t>http://</a:t>
            </a:r>
            <a:r>
              <a:rPr lang="en-GB" altLang="en-US" sz="1800" dirty="0" err="1">
                <a:latin typeface="Arial" pitchFamily="34" charset="0"/>
                <a:hlinkClick r:id="rId4"/>
              </a:rPr>
              <a:t>www.dcc.ac.uk</a:t>
            </a:r>
            <a:r>
              <a:rPr lang="en-GB" altLang="en-US" sz="1800" dirty="0">
                <a:latin typeface="Arial" pitchFamily="34" charset="0"/>
                <a:hlinkClick r:id="rId4"/>
              </a:rPr>
              <a:t>/resources/policy-and-legal/overview-funders-data-policies</a:t>
            </a:r>
            <a:r>
              <a:rPr lang="en-GB" altLang="en-US" sz="18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1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CC_policy_table_MRC_det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585478"/>
            <a:ext cx="7844590" cy="496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al 7"/>
          <p:cNvSpPr>
            <a:spLocks noChangeArrowheads="1"/>
          </p:cNvSpPr>
          <p:nvPr/>
        </p:nvSpPr>
        <p:spPr bwMode="auto">
          <a:xfrm>
            <a:off x="6443663" y="333375"/>
            <a:ext cx="1441450" cy="2232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800">
              <a:solidFill>
                <a:srgbClr val="FE9914"/>
              </a:solidFill>
              <a:latin typeface="Arial" pitchFamily="34" charset="0"/>
            </a:endParaRPr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6103519" y="501243"/>
            <a:ext cx="1889878" cy="2663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800">
              <a:solidFill>
                <a:srgbClr val="FE991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en-GB" altLang="en-US" smtClean="0"/>
              <a:t>Working with UK Universities</a:t>
            </a:r>
          </a:p>
        </p:txBody>
      </p:sp>
    </p:spTree>
    <p:extLst>
      <p:ext uri="{BB962C8B-B14F-4D97-AF65-F5344CB8AC3E}">
        <p14:creationId xmlns:p14="http://schemas.microsoft.com/office/powerpoint/2010/main" val="39140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Institutional Engagement programme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950" y="1700213"/>
            <a:ext cx="9001125" cy="43100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sz="2800" smtClean="0"/>
              <a:t>Pilot phase ran from Spring 2011 to Spring 2013</a:t>
            </a:r>
          </a:p>
          <a:p>
            <a:pPr eaLnBrk="1" hangingPunct="1"/>
            <a:endParaRPr lang="en-GB" altLang="en-US" sz="2000" smtClean="0"/>
          </a:p>
          <a:p>
            <a:pPr eaLnBrk="1" hangingPunct="1"/>
            <a:r>
              <a:rPr lang="en-GB" altLang="en-US" sz="2800" smtClean="0"/>
              <a:t>Funded by HEFCE under Universities Modernisation Fund</a:t>
            </a:r>
          </a:p>
          <a:p>
            <a:pPr eaLnBrk="1" hangingPunct="1"/>
            <a:endParaRPr lang="en-GB" altLang="en-US" sz="2000" smtClean="0"/>
          </a:p>
          <a:p>
            <a:pPr eaLnBrk="1" hangingPunct="1"/>
            <a:r>
              <a:rPr lang="en-GB" altLang="en-US" sz="2800" smtClean="0"/>
              <a:t>Provided up to 60 days of resource to 21 institutions</a:t>
            </a:r>
          </a:p>
          <a:p>
            <a:pPr eaLnBrk="1" hangingPunct="1"/>
            <a:endParaRPr lang="en-GB" altLang="en-US" sz="1800" smtClean="0"/>
          </a:p>
          <a:p>
            <a:pPr eaLnBrk="1" hangingPunct="1"/>
            <a:r>
              <a:rPr lang="en-GB" altLang="en-US" sz="2800" smtClean="0"/>
              <a:t>Aimed to:</a:t>
            </a:r>
          </a:p>
          <a:p>
            <a:pPr lvl="1" eaLnBrk="1" hangingPunct="1"/>
            <a:r>
              <a:rPr lang="en-GB" altLang="en-US" sz="2400" smtClean="0"/>
              <a:t>Increase capacity and capability in Research Data Management</a:t>
            </a:r>
          </a:p>
          <a:p>
            <a:pPr lvl="1" eaLnBrk="1" hangingPunct="1"/>
            <a:r>
              <a:rPr lang="en-GB" altLang="en-US" sz="2400" smtClean="0"/>
              <a:t>Drive efficiencies in the HE sector by sharing models and lessons</a:t>
            </a:r>
          </a:p>
          <a:p>
            <a:pPr lvl="1" eaLnBrk="1" hangingPunct="1">
              <a:buFont typeface="Arial" pitchFamily="34" charset="0"/>
              <a:buNone/>
            </a:pP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73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engagement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5577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92725" y="4941888"/>
            <a:ext cx="3311525" cy="1511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Efficient information sharing across HE sector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Redesign of DCC support</a:t>
            </a:r>
          </a:p>
        </p:txBody>
      </p:sp>
    </p:spTree>
    <p:extLst>
      <p:ext uri="{BB962C8B-B14F-4D97-AF65-F5344CB8AC3E}">
        <p14:creationId xmlns:p14="http://schemas.microsoft.com/office/powerpoint/2010/main" val="2070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Who we worked with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90950" y="1600200"/>
            <a:ext cx="4762100" cy="452596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21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DCC tailored support</a:t>
            </a:r>
          </a:p>
        </p:txBody>
      </p:sp>
      <p:pic>
        <p:nvPicPr>
          <p:cNvPr id="18435" name="imag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6960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484438" y="6165850"/>
            <a:ext cx="428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hlinkClick r:id="rId4"/>
              </a:rPr>
              <a:t>www.dcc.ac.uk/tailored-support</a:t>
            </a:r>
            <a:r>
              <a:rPr lang="en-GB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3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Roles of main participants</a:t>
            </a:r>
          </a:p>
        </p:txBody>
      </p:sp>
      <p:pic>
        <p:nvPicPr>
          <p:cNvPr id="19459" name="image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7706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Introduction to RDM and emerging good RDM practice in UK universities</a:t>
            </a:r>
            <a:br>
              <a:rPr lang="en-US" altLang="en-US" b="1" dirty="0"/>
            </a:b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Joy</a:t>
            </a:r>
            <a:r>
              <a:rPr lang="sl-SI" dirty="0" smtClean="0"/>
              <a:t> </a:t>
            </a:r>
            <a:r>
              <a:rPr lang="sl-SI" dirty="0" err="1" smtClean="0"/>
              <a:t>Davidson</a:t>
            </a:r>
            <a:r>
              <a:rPr lang="sl-SI" dirty="0" smtClean="0"/>
              <a:t>, </a:t>
            </a:r>
            <a:r>
              <a:rPr lang="sl-SI" i="1" dirty="0" err="1" smtClean="0"/>
              <a:t>Digital</a:t>
            </a:r>
            <a:r>
              <a:rPr lang="sl-SI" i="1" dirty="0" smtClean="0"/>
              <a:t> </a:t>
            </a:r>
            <a:r>
              <a:rPr lang="sl-SI" i="1" dirty="0" err="1" smtClean="0"/>
              <a:t>Curation</a:t>
            </a:r>
            <a:r>
              <a:rPr lang="sl-SI" i="1" dirty="0" smtClean="0"/>
              <a:t> Centre</a:t>
            </a:r>
            <a:endParaRPr lang="sl-SI" i="1" dirty="0"/>
          </a:p>
          <a:p>
            <a:endParaRPr lang="sl-SI" dirty="0"/>
          </a:p>
        </p:txBody>
      </p:sp>
      <p:pic>
        <p:nvPicPr>
          <p:cNvPr id="5" name="Picture 5" descr="DC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65" y="5921082"/>
            <a:ext cx="3264172" cy="6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119813"/>
            <a:ext cx="1527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7943850" y="5783763"/>
            <a:ext cx="1101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>
                <a:solidFill>
                  <a:srgbClr val="A6A6A6"/>
                </a:solidFill>
                <a:latin typeface="Arial" pitchFamily="34" charset="0"/>
              </a:rPr>
              <a:t>Funded by:</a:t>
            </a:r>
          </a:p>
        </p:txBody>
      </p:sp>
      <p:pic>
        <p:nvPicPr>
          <p:cNvPr id="8" name="Picture 6" descr="Jisc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085388"/>
            <a:ext cx="8683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33375"/>
            <a:ext cx="8697912" cy="865188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en-GB" altLang="en-US" sz="4000" smtClean="0">
                <a:ea typeface="ＭＳ Ｐゴシック" pitchFamily="34" charset="-128"/>
              </a:rPr>
              <a:t>Examples of support: </a:t>
            </a:r>
            <a:br>
              <a:rPr lang="en-GB" altLang="en-US" sz="4000" smtClean="0">
                <a:ea typeface="ＭＳ Ｐゴシック" pitchFamily="34" charset="-128"/>
              </a:rPr>
            </a:br>
            <a:r>
              <a:rPr lang="en-GB" altLang="en-US" sz="4000" smtClean="0">
                <a:ea typeface="ＭＳ Ｐゴシック" pitchFamily="34" charset="-128"/>
              </a:rPr>
              <a:t>CARDIO at Queen 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748713" cy="42545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altLang="en-US" sz="2400" smtClean="0">
                <a:ea typeface="ＭＳ Ｐゴシック" pitchFamily="34" charset="-128"/>
              </a:rPr>
              <a:t>Advised on the mini quiz and full CARDIO</a:t>
            </a:r>
          </a:p>
          <a:p>
            <a:pPr eaLnBrk="1" hangingPunct="1">
              <a:spcAft>
                <a:spcPts val="600"/>
              </a:spcAft>
            </a:pPr>
            <a:r>
              <a:rPr lang="en-GB" altLang="en-US" sz="2400" smtClean="0">
                <a:ea typeface="ＭＳ Ｐゴシック" pitchFamily="34" charset="-128"/>
              </a:rPr>
              <a:t>Ran a workshop to reach consensus on results</a:t>
            </a:r>
          </a:p>
          <a:p>
            <a:pPr eaLnBrk="1" hangingPunct="1">
              <a:spcAft>
                <a:spcPts val="600"/>
              </a:spcAft>
            </a:pPr>
            <a:r>
              <a:rPr lang="en-GB" altLang="en-US" sz="2400" smtClean="0">
                <a:ea typeface="ＭＳ Ｐゴシック" pitchFamily="34" charset="-128"/>
              </a:rPr>
              <a:t>Wrote up findings to feed into strategy</a:t>
            </a:r>
          </a:p>
          <a:p>
            <a:pPr eaLnBrk="1" hangingPunct="1">
              <a:spcAft>
                <a:spcPts val="600"/>
              </a:spcAft>
            </a:pPr>
            <a:r>
              <a:rPr lang="en-GB" altLang="en-US" sz="2400" smtClean="0">
                <a:ea typeface="ＭＳ Ｐゴシック" pitchFamily="34" charset="-128"/>
              </a:rPr>
              <a:t>‘heatmap’ approach being used to guide roadmap development</a:t>
            </a:r>
          </a:p>
          <a:p>
            <a:pPr eaLnBrk="1" hangingPunct="1">
              <a:buFontTx/>
              <a:buNone/>
            </a:pPr>
            <a:endParaRPr lang="en-GB" altLang="en-US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GB" altLang="en-US" sz="2400" smtClean="0">
                <a:ea typeface="ＭＳ Ｐゴシック" pitchFamily="34" charset="-128"/>
              </a:rPr>
              <a:t>DCC support fits into the curation strand of the IT Transformations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ea typeface="ＭＳ Ｐゴシック" pitchFamily="34" charset="-128"/>
              </a:rPr>
              <a:t>Project at QMUL</a:t>
            </a:r>
          </a:p>
          <a:p>
            <a:pPr eaLnBrk="1" hangingPunct="1">
              <a:buFontTx/>
              <a:buNone/>
            </a:pPr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5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143000"/>
          </a:xfrm>
        </p:spPr>
        <p:txBody>
          <a:bodyPr/>
          <a:lstStyle/>
          <a:p>
            <a:r>
              <a:rPr lang="en-GB" altLang="en-US" smtClean="0"/>
              <a:t>Fostering skills development</a:t>
            </a:r>
          </a:p>
        </p:txBody>
      </p:sp>
    </p:spTree>
    <p:extLst>
      <p:ext uri="{BB962C8B-B14F-4D97-AF65-F5344CB8AC3E}">
        <p14:creationId xmlns:p14="http://schemas.microsoft.com/office/powerpoint/2010/main" val="310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smtClean="0"/>
              <a:t>Guidance webpages</a:t>
            </a:r>
          </a:p>
        </p:txBody>
      </p:sp>
      <p:pic>
        <p:nvPicPr>
          <p:cNvPr id="22531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23988"/>
            <a:ext cx="4740275" cy="4525962"/>
          </a:xfrm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11188" y="5908675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hlinkClick r:id="rId4"/>
              </a:rPr>
              <a:t>www.gla.ac.uk/datamanagement</a:t>
            </a:r>
            <a:r>
              <a:rPr lang="en-GB" altLang="en-US" sz="2000"/>
              <a:t> </a:t>
            </a:r>
          </a:p>
        </p:txBody>
      </p:sp>
      <p:pic>
        <p:nvPicPr>
          <p:cNvPr id="22533" name="Picture 6" descr="Cap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16113"/>
            <a:ext cx="44894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03800" y="630872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hlinkClick r:id="rId6"/>
              </a:rPr>
              <a:t>www.bath.ac.uk/research/data</a:t>
            </a:r>
            <a:r>
              <a:rPr lang="en-GB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67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mtClean="0"/>
              <a:t>Online training for PhD students</a:t>
            </a:r>
          </a:p>
        </p:txBody>
      </p:sp>
      <p:pic>
        <p:nvPicPr>
          <p:cNvPr id="23555" name="Picture 9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9"/>
          <a:stretch>
            <a:fillRect/>
          </a:stretch>
        </p:blipFill>
        <p:spPr bwMode="auto">
          <a:xfrm>
            <a:off x="900113" y="1268413"/>
            <a:ext cx="726598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4398963" y="6021388"/>
            <a:ext cx="377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hlinkClick r:id="rId4"/>
              </a:rPr>
              <a:t>http://datalib.edina.ac.uk/mantra</a:t>
            </a:r>
            <a:r>
              <a:rPr lang="en-GB" altLang="en-US" sz="2000"/>
              <a:t> 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45444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8" descr="FOSTER-hires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210" y="852488"/>
            <a:ext cx="3557588" cy="1895475"/>
          </a:xfrm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89563" y="2747963"/>
            <a:ext cx="289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itchFamily="34" charset="0"/>
                <a:hlinkClick r:id="rId4"/>
              </a:rPr>
              <a:t>http://</a:t>
            </a:r>
            <a:r>
              <a:rPr lang="en-GB" altLang="en-US" sz="1400" dirty="0" err="1">
                <a:latin typeface="Arial" pitchFamily="34" charset="0"/>
                <a:hlinkClick r:id="rId4"/>
              </a:rPr>
              <a:t>www.fosteropenscience.eu</a:t>
            </a:r>
            <a:r>
              <a:rPr lang="en-GB" altLang="en-US" sz="1800" dirty="0">
                <a:latin typeface="Arial" pitchFamily="34" charset="0"/>
                <a:hlinkClick r:id="rId4"/>
              </a:rPr>
              <a:t>/</a:t>
            </a:r>
            <a:r>
              <a:rPr lang="en-GB" altLang="en-US" sz="1800" dirty="0">
                <a:latin typeface="Arial" pitchFamily="34" charset="0"/>
              </a:rPr>
              <a:t> </a:t>
            </a:r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12189" r="12421" b="4027"/>
          <a:stretch>
            <a:fillRect/>
          </a:stretch>
        </p:blipFill>
        <p:spPr bwMode="auto">
          <a:xfrm>
            <a:off x="468313" y="981075"/>
            <a:ext cx="4071937" cy="45354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2" descr="Vitae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48609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713" y="333375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itchFamily="34" charset="0"/>
              </a:rPr>
              <a:t>Jorum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09356" y="6102768"/>
            <a:ext cx="182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itchFamily="34" charset="0"/>
              </a:rPr>
              <a:t>Vitae RDF</a:t>
            </a:r>
          </a:p>
        </p:txBody>
      </p:sp>
    </p:spTree>
    <p:extLst>
      <p:ext uri="{BB962C8B-B14F-4D97-AF65-F5344CB8AC3E}">
        <p14:creationId xmlns:p14="http://schemas.microsoft.com/office/powerpoint/2010/main" val="75059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04813"/>
            <a:ext cx="8158162" cy="863600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en-GB" altLang="en-US" sz="4000" smtClean="0">
                <a:ea typeface="ＭＳ Ｐゴシック" pitchFamily="34" charset="-128"/>
              </a:rPr>
              <a:t>Examples of support: </a:t>
            </a:r>
            <a:br>
              <a:rPr lang="en-GB" altLang="en-US" sz="4000" smtClean="0">
                <a:ea typeface="ＭＳ Ｐゴシック" pitchFamily="34" charset="-128"/>
              </a:rPr>
            </a:br>
            <a:r>
              <a:rPr lang="en-GB" altLang="en-US" sz="4000" smtClean="0">
                <a:ea typeface="ＭＳ Ｐゴシック" pitchFamily="34" charset="-128"/>
              </a:rPr>
              <a:t>Capacity building at UEL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748713" cy="44640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GB" sz="2400" dirty="0" smtClean="0">
                <a:ea typeface="ＭＳ Ｐゴシック" pitchFamily="34" charset="-128"/>
              </a:rPr>
              <a:t>Co-designed a series of modules for training RDM support staff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GB" sz="2400" dirty="0" smtClean="0">
                <a:ea typeface="ＭＳ Ｐゴシック" pitchFamily="34" charset="-128"/>
              </a:rPr>
              <a:t>Developed online learning resource, presentations and exercises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GB" sz="2400" dirty="0" smtClean="0">
                <a:ea typeface="ＭＳ Ｐゴシック" pitchFamily="34" charset="-128"/>
              </a:rPr>
              <a:t>Delivered training with UEL colleagues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GB" sz="2400" dirty="0" smtClean="0">
                <a:ea typeface="ＭＳ Ｐゴシック" pitchFamily="34" charset="-128"/>
              </a:rPr>
              <a:t>Helped to build awareness and confidence in dealing with RDM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ea typeface="ＭＳ Ｐゴシック" pitchFamily="34" charset="-128"/>
              </a:rPr>
              <a:t>SupportDM: </a:t>
            </a:r>
            <a:r>
              <a:rPr lang="en-GB" sz="2400" dirty="0" smtClean="0">
                <a:ea typeface="ＭＳ Ｐゴシック" pitchFamily="34" charset="-128"/>
                <a:hlinkClick r:id="rId3"/>
              </a:rPr>
              <a:t>http://www.uel.ac.uk/trad/outputs/resources/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ea typeface="ＭＳ Ｐゴシック" pitchFamily="34" charset="-128"/>
              </a:rPr>
              <a:t>Review of the course: </a:t>
            </a:r>
            <a:r>
              <a:rPr lang="en-GB" sz="2400" dirty="0" smtClean="0">
                <a:ea typeface="ＭＳ Ｐゴシック" pitchFamily="34" charset="-128"/>
                <a:hlinkClick r:id="rId4"/>
              </a:rPr>
              <a:t>http://datamanagementuel.wordpress.com/ 2013/06/19/are-you-</a:t>
            </a:r>
            <a:r>
              <a:rPr lang="en-GB" sz="2400" dirty="0" err="1" smtClean="0">
                <a:ea typeface="ＭＳ Ｐゴシック" pitchFamily="34" charset="-128"/>
                <a:hlinkClick r:id="rId4"/>
              </a:rPr>
              <a:t>rdm</a:t>
            </a:r>
            <a:r>
              <a:rPr lang="en-GB" sz="2400" dirty="0" smtClean="0">
                <a:ea typeface="ＭＳ Ｐゴシック" pitchFamily="34" charset="-128"/>
                <a:hlinkClick r:id="rId4"/>
              </a:rPr>
              <a:t>-ready-from-zeroes-to-heroes/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endParaRPr lang="en-GB" sz="2000" dirty="0" smtClean="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smtClean="0"/>
              <a:t>Supporting data management planning</a:t>
            </a:r>
          </a:p>
        </p:txBody>
      </p:sp>
    </p:spTree>
    <p:extLst>
      <p:ext uri="{BB962C8B-B14F-4D97-AF65-F5344CB8AC3E}">
        <p14:creationId xmlns:p14="http://schemas.microsoft.com/office/powerpoint/2010/main" val="258369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is a DMP?</a:t>
            </a: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35975" cy="3673475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A short plan that outlines: </a:t>
            </a:r>
          </a:p>
          <a:p>
            <a:pPr>
              <a:spcAft>
                <a:spcPts val="2400"/>
              </a:spcAft>
            </a:pPr>
            <a:r>
              <a:rPr lang="en-US" altLang="en-US" sz="2800" smtClean="0">
                <a:ea typeface="ＭＳ Ｐゴシック" pitchFamily="34" charset="-128"/>
              </a:rPr>
              <a:t>what data will be created and how</a:t>
            </a:r>
          </a:p>
          <a:p>
            <a:pPr>
              <a:spcAft>
                <a:spcPts val="2400"/>
              </a:spcAft>
            </a:pPr>
            <a:r>
              <a:rPr lang="en-US" altLang="en-US" sz="2800" smtClean="0">
                <a:ea typeface="ＭＳ Ｐゴシック" pitchFamily="34" charset="-128"/>
              </a:rPr>
              <a:t>how it will be managed (storage, back-up, access…)</a:t>
            </a:r>
          </a:p>
          <a:p>
            <a:pPr>
              <a:spcAft>
                <a:spcPts val="2400"/>
              </a:spcAft>
            </a:pPr>
            <a:r>
              <a:rPr lang="en-US" altLang="en-US" sz="2800" smtClean="0">
                <a:ea typeface="ＭＳ Ｐゴシック" pitchFamily="34" charset="-128"/>
              </a:rPr>
              <a:t>plans for data sharing and preservation</a:t>
            </a:r>
          </a:p>
          <a:p>
            <a:endParaRPr lang="en-US" altLang="en-US" sz="2400" smtClean="0"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509829" y="4161712"/>
          <a:ext cx="3634171" cy="253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151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92538"/>
            <a:ext cx="221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Bill &amp; Melinda Gates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24075"/>
            <a:ext cx="2868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Department for International Development -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652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8" descr="TDR: For Research on Diseases of Pover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880100"/>
            <a:ext cx="4125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0" descr="National Institute for Health Resear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067300"/>
            <a:ext cx="30956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25450" y="36195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Some other funders that require DMPs or equivalent</a:t>
            </a:r>
          </a:p>
        </p:txBody>
      </p:sp>
      <p:pic>
        <p:nvPicPr>
          <p:cNvPr id="28680" name="Picture 17" descr="nsf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951163"/>
            <a:ext cx="44513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8" descr="banner-nih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2450"/>
            <a:ext cx="372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 descr="logo_en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7663"/>
            <a:ext cx="21478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" descr="dfg_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5089525"/>
            <a:ext cx="34226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2" descr="logo_genome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132138"/>
            <a:ext cx="17891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2" descr="vetenskapsradet-logoty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521075"/>
            <a:ext cx="13843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9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Five common themes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5091113"/>
          </a:xfrm>
        </p:spPr>
        <p:txBody>
          <a:bodyPr>
            <a:normAutofit/>
          </a:bodyPr>
          <a:lstStyle/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400" dirty="0" smtClean="0">
                <a:ea typeface="ＭＳ Ｐゴシック" pitchFamily="34" charset="-128"/>
              </a:rPr>
              <a:t>Description of data to be collected / created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1800" dirty="0" smtClean="0">
                <a:ea typeface="ＭＳ Ｐゴシック" pitchFamily="34" charset="-128"/>
              </a:rPr>
              <a:t>	  </a:t>
            </a:r>
            <a:r>
              <a:rPr lang="en-GB" sz="2000" dirty="0" smtClean="0">
                <a:ea typeface="ＭＳ Ｐゴシック" pitchFamily="34" charset="-128"/>
              </a:rPr>
              <a:t>(i.e. content, type, format, volume...)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Standards / methodologies for data collection &amp; management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Ethics and Intellectual Property</a:t>
            </a:r>
            <a:endParaRPr lang="en-GB" sz="1800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ea typeface="ＭＳ Ｐゴシック" pitchFamily="34" charset="-128"/>
              </a:rPr>
              <a:t>	 (</a:t>
            </a:r>
            <a:r>
              <a:rPr lang="en-GB" sz="2000" dirty="0" smtClean="0">
                <a:ea typeface="DejaVu Sans Condensed"/>
                <a:cs typeface="DejaVu Sans Condensed"/>
              </a:rPr>
              <a:t>highlight any restrictions on data sharing e.g. embargoes, confidentiality)</a:t>
            </a:r>
            <a:endParaRPr lang="en-GB" dirty="0" smtClean="0">
              <a:ea typeface="DejaVu Sans Condensed"/>
              <a:cs typeface="DejaVu Sans Condensed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en-GB" sz="2400" dirty="0" smtClean="0">
                <a:ea typeface="ＭＳ Ｐゴシック" pitchFamily="34" charset="-128"/>
              </a:rPr>
              <a:t>Plans </a:t>
            </a:r>
            <a:r>
              <a:rPr lang="en-GB" sz="2400" dirty="0">
                <a:ea typeface="ＭＳ Ｐゴシック" pitchFamily="34" charset="-128"/>
              </a:rPr>
              <a:t>for data sharing and access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1800" dirty="0">
                <a:ea typeface="DejaVu Sans Condensed"/>
                <a:cs typeface="DejaVu Sans Condensed"/>
              </a:rPr>
              <a:t>	</a:t>
            </a:r>
            <a:r>
              <a:rPr lang="en-GB" sz="1800" dirty="0" smtClean="0">
                <a:ea typeface="DejaVu Sans Condensed"/>
                <a:cs typeface="DejaVu Sans Condensed"/>
              </a:rPr>
              <a:t>  </a:t>
            </a:r>
            <a:r>
              <a:rPr lang="en-GB" sz="2000" dirty="0" smtClean="0">
                <a:ea typeface="DejaVu Sans Condensed"/>
                <a:cs typeface="DejaVu Sans Condensed"/>
              </a:rPr>
              <a:t>(i.e. how, when, to whom)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GB" sz="2400" dirty="0">
                <a:ea typeface="ＭＳ Ｐゴシック" pitchFamily="34" charset="-128"/>
              </a:rPr>
              <a:t>Strategy for long-term </a:t>
            </a:r>
            <a:r>
              <a:rPr lang="en-GB" sz="2400" dirty="0" smtClean="0">
                <a:ea typeface="ＭＳ Ｐゴシック" pitchFamily="34" charset="-128"/>
              </a:rPr>
              <a:t>preservation</a:t>
            </a: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endParaRPr lang="en-GB" sz="1600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4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2275" y="301625"/>
            <a:ext cx="7391400" cy="9906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The DCC Mission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-57967" y="1549028"/>
          <a:ext cx="66179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908050"/>
            <a:ext cx="28432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021388"/>
            <a:ext cx="9477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5326063" y="6135688"/>
            <a:ext cx="212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hlinkClick r:id="rId10"/>
              </a:rPr>
              <a:t>www.dcc.ac.uk</a:t>
            </a:r>
            <a:r>
              <a:rPr lang="en-GB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2913" y="358775"/>
            <a:ext cx="8229600" cy="981075"/>
          </a:xfrm>
        </p:spPr>
        <p:txBody>
          <a:bodyPr/>
          <a:lstStyle/>
          <a:p>
            <a:r>
              <a:rPr lang="en-GB" altLang="en-US" smtClean="0"/>
              <a:t>DMPonline</a:t>
            </a:r>
          </a:p>
        </p:txBody>
      </p:sp>
      <p:pic>
        <p:nvPicPr>
          <p:cNvPr id="30723" name="Picture 5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96988"/>
            <a:ext cx="7167562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4538" y="1492250"/>
            <a:ext cx="4410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n-lt"/>
                <a:hlinkClick r:id="rId5"/>
              </a:rPr>
              <a:t>https://dmponline.dcc.ac.uk</a:t>
            </a:r>
            <a:r>
              <a:rPr lang="en-GB" sz="2800" dirty="0"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9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Main features of DMPonline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34975" y="1557338"/>
            <a:ext cx="8229600" cy="5126037"/>
          </a:xfrm>
        </p:spPr>
        <p:txBody>
          <a:bodyPr>
            <a:normAutofit fontScale="92500"/>
          </a:bodyPr>
          <a:lstStyle/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Templates for different requirements (funder or institution)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Tailored guidance (funder, institutional, discipline-specific etc) 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  <a:cs typeface="Arial" pitchFamily="34" charset="0"/>
              </a:rPr>
              <a:t>Ability to provide examples and boilerplate text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Supports multiple </a:t>
            </a:r>
            <a:r>
              <a:rPr lang="en-US" altLang="en-US" sz="2400" dirty="0" smtClean="0">
                <a:ea typeface="ＭＳ Ｐゴシック" pitchFamily="34" charset="-128"/>
              </a:rPr>
              <a:t>phases (e.g. pre- / during / post-project)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Granular read / write / share permissions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Customised exports to a variety of formats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API for systems interoperability </a:t>
            </a:r>
          </a:p>
          <a:p>
            <a:pPr marL="0" indent="-360000" defTabSz="457200" eaLnBrk="1" hangingPunct="1"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Shibboleth authentication</a:t>
            </a:r>
          </a:p>
          <a:p>
            <a:pPr marL="0" indent="0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900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0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2263"/>
            <a:ext cx="9144000" cy="85725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 smtClean="0">
                <a:ea typeface="ＭＳ Ｐゴシック" pitchFamily="34" charset="-128"/>
              </a:rPr>
              <a:t>Institutions can customise DMPonline</a:t>
            </a:r>
          </a:p>
        </p:txBody>
      </p:sp>
      <p:pic>
        <p:nvPicPr>
          <p:cNvPr id="32771" name="Picture 5" descr="ANd9GcTRg44gTEa9WS1YKzbiU_uxXsgx9bmanT8uxf9jdPEYlxtJk0Su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84003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0" y="4773613"/>
            <a:ext cx="3005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latin typeface="+mn-lt"/>
              </a:rPr>
              <a:t>Select / write desired questions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408738" y="3524250"/>
            <a:ext cx="2460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latin typeface="+mn-lt"/>
              </a:rPr>
              <a:t>Add your logo, URL </a:t>
            </a:r>
            <a:r>
              <a:rPr lang="en-GB" sz="2800" dirty="0" err="1">
                <a:latin typeface="+mn-lt"/>
              </a:rPr>
              <a:t>etc</a:t>
            </a:r>
            <a:endParaRPr lang="en-GB" sz="2800" dirty="0">
              <a:latin typeface="+mn-lt"/>
            </a:endParaRPr>
          </a:p>
        </p:txBody>
      </p:sp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15523" r="38060" b="33746"/>
          <a:stretch>
            <a:fillRect/>
          </a:stretch>
        </p:blipFill>
        <p:spPr bwMode="auto">
          <a:xfrm>
            <a:off x="6302375" y="4519613"/>
            <a:ext cx="26717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73175" y="1624013"/>
            <a:ext cx="5929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latin typeface="+mn-lt"/>
              </a:rPr>
              <a:t>Profile local support via custom guidance and boilerplate 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7300" y="6134100"/>
            <a:ext cx="72834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n-lt"/>
                <a:hlinkClick r:id="rId6"/>
              </a:rPr>
              <a:t>www.dcc.ac.uk/news/customising-dmponline</a:t>
            </a:r>
            <a:endParaRPr lang="en-GB" sz="2800" dirty="0">
              <a:latin typeface="+mn-lt"/>
            </a:endParaRPr>
          </a:p>
        </p:txBody>
      </p:sp>
      <p:pic>
        <p:nvPicPr>
          <p:cNvPr id="3277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0033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354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en-GB" altLang="en-US" smtClean="0"/>
              <a:t>Facilitating research data discovery</a:t>
            </a:r>
          </a:p>
        </p:txBody>
      </p:sp>
    </p:spTree>
    <p:extLst>
      <p:ext uri="{BB962C8B-B14F-4D97-AF65-F5344CB8AC3E}">
        <p14:creationId xmlns:p14="http://schemas.microsoft.com/office/powerpoint/2010/main" val="414950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17287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7112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Archiving – external data centres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52413" y="1916113"/>
            <a:ext cx="3887788" cy="936625"/>
          </a:xfrm>
        </p:spPr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b="1" smtClean="0">
                <a:solidFill>
                  <a:srgbClr val="FF9900"/>
                </a:solidFill>
              </a:rPr>
              <a:t>Research funders’ data centres…</a:t>
            </a:r>
          </a:p>
        </p:txBody>
      </p:sp>
      <p:pic>
        <p:nvPicPr>
          <p:cNvPr id="34821" name="Picture 4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6557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5613"/>
            <a:ext cx="25050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87900" y="1773238"/>
            <a:ext cx="4140200" cy="935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31838" lvl="1" indent="-274638" defTabSz="457200" eaLnBrk="0" hangingPunct="0">
              <a:lnSpc>
                <a:spcPct val="75000"/>
              </a:lnSpc>
              <a:spcBef>
                <a:spcPts val="600"/>
              </a:spcBef>
              <a:buClr>
                <a:srgbClr val="FF6600"/>
              </a:buClr>
              <a:buSzPct val="100000"/>
              <a:buFont typeface="Arial" charset="0"/>
              <a:buNone/>
              <a:defRPr/>
            </a:pPr>
            <a:r>
              <a:rPr lang="en-US" sz="2400" b="1" kern="0" dirty="0">
                <a:solidFill>
                  <a:srgbClr val="FF9900"/>
                </a:solidFill>
                <a:latin typeface="+mn-lt"/>
                <a:ea typeface="DejaVu Sans Condensed"/>
                <a:cs typeface="+mn-cs"/>
              </a:rPr>
              <a:t>Structured databases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4292600"/>
            <a:ext cx="4211638" cy="935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4638" indent="-274638" algn="ctr" defTabSz="457200" eaLnBrk="0" hangingPunct="0">
              <a:lnSpc>
                <a:spcPct val="75000"/>
              </a:lnSpc>
              <a:spcBef>
                <a:spcPts val="600"/>
              </a:spcBef>
              <a:buClr>
                <a:srgbClr val="FF6600"/>
              </a:buClr>
              <a:buSzPct val="100000"/>
              <a:buFont typeface="Arial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ea typeface="DejaVu Sans Condensed"/>
                <a:cs typeface="+mn-cs"/>
              </a:rPr>
              <a:t>	</a:t>
            </a:r>
            <a:r>
              <a:rPr lang="en-US" sz="2400" b="1" kern="0" dirty="0">
                <a:solidFill>
                  <a:srgbClr val="FF9900"/>
                </a:solidFill>
                <a:latin typeface="+mn-lt"/>
                <a:ea typeface="DejaVu Sans Condensed"/>
                <a:cs typeface="+mn-cs"/>
              </a:rPr>
              <a:t>Disciplinary&amp; community initiatives</a:t>
            </a:r>
          </a:p>
        </p:txBody>
      </p:sp>
      <p:pic>
        <p:nvPicPr>
          <p:cNvPr id="34825" name="Picture 12" descr="Captu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92375"/>
            <a:ext cx="16557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3" descr="Captu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2279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5" descr="Captur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20875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7" descr="Captu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68863"/>
            <a:ext cx="1597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 descr="ZENOD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61025"/>
            <a:ext cx="1943100" cy="6397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 descr="re3dat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352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87900" y="3429000"/>
            <a:ext cx="40640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GB" sz="2400" b="1" dirty="0">
                <a:solidFill>
                  <a:srgbClr val="FF9900"/>
                </a:solidFill>
                <a:latin typeface="+mn-lt"/>
                <a:ea typeface="DejaVu Sans Condensed" pitchFamily="34" charset="0"/>
                <a:cs typeface="DejaVu Sans Condensed" pitchFamily="34" charset="0"/>
              </a:rPr>
              <a:t>Registries of international </a:t>
            </a:r>
          </a:p>
          <a:p>
            <a:pPr algn="ctr" defTabSz="457200">
              <a:defRPr/>
            </a:pPr>
            <a:r>
              <a:rPr lang="en-GB" sz="2400" b="1" dirty="0">
                <a:solidFill>
                  <a:srgbClr val="FF9900"/>
                </a:solidFill>
                <a:latin typeface="+mn-lt"/>
                <a:ea typeface="DejaVu Sans Condensed" pitchFamily="34" charset="0"/>
                <a:cs typeface="DejaVu Sans Condensed" pitchFamily="34" charset="0"/>
              </a:rPr>
              <a:t>data centres</a:t>
            </a:r>
          </a:p>
        </p:txBody>
      </p:sp>
      <p:pic>
        <p:nvPicPr>
          <p:cNvPr id="34832" name="Picture 19" descr="databi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2095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43438" y="3213100"/>
            <a:ext cx="4321175" cy="316865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2400"/>
          </a:p>
        </p:txBody>
      </p:sp>
      <p:sp>
        <p:nvSpPr>
          <p:cNvPr id="19" name="Rectangle 18"/>
          <p:cNvSpPr/>
          <p:nvPr/>
        </p:nvSpPr>
        <p:spPr>
          <a:xfrm>
            <a:off x="250825" y="1700213"/>
            <a:ext cx="4321175" cy="230505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2400"/>
          </a:p>
        </p:txBody>
      </p:sp>
      <p:sp>
        <p:nvSpPr>
          <p:cNvPr id="20" name="Rectangle 19"/>
          <p:cNvSpPr/>
          <p:nvPr/>
        </p:nvSpPr>
        <p:spPr>
          <a:xfrm>
            <a:off x="4716463" y="1628775"/>
            <a:ext cx="4140200" cy="14398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2400"/>
          </a:p>
        </p:txBody>
      </p:sp>
      <p:sp>
        <p:nvSpPr>
          <p:cNvPr id="21" name="Rectangle 20"/>
          <p:cNvSpPr/>
          <p:nvPr/>
        </p:nvSpPr>
        <p:spPr>
          <a:xfrm>
            <a:off x="250825" y="4149725"/>
            <a:ext cx="4033838" cy="22399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847116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549275"/>
            <a:ext cx="8374063" cy="711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Institutional data repositories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1700213"/>
            <a:ext cx="3097213" cy="4105275"/>
          </a:xfrm>
        </p:spPr>
        <p:txBody>
          <a:bodyPr/>
          <a:lstStyle/>
          <a:p>
            <a:pPr lvl="1" algn="ctr" eaLnBrk="1" hangingPunct="1">
              <a:lnSpc>
                <a:spcPct val="75000"/>
              </a:lnSpc>
              <a:buFontTx/>
              <a:buNone/>
            </a:pPr>
            <a:r>
              <a:rPr lang="en-GB" altLang="en-US" smtClean="0"/>
              <a:t>	</a:t>
            </a:r>
          </a:p>
          <a:p>
            <a:pPr algn="ctr" eaLnBrk="1" hangingPunct="1">
              <a:buFontTx/>
              <a:buNone/>
            </a:pPr>
            <a:r>
              <a:rPr lang="en-GB" altLang="en-US" sz="2800" smtClean="0"/>
              <a:t>  </a:t>
            </a:r>
            <a:r>
              <a:rPr lang="en-GB" altLang="en-US" sz="2400" smtClean="0"/>
              <a:t>Not intended to replace national, subject or other established data repositories</a:t>
            </a:r>
            <a:endParaRPr lang="en-GB" altLang="en-US" sz="2800" smtClean="0"/>
          </a:p>
          <a:p>
            <a:pPr algn="ctr" eaLnBrk="1" hangingPunct="1">
              <a:buFontTx/>
              <a:buNone/>
            </a:pPr>
            <a:endParaRPr lang="en-GB" altLang="en-US" sz="1800" smtClean="0"/>
          </a:p>
          <a:p>
            <a:pPr algn="ctr" eaLnBrk="1" hangingPunct="1">
              <a:buFontTx/>
              <a:buNone/>
            </a:pPr>
            <a:r>
              <a:rPr lang="en-GB" altLang="en-US" sz="2400" smtClean="0"/>
              <a:t>    Acknowledge hybrid environment</a:t>
            </a:r>
            <a:endParaRPr lang="en-US" altLang="en-US" sz="2400" smtClean="0"/>
          </a:p>
        </p:txBody>
      </p:sp>
      <p:grpSp>
        <p:nvGrpSpPr>
          <p:cNvPr id="35844" name="Group 12"/>
          <p:cNvGrpSpPr>
            <a:grpSpLocks/>
          </p:cNvGrpSpPr>
          <p:nvPr/>
        </p:nvGrpSpPr>
        <p:grpSpPr bwMode="auto">
          <a:xfrm>
            <a:off x="0" y="2205038"/>
            <a:ext cx="3024188" cy="1449387"/>
            <a:chOff x="251520" y="1556792"/>
            <a:chExt cx="3024336" cy="1449452"/>
          </a:xfrm>
        </p:grpSpPr>
        <p:pic>
          <p:nvPicPr>
            <p:cNvPr id="3585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2814484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5" name="TextBox 5"/>
            <p:cNvSpPr txBox="1">
              <a:spLocks noChangeArrowheads="1"/>
            </p:cNvSpPr>
            <p:nvPr/>
          </p:nvSpPr>
          <p:spPr bwMode="auto">
            <a:xfrm>
              <a:off x="322961" y="2636340"/>
              <a:ext cx="2952895" cy="36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ea typeface="DejaVu Sans Condensed"/>
                  <a:cs typeface="DejaVu Sans Condensed"/>
                  <a:hlinkClick r:id="rId4"/>
                </a:rPr>
                <a:t>http://datashare.is.ed.ac.uk</a:t>
              </a:r>
              <a:endParaRPr lang="en-GB" altLang="en-US" sz="1800">
                <a:ea typeface="DejaVu Sans Condensed"/>
                <a:cs typeface="DejaVu Sans Condensed"/>
              </a:endParaRPr>
            </a:p>
          </p:txBody>
        </p:sp>
      </p:grp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395288" y="4365625"/>
            <a:ext cx="2952750" cy="1301750"/>
            <a:chOff x="323528" y="3212976"/>
            <a:chExt cx="2952328" cy="1302260"/>
          </a:xfrm>
        </p:grpSpPr>
        <p:pic>
          <p:nvPicPr>
            <p:cNvPr id="358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12976"/>
              <a:ext cx="1906094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TextBox 7"/>
            <p:cNvSpPr txBox="1">
              <a:spLocks noChangeArrowheads="1"/>
            </p:cNvSpPr>
            <p:nvPr/>
          </p:nvSpPr>
          <p:spPr bwMode="auto">
            <a:xfrm>
              <a:off x="323528" y="4148380"/>
              <a:ext cx="2952328" cy="36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ea typeface="DejaVu Sans Condensed"/>
                  <a:cs typeface="DejaVu Sans Condensed"/>
                  <a:hlinkClick r:id="rId6"/>
                </a:rPr>
                <a:t>www.dspace.cam.ac.uk</a:t>
              </a:r>
              <a:endParaRPr lang="en-GB" altLang="en-US" sz="1800">
                <a:ea typeface="DejaVu Sans Condensed"/>
                <a:cs typeface="DejaVu Sans Condensed"/>
              </a:endParaRPr>
            </a:p>
          </p:txBody>
        </p:sp>
      </p:grpSp>
      <p:grpSp>
        <p:nvGrpSpPr>
          <p:cNvPr id="35846" name="Group 13"/>
          <p:cNvGrpSpPr>
            <a:grpSpLocks/>
          </p:cNvGrpSpPr>
          <p:nvPr/>
        </p:nvGrpSpPr>
        <p:grpSpPr bwMode="auto">
          <a:xfrm>
            <a:off x="5508625" y="4581525"/>
            <a:ext cx="4067175" cy="1347788"/>
            <a:chOff x="5220072" y="5013176"/>
            <a:chExt cx="4067944" cy="1348583"/>
          </a:xfrm>
        </p:grpSpPr>
        <p:sp>
          <p:nvSpPr>
            <p:cNvPr id="35850" name="Rectangle 8"/>
            <p:cNvSpPr>
              <a:spLocks noChangeArrowheads="1"/>
            </p:cNvSpPr>
            <p:nvPr/>
          </p:nvSpPr>
          <p:spPr bwMode="auto">
            <a:xfrm>
              <a:off x="5220072" y="5948766"/>
              <a:ext cx="4067944" cy="41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ea typeface="DejaVu Sans Condensed"/>
                  <a:cs typeface="DejaVu Sans Condensed"/>
                  <a:hlinkClick r:id="rId7"/>
                </a:rPr>
                <a:t>https://databank.ora.ox.ac.uk</a:t>
              </a:r>
              <a:r>
                <a:rPr lang="en-US" altLang="en-US">
                  <a:ea typeface="DejaVu Sans Condensed"/>
                  <a:cs typeface="DejaVu Sans Condensed"/>
                </a:rPr>
                <a:t> </a:t>
              </a:r>
            </a:p>
          </p:txBody>
        </p:sp>
        <p:pic>
          <p:nvPicPr>
            <p:cNvPr id="35851" name="Picture 10" descr="Captu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013176"/>
              <a:ext cx="2372056" cy="79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7" name="Group 16"/>
          <p:cNvGrpSpPr>
            <a:grpSpLocks/>
          </p:cNvGrpSpPr>
          <p:nvPr/>
        </p:nvGrpSpPr>
        <p:grpSpPr bwMode="auto">
          <a:xfrm>
            <a:off x="6156325" y="2349500"/>
            <a:ext cx="2987675" cy="1582738"/>
            <a:chOff x="6156176" y="2564904"/>
            <a:chExt cx="2987824" cy="1582653"/>
          </a:xfrm>
        </p:grpSpPr>
        <p:sp>
          <p:nvSpPr>
            <p:cNvPr id="35848" name="Rectangle 14"/>
            <p:cNvSpPr>
              <a:spLocks noChangeArrowheads="1"/>
            </p:cNvSpPr>
            <p:nvPr/>
          </p:nvSpPr>
          <p:spPr bwMode="auto">
            <a:xfrm>
              <a:off x="6156176" y="3501350"/>
              <a:ext cx="2987824" cy="64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Research Data at Essex and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DataPool at Southampton</a:t>
              </a:r>
            </a:p>
          </p:txBody>
        </p:sp>
        <p:pic>
          <p:nvPicPr>
            <p:cNvPr id="35849" name="Picture 15" descr="Captu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564904"/>
              <a:ext cx="1584176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88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229600" cy="711200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catalogues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412875"/>
            <a:ext cx="8999537" cy="49688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altLang="en-US" sz="2800" smtClean="0"/>
              <a:t>Oxford is developing its DataFinder tool </a:t>
            </a:r>
            <a:r>
              <a:rPr lang="en-GB" altLang="en-US" sz="2800" smtClean="0">
                <a:hlinkClick r:id="rId4"/>
              </a:rPr>
              <a:t>http://blogs.it.ox.ac.uk/damaro</a:t>
            </a:r>
            <a:r>
              <a:rPr lang="en-GB" altLang="en-US" sz="2800" smtClean="0"/>
              <a:t> </a:t>
            </a:r>
            <a:endParaRPr lang="en-US" altLang="en-US" sz="2800" smtClean="0"/>
          </a:p>
          <a:p>
            <a:pPr>
              <a:spcAft>
                <a:spcPts val="2400"/>
              </a:spcAft>
            </a:pPr>
            <a:r>
              <a:rPr lang="en-US" altLang="en-US" sz="2800" smtClean="0"/>
              <a:t>Research Data @ Essex has developed a profile based on DataCite, Inspire and DDI standards </a:t>
            </a:r>
            <a:r>
              <a:rPr lang="en-GB" altLang="en-US" sz="2400" smtClean="0">
                <a:hlinkClick r:id="rId5"/>
              </a:rPr>
              <a:t>www.data-archive.ac.uk/ media/395364/rde_march2013_repositoryoutputs.pdf</a:t>
            </a:r>
            <a:endParaRPr lang="en-US" altLang="en-US" sz="2000" smtClean="0"/>
          </a:p>
          <a:p>
            <a:pPr>
              <a:spcAft>
                <a:spcPts val="2400"/>
              </a:spcAft>
            </a:pPr>
            <a:r>
              <a:rPr lang="en-US" altLang="en-US" sz="2800" smtClean="0"/>
              <a:t>C4D is developing a research data extension to the CERIF standard - </a:t>
            </a:r>
            <a:r>
              <a:rPr lang="en-US" altLang="en-US" sz="2800" smtClean="0">
                <a:ea typeface="DejaVu Sans Condensed"/>
                <a:cs typeface="DejaVu Sans Condensed"/>
                <a:hlinkClick r:id="rId6"/>
              </a:rPr>
              <a:t>http://cerif4datasets.wordpress.com</a:t>
            </a:r>
            <a:endParaRPr lang="en-US" altLang="en-US" sz="2800" smtClean="0">
              <a:ea typeface="DejaVu Sans Condensed"/>
              <a:cs typeface="DejaVu Sans Condensed"/>
            </a:endParaRPr>
          </a:p>
          <a:p>
            <a:pPr>
              <a:spcAft>
                <a:spcPts val="2400"/>
              </a:spcAft>
            </a:pPr>
            <a:r>
              <a:rPr lang="en-US" altLang="en-US" sz="2800" smtClean="0">
                <a:ea typeface="DejaVu Sans Condensed"/>
                <a:cs typeface="DejaVu Sans Condensed"/>
              </a:rPr>
              <a:t>CKAN is being explored by various projects </a:t>
            </a:r>
            <a:r>
              <a:rPr lang="en-GB" altLang="en-US" sz="2800" smtClean="0">
                <a:hlinkClick r:id="rId7"/>
              </a:rPr>
              <a:t>http://ckan.org</a:t>
            </a:r>
            <a:r>
              <a:rPr lang="en-GB" altLang="en-US" sz="2800" smtClean="0"/>
              <a:t> </a:t>
            </a:r>
            <a:endParaRPr lang="en-US" altLang="en-US" sz="2800" smtClean="0"/>
          </a:p>
          <a:p>
            <a:pPr>
              <a:lnSpc>
                <a:spcPct val="75000"/>
              </a:lnSpc>
            </a:pPr>
            <a:endParaRPr lang="en-US" altLang="en-US" sz="2800" smtClean="0">
              <a:ea typeface="DejaVu Sans Condensed"/>
              <a:cs typeface="DejaVu Sans Condensed"/>
            </a:endParaRPr>
          </a:p>
          <a:p>
            <a:pPr>
              <a:lnSpc>
                <a:spcPct val="75000"/>
              </a:lnSpc>
            </a:pPr>
            <a:endParaRPr lang="en-US" altLang="en-US" sz="2800" smtClean="0">
              <a:ea typeface="DejaVu Sans Condensed"/>
              <a:cs typeface="DejaVu Sans Condensed"/>
            </a:endParaRPr>
          </a:p>
          <a:p>
            <a:pPr>
              <a:lnSpc>
                <a:spcPct val="75000"/>
              </a:lnSpc>
            </a:pPr>
            <a:endParaRPr lang="en-GB" altLang="en-US" sz="2800" smtClean="0">
              <a:ea typeface="DejaVu Sans Condensed"/>
              <a:cs typeface="DejaVu Sans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535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65750"/>
            <a:ext cx="66595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Research Data Registry pilot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800" smtClean="0"/>
              <a:t>aim is to improve data discovery and provide a national level service</a:t>
            </a:r>
          </a:p>
          <a:p>
            <a:pPr>
              <a:spcAft>
                <a:spcPts val="1200"/>
              </a:spcAft>
            </a:pPr>
            <a:r>
              <a:rPr lang="en-GB" altLang="en-US" sz="2800" smtClean="0"/>
              <a:t>aggregate metadata relating to data collections or datasets held in UK </a:t>
            </a:r>
            <a:r>
              <a:rPr lang="en-US" altLang="en-US" sz="2800" smtClean="0"/>
              <a:t>HEIs</a:t>
            </a:r>
            <a:r>
              <a:rPr lang="en-GB" altLang="en-US" sz="2800" smtClean="0"/>
              <a:t> and subject data centres</a:t>
            </a:r>
          </a:p>
          <a:p>
            <a:pPr>
              <a:spcAft>
                <a:spcPts val="1200"/>
              </a:spcAft>
            </a:pPr>
            <a:r>
              <a:rPr lang="en-GB" altLang="en-US" sz="2800" smtClean="0"/>
              <a:t>have mapped metadata schema to develop crosswalks</a:t>
            </a:r>
          </a:p>
          <a:p>
            <a:pPr>
              <a:spcAft>
                <a:spcPts val="1200"/>
              </a:spcAft>
            </a:pPr>
            <a:r>
              <a:rPr lang="en-GB" altLang="en-US" sz="2800" smtClean="0"/>
              <a:t>trialling ANDS Research Data Australia</a:t>
            </a:r>
          </a:p>
          <a:p>
            <a:endParaRPr lang="en-GB" altLang="en-US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9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Jisc RDRDS Pilot Partners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12875"/>
            <a:ext cx="83185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227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RDRDS Metadata Work 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074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9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What is research data management and curation?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GB" altLang="en-US" smtClean="0"/>
              <a:t>Active management, adding value and maintaining access to research data over the course of its scholarly lifecycle.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Part of good research practice</a:t>
            </a:r>
          </a:p>
        </p:txBody>
      </p:sp>
    </p:spTree>
    <p:extLst>
      <p:ext uri="{BB962C8B-B14F-4D97-AF65-F5344CB8AC3E}">
        <p14:creationId xmlns:p14="http://schemas.microsoft.com/office/powerpoint/2010/main" val="41341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43608" y="1556792"/>
          <a:ext cx="700844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Metadata catalogues: defining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0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RDRDS ongoing investigations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4950"/>
            <a:ext cx="88201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089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r>
              <a:rPr lang="en-GB" altLang="en-US" smtClean="0"/>
              <a:t>Assessing RDM costs and benefits</a:t>
            </a:r>
          </a:p>
        </p:txBody>
      </p:sp>
    </p:spTree>
    <p:extLst>
      <p:ext uri="{BB962C8B-B14F-4D97-AF65-F5344CB8AC3E}">
        <p14:creationId xmlns:p14="http://schemas.microsoft.com/office/powerpoint/2010/main" val="2127403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5" descr="Table.PN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208962" cy="5329237"/>
          </a:xfrm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539750" y="6092825"/>
            <a:ext cx="823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  <a:hlinkClick r:id="rId4"/>
              </a:rPr>
              <a:t>http://www.dcc.ac.uk/resources/policy-and-legal/overview-funders-data-policies</a:t>
            </a:r>
            <a:r>
              <a:rPr lang="en-GB" altLang="en-US" sz="1800">
                <a:latin typeface="Arial" pitchFamily="34" charset="0"/>
              </a:rPr>
              <a:t> 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7812088" y="1341438"/>
            <a:ext cx="971550" cy="4752975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776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itchFamily="34" charset="0"/>
              </a:rPr>
              <a:t>Collaboration to Clarify the Costs of Curation (4C) 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1908175" y="6381750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http://4cproject.eu/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05488"/>
            <a:ext cx="825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9001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2" descr="F:\4C Slides\0-01 - Welcome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908050"/>
            <a:ext cx="46021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776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itchFamily="34" charset="0"/>
              </a:rPr>
              <a:t>Collaboration to Clarify the Costs of Curation (4C)  </a:t>
            </a: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1908175" y="6381750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http://4cproject.eu/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05488"/>
            <a:ext cx="825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9001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836613"/>
            <a:ext cx="6716713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r>
              <a:rPr lang="en-GB" altLang="en-US" smtClean="0"/>
              <a:t>Lessons we can share</a:t>
            </a:r>
          </a:p>
        </p:txBody>
      </p:sp>
    </p:spTree>
    <p:extLst>
      <p:ext uri="{BB962C8B-B14F-4D97-AF65-F5344CB8AC3E}">
        <p14:creationId xmlns:p14="http://schemas.microsoft.com/office/powerpoint/2010/main" val="2269003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mtClean="0"/>
              <a:t>Components of RDM services</a:t>
            </a:r>
          </a:p>
        </p:txBody>
      </p:sp>
      <p:pic>
        <p:nvPicPr>
          <p:cNvPr id="48131" name="Content Placeholder 3" descr="RDMcomponents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09663"/>
            <a:ext cx="6288087" cy="5632450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8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/>
              <a:t>UK research data policies</a:t>
            </a: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390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107950" y="2781300"/>
            <a:ext cx="33480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“Statement of commitment”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sym typeface="Wingdings" pitchFamily="2" charset="2"/>
              </a:rPr>
              <a:t> Infrastructure  policy</a:t>
            </a:r>
            <a:endParaRPr lang="en-GB" altLang="en-US" sz="2000"/>
          </a:p>
        </p:txBody>
      </p:sp>
      <p:sp>
        <p:nvSpPr>
          <p:cNvPr id="49157" name="TextBox 9"/>
          <p:cNvSpPr txBox="1">
            <a:spLocks noChangeArrowheads="1"/>
          </p:cNvSpPr>
          <p:nvPr/>
        </p:nvSpPr>
        <p:spPr bwMode="auto">
          <a:xfrm>
            <a:off x="3059113" y="3789363"/>
            <a:ext cx="2879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“10 commandments”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mutual promises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aspirational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0" y="5013325"/>
            <a:ext cx="33131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Baseline of RCUK Code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+ procedures &amp; support</a:t>
            </a:r>
          </a:p>
        </p:txBody>
      </p:sp>
      <p:pic>
        <p:nvPicPr>
          <p:cNvPr id="49159" name="Picture 14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686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5867400" y="2636838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legal tone / language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a section in uni DM policy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useful guide as appendix</a:t>
            </a:r>
          </a:p>
        </p:txBody>
      </p:sp>
      <p:pic>
        <p:nvPicPr>
          <p:cNvPr id="49161" name="Picture 17" descr="Cap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24400"/>
            <a:ext cx="1352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18"/>
          <p:cNvSpPr txBox="1">
            <a:spLocks noChangeArrowheads="1"/>
          </p:cNvSpPr>
          <p:nvPr/>
        </p:nvSpPr>
        <p:spPr bwMode="auto">
          <a:xfrm>
            <a:off x="6983413" y="4797425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Based on Edin. with a few additions</a:t>
            </a:r>
          </a:p>
        </p:txBody>
      </p:sp>
      <p:pic>
        <p:nvPicPr>
          <p:cNvPr id="49163" name="Picture 15" descr="University of northamp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3" b="29807"/>
          <a:stretch>
            <a:fillRect/>
          </a:stretch>
        </p:blipFill>
        <p:spPr bwMode="auto">
          <a:xfrm>
            <a:off x="250825" y="4076700"/>
            <a:ext cx="25066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7" descr="http://upload.wikimedia.org/wikipedia/en/thumb/0/0f/University_of_Edinburgh_logo.svg/298px-University_of_Edinburgh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09825"/>
            <a:ext cx="129698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Sample roadmaps: University of Bath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7573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sz="2800" smtClean="0"/>
              <a:t>Based on Monash University RDM strategy</a:t>
            </a:r>
          </a:p>
          <a:p>
            <a:pPr eaLnBrk="1" hangingPunct="1"/>
            <a:r>
              <a:rPr lang="en-GB" altLang="en-US" sz="2800" smtClean="0"/>
              <a:t>Identifies the current position and proposes activity</a:t>
            </a:r>
          </a:p>
          <a:p>
            <a:pPr eaLnBrk="1" hangingPunct="1"/>
            <a:r>
              <a:rPr lang="en-GB" altLang="en-US" sz="2800" smtClean="0"/>
              <a:t>Defines roles and responsibilities and timeframes</a:t>
            </a:r>
          </a:p>
        </p:txBody>
      </p:sp>
      <p:pic>
        <p:nvPicPr>
          <p:cNvPr id="50180" name="Picture 3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86058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971550" y="6165850"/>
            <a:ext cx="7488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4"/>
              </a:rPr>
              <a:t>http://www.bath.ac.uk/rdso/University-of-Bath-Roadmap-for-EPSRC.pdf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7023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229600" cy="1143000"/>
          </a:xfrm>
        </p:spPr>
        <p:txBody>
          <a:bodyPr/>
          <a:lstStyle/>
          <a:p>
            <a:r>
              <a:rPr lang="en-GB" altLang="en-US" smtClean="0"/>
              <a:t>UK Context</a:t>
            </a:r>
          </a:p>
        </p:txBody>
      </p:sp>
    </p:spTree>
    <p:extLst>
      <p:ext uri="{BB962C8B-B14F-4D97-AF65-F5344CB8AC3E}">
        <p14:creationId xmlns:p14="http://schemas.microsoft.com/office/powerpoint/2010/main" val="24319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Architecture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6381750"/>
            <a:ext cx="8002588" cy="476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	</a:t>
            </a:r>
            <a:r>
              <a:rPr lang="en-GB" sz="2600" dirty="0" smtClean="0"/>
              <a:t>Diagram courtesy of Sally Rumsey, University of Oxford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51204" name="Picture 4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125538"/>
            <a:ext cx="6829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268413"/>
            <a:ext cx="5832475" cy="914400"/>
          </a:xfrm>
        </p:spPr>
        <p:txBody>
          <a:bodyPr/>
          <a:lstStyle/>
          <a:p>
            <a:pPr algn="l" eaLnBrk="1" hangingPunct="1"/>
            <a:r>
              <a:rPr lang="en-GB" altLang="en-US" smtClean="0"/>
              <a:t>Thanks – any questions?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068638"/>
            <a:ext cx="7127875" cy="3384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dirty="0" smtClean="0">
              <a:solidFill>
                <a:srgbClr val="FC6204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 smtClean="0"/>
              <a:t>DCC guidance, tools and case studies: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hlinkClick r:id="rId3"/>
              </a:rPr>
              <a:t>www.dcc.ac.uk/resources</a:t>
            </a:r>
            <a:endParaRPr lang="en-GB" sz="2800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GB" sz="3600" u="sng" dirty="0">
              <a:solidFill>
                <a:srgbClr val="0096E3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Follow us on </a:t>
            </a:r>
            <a:r>
              <a:rPr lang="en-GB" sz="2800" dirty="0" smtClean="0"/>
              <a:t>twitter: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 </a:t>
            </a:r>
            <a:r>
              <a:rPr lang="en-GB" sz="2800" dirty="0"/>
              <a:t>@digitalcuration and #</a:t>
            </a:r>
            <a:r>
              <a:rPr lang="en-GB" sz="2800" dirty="0" err="1" smtClean="0"/>
              <a:t>ukdcc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400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dirty="0" smtClean="0"/>
          </a:p>
        </p:txBody>
      </p:sp>
      <p:pic>
        <p:nvPicPr>
          <p:cNvPr id="5222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What has been driving this agenda in the UK?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en-GB" altLang="en-US" smtClean="0"/>
              <a:t>Several factors making RDM a key issue for many UK HEIs</a:t>
            </a:r>
          </a:p>
          <a:p>
            <a:pPr eaLnBrk="1" hangingPunct="1"/>
            <a:r>
              <a:rPr lang="en-GB" altLang="en-US" smtClean="0"/>
              <a:t>These factors are international and are affecting research practice in many countries (US, Canada, EU)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390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14313"/>
            <a:ext cx="4521200" cy="642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003800" y="1557338"/>
            <a:ext cx="367188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i="1"/>
              <a:t>“Data sets are becoming the new instruments of science”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Dan Atkins,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226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6988"/>
            <a:ext cx="42084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38163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Digital data as the new special collections?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5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Sayeed Choudhury, Johns Hopkins</a:t>
            </a:r>
          </a:p>
        </p:txBody>
      </p:sp>
    </p:spTree>
    <p:extLst>
      <p:ext uri="{BB962C8B-B14F-4D97-AF65-F5344CB8AC3E}">
        <p14:creationId xmlns:p14="http://schemas.microsoft.com/office/powerpoint/2010/main" val="42917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24401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26988"/>
            <a:ext cx="4095751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5580063" y="42863"/>
            <a:ext cx="34559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</a:rPr>
              <a:t>Research data: institutional crown jewels?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0" y="6597650"/>
            <a:ext cx="9036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i="1">
                <a:solidFill>
                  <a:schemeClr val="bg1"/>
                </a:solidFill>
              </a:rPr>
              <a:t>http://www.flickr.com/photos/lifes__too_short__to__drink__cheap__wine/4754234186</a:t>
            </a:r>
            <a:r>
              <a:rPr lang="en-GB" altLang="en-US" sz="100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391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</TotalTime>
  <Words>1011</Words>
  <Application>Microsoft Office PowerPoint</Application>
  <PresentationFormat>On-screen Show (4:3)</PresentationFormat>
  <Paragraphs>255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Clarity</vt:lpstr>
      <vt:lpstr>PowerPoint Presentation</vt:lpstr>
      <vt:lpstr>Introduction to RDM and emerging good RDM practice in UK universities  </vt:lpstr>
      <vt:lpstr>The DCC Mission</vt:lpstr>
      <vt:lpstr>What is research data management and curation?</vt:lpstr>
      <vt:lpstr>UK Context</vt:lpstr>
      <vt:lpstr>What has been driving this agenda in the UK?</vt:lpstr>
      <vt:lpstr>PowerPoint Presentation</vt:lpstr>
      <vt:lpstr>PowerPoint Presentation</vt:lpstr>
      <vt:lpstr>PowerPoint Presentation</vt:lpstr>
      <vt:lpstr>What do UK funders expect?</vt:lpstr>
      <vt:lpstr>Ultimately funders expect:</vt:lpstr>
      <vt:lpstr>PowerPoint Presentation</vt:lpstr>
      <vt:lpstr>PowerPoint Presentation</vt:lpstr>
      <vt:lpstr>Working with UK Universities</vt:lpstr>
      <vt:lpstr>Institutional Engagement programme</vt:lpstr>
      <vt:lpstr>The engagement model</vt:lpstr>
      <vt:lpstr>Who we worked with</vt:lpstr>
      <vt:lpstr>DCC tailored support</vt:lpstr>
      <vt:lpstr>Roles of main participants</vt:lpstr>
      <vt:lpstr>Examples of support:  CARDIO at Queen Mary</vt:lpstr>
      <vt:lpstr>Fostering skills development</vt:lpstr>
      <vt:lpstr>Guidance webpages</vt:lpstr>
      <vt:lpstr>Online training for PhD students</vt:lpstr>
      <vt:lpstr>PowerPoint Presentation</vt:lpstr>
      <vt:lpstr>Examples of support:  Capacity building at UEL</vt:lpstr>
      <vt:lpstr>Supporting data management planning</vt:lpstr>
      <vt:lpstr>What is a DMP?</vt:lpstr>
      <vt:lpstr>PowerPoint Presentation</vt:lpstr>
      <vt:lpstr>Five common themes</vt:lpstr>
      <vt:lpstr>DMPonline</vt:lpstr>
      <vt:lpstr>Main features of DMPonline</vt:lpstr>
      <vt:lpstr>Institutions can customise DMPonline</vt:lpstr>
      <vt:lpstr>Facilitating research data discovery</vt:lpstr>
      <vt:lpstr>Archiving – external data centres </vt:lpstr>
      <vt:lpstr>Institutional data repositories</vt:lpstr>
      <vt:lpstr>Data catalogues</vt:lpstr>
      <vt:lpstr>Research Data Registry pilot</vt:lpstr>
      <vt:lpstr>Jisc RDRDS Pilot Partners</vt:lpstr>
      <vt:lpstr>RDRDS Metadata Work </vt:lpstr>
      <vt:lpstr>Metadata catalogues: defining levels</vt:lpstr>
      <vt:lpstr>RDRDS ongoing investigations</vt:lpstr>
      <vt:lpstr>Assessing RDM costs and benefits</vt:lpstr>
      <vt:lpstr>PowerPoint Presentation</vt:lpstr>
      <vt:lpstr>PowerPoint Presentation</vt:lpstr>
      <vt:lpstr>PowerPoint Presentation</vt:lpstr>
      <vt:lpstr>Lessons we can share</vt:lpstr>
      <vt:lpstr>Components of RDM services</vt:lpstr>
      <vt:lpstr>UK research data policies</vt:lpstr>
      <vt:lpstr>Sample roadmaps: University of Bath</vt:lpstr>
      <vt:lpstr>Architecture models</vt:lpstr>
      <vt:lpstr>Thanks – any questions?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Sonja Bezjak</cp:lastModifiedBy>
  <cp:revision>15</cp:revision>
  <dcterms:created xsi:type="dcterms:W3CDTF">2014-03-12T14:16:07Z</dcterms:created>
  <dcterms:modified xsi:type="dcterms:W3CDTF">2014-06-16T12:18:50Z</dcterms:modified>
</cp:coreProperties>
</file>