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69" r:id="rId14"/>
    <p:sldId id="274" r:id="rId15"/>
    <p:sldId id="275" r:id="rId16"/>
    <p:sldId id="281" r:id="rId17"/>
    <p:sldId id="282" r:id="rId18"/>
    <p:sldId id="283" r:id="rId19"/>
    <p:sldId id="276" r:id="rId20"/>
    <p:sldId id="277" r:id="rId21"/>
    <p:sldId id="278" r:id="rId22"/>
    <p:sldId id="279" r:id="rId23"/>
    <p:sldId id="280" r:id="rId24"/>
    <p:sldId id="284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00"/>
    <a:srgbClr val="808080"/>
    <a:srgbClr val="ABD5FF"/>
    <a:srgbClr val="544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296A-40AD-47B0-9347-15656F0BCFE3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CD0D-A9D6-4144-A8DF-F55E73A59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blogs.com/clock/2007/04/framing_politics_based_on_scie_1.php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378D4890-9F25-47FB-8B61-B4AC8E9E530A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3874E74-EA98-496D-941E-FFEC8ECD2596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3455D9DC-69EF-4C25-9BB0-1E1142BA8918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>
                <a:latin typeface="Times New Roman" pitchFamily="18" charset="0"/>
                <a:cs typeface="DejaVu Sans" pitchFamily="34" charset="0"/>
              </a:rPr>
              <a:t>Censormatic</a:t>
            </a:r>
            <a:r>
              <a:rPr lang="en-US" altLang="en-US" dirty="0" smtClean="0">
                <a:latin typeface="Times New Roman" pitchFamily="18" charset="0"/>
                <a:cs typeface="DejaVu Sans" pitchFamily="34" charset="0"/>
              </a:rPr>
              <a:t> picture from: </a:t>
            </a:r>
            <a:r>
              <a:rPr lang="en-US" altLang="en-US" dirty="0" smtClean="0">
                <a:latin typeface="Times New Roman" pitchFamily="18" charset="0"/>
                <a:cs typeface="DejaVu Sans" pitchFamily="34" charset="0"/>
                <a:hlinkClick r:id="rId3"/>
              </a:rPr>
              <a:t>http://scienceblogs.com/clock/2007/04/framing_politics_based_on_scie_1.php</a:t>
            </a:r>
          </a:p>
          <a:p>
            <a:endParaRPr lang="en-GB" altLang="en-US" dirty="0" smtClean="0">
              <a:latin typeface="Times New Roman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D2DAD530-8D4E-4B31-AFD7-09FA09BA053C}" type="slidenum">
              <a:rPr lang="en-GB" altLang="en-US" smtClean="0">
                <a:latin typeface="Arial" charset="0"/>
                <a:cs typeface="DejaVu Sans" pitchFamily="34" charset="0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25</a:t>
            </a:fld>
            <a:endParaRPr lang="en-GB" altLang="en-US" smtClean="0">
              <a:latin typeface="Arial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44E4C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ED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n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" y="5254699"/>
            <a:ext cx="8473723" cy="1603301"/>
          </a:xfrm>
          <a:prstGeom prst="rect">
            <a:avLst/>
          </a:prstGeom>
        </p:spPr>
      </p:pic>
      <p:pic>
        <p:nvPicPr>
          <p:cNvPr id="9" name="Picture 8" descr="FOSTER-hi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06" y="1609281"/>
            <a:ext cx="3557135" cy="1895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245225"/>
            <a:ext cx="2128838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EC4A-18B5-4F1D-81A9-43A788038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5" name="Picture 14" descr="FOSTER-hi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" y="6027494"/>
            <a:ext cx="1609995" cy="85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rgbClr val="ED7C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95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38034"/>
          </a:xfrm>
          <a:prstGeom prst="rect">
            <a:avLst/>
          </a:prstGeom>
          <a:solidFill>
            <a:srgbClr val="54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932560" cy="138034"/>
          </a:xfrm>
          <a:prstGeom prst="rect">
            <a:avLst/>
          </a:prstGeom>
          <a:solidFill>
            <a:srgbClr val="ED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658617" y="-1"/>
            <a:ext cx="5485383" cy="138035"/>
          </a:xfrm>
          <a:prstGeom prst="rect">
            <a:avLst/>
          </a:prstGeom>
          <a:solidFill>
            <a:srgbClr val="AB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 spc="-100" baseline="0">
          <a:solidFill>
            <a:srgbClr val="ED7C00"/>
          </a:solidFill>
          <a:latin typeface="Trebuchet MS"/>
          <a:ea typeface="+mj-ea"/>
          <a:cs typeface="Trebuchet M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808080"/>
          </a:solidFill>
          <a:latin typeface="Trebuchet MS"/>
          <a:ea typeface="+mn-ea"/>
          <a:cs typeface="Trebuchet M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808080"/>
          </a:solidFill>
          <a:latin typeface="Trebuchet MS"/>
          <a:ea typeface="+mn-ea"/>
          <a:cs typeface="Trebuchet M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808080"/>
          </a:solidFill>
          <a:latin typeface="Trebuchet MS"/>
          <a:ea typeface="+mn-ea"/>
          <a:cs typeface="Trebuchet M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citingbytes.blogspot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bnilsen/4015506/sizes/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848600" cy="226033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Open</a:t>
            </a:r>
            <a:r>
              <a:rPr lang="en-US" sz="3000" dirty="0" smtClean="0">
                <a:solidFill>
                  <a:schemeClr val="accent4"/>
                </a:solidFill>
              </a:rPr>
              <a:t>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Data</a:t>
            </a:r>
            <a:r>
              <a:rPr lang="en-US" sz="3000" dirty="0" smtClean="0"/>
              <a:t> – </a:t>
            </a:r>
            <a:r>
              <a:rPr lang="en-US" sz="3000" smtClean="0"/>
              <a:t>one researcher’s experience</a:t>
            </a:r>
            <a:endParaRPr lang="en-US" sz="3000" dirty="0" smtClean="0"/>
          </a:p>
          <a:p>
            <a:endParaRPr lang="en-US" dirty="0"/>
          </a:p>
          <a:p>
            <a:r>
              <a:rPr lang="en-GB" altLang="en-US" dirty="0">
                <a:solidFill>
                  <a:schemeClr val="tx1"/>
                </a:solidFill>
              </a:rPr>
              <a:t>Sarah </a:t>
            </a:r>
            <a:r>
              <a:rPr lang="en-GB" altLang="en-US" dirty="0" smtClean="0">
                <a:solidFill>
                  <a:schemeClr val="tx1"/>
                </a:solidFill>
              </a:rPr>
              <a:t>Callaghan </a:t>
            </a:r>
            <a:r>
              <a:rPr lang="en-GB" altLang="en-US" dirty="0">
                <a:solidFill>
                  <a:schemeClr val="tx1"/>
                </a:solidFill>
              </a:rPr>
              <a:t/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sarah.callaghan@stfc.ac.uk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@</a:t>
            </a:r>
            <a:r>
              <a:rPr lang="en-GB" altLang="en-US" dirty="0" err="1">
                <a:solidFill>
                  <a:schemeClr val="tx1"/>
                </a:solidFill>
              </a:rPr>
              <a:t>sorcha_ni</a:t>
            </a:r>
            <a:r>
              <a:rPr lang="en-GB" altLang="en-US" dirty="0">
                <a:solidFill>
                  <a:schemeClr val="tx1"/>
                </a:solidFill>
              </a:rPr>
              <a:t/>
            </a:r>
            <a:br>
              <a:rPr lang="en-GB" alt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06" y="197168"/>
            <a:ext cx="1520792" cy="5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smtClean="0"/>
              <a:t>As for sharing the data…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79388" y="4724400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 did share, but there was a lot of non-disclosure agreements (I am not a lawyer!) </a:t>
            </a:r>
          </a:p>
          <a:p>
            <a:endParaRPr lang="en-GB" altLang="en-US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And I didn’t feel like I got the credit for it.(The first publication based on the data wasn’t written by me, and I didn’t even get my name in the acknowledgements.)</a:t>
            </a:r>
          </a:p>
        </p:txBody>
      </p:sp>
    </p:spTree>
    <p:extLst>
      <p:ext uri="{BB962C8B-B14F-4D97-AF65-F5344CB8AC3E}">
        <p14:creationId xmlns:p14="http://schemas.microsoft.com/office/powerpoint/2010/main" val="33998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Publications – grey literature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 r="2837" b="8101"/>
          <a:stretch>
            <a:fillRect/>
          </a:stretch>
        </p:blipFill>
        <p:spPr bwMode="auto">
          <a:xfrm>
            <a:off x="158750" y="1265238"/>
            <a:ext cx="88836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88321"/>
      </p:ext>
    </p:extLst>
  </p:cSld>
  <p:clrMapOvr>
    <a:masterClrMapping/>
  </p:clrMapOvr>
  <p:transition spd="slow" advTm="5490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Publications – journal paper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43013"/>
            <a:ext cx="6572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84888" y="1411288"/>
            <a:ext cx="2678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ED7C00"/>
                </a:solidFill>
              </a:rPr>
              <a:t>Where’s the data?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773363"/>
            <a:ext cx="628808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185192"/>
      </p:ext>
    </p:extLst>
  </p:cSld>
  <p:clrMapOvr>
    <a:masterClrMapping/>
  </p:clrMapOvr>
  <p:transition spd="slow" advTm="42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611813" y="1125538"/>
            <a:ext cx="3238500" cy="493712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 smtClean="0"/>
              <a:t>Good news: the data is all on the BADC now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5724795" cy="51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832225"/>
            <a:ext cx="384492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250825" y="1341438"/>
            <a:ext cx="626586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173538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The UK’s Natural Environment Research Council (NERC) funds six data centres which between them have responsibility for the long-term management of NERC's environmental data holdings.</a:t>
            </a:r>
          </a:p>
          <a:p>
            <a:pPr defTabSz="4173538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cs typeface="Arial" charset="0"/>
            </a:endParaRPr>
          </a:p>
          <a:p>
            <a:pPr defTabSz="4173538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We deal with a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variety of environmental measurements, along with the results of model simulations in:</a:t>
            </a:r>
          </a:p>
          <a:p>
            <a:pPr marL="285750" indent="-285750" defTabSz="4173538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Atmospheric science</a:t>
            </a:r>
          </a:p>
          <a:p>
            <a:pPr marL="285750" indent="-285750" defTabSz="4173538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Earth sciences</a:t>
            </a:r>
          </a:p>
          <a:p>
            <a:pPr marL="285750" indent="-285750" defTabSz="4173538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Earth observation</a:t>
            </a:r>
          </a:p>
          <a:p>
            <a:pPr marL="285750" indent="-285750" defTabSz="4173538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Marine Science</a:t>
            </a:r>
          </a:p>
          <a:p>
            <a:pPr marL="285750" indent="-285750" defTabSz="4173538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Polar Science</a:t>
            </a:r>
          </a:p>
          <a:p>
            <a:pPr marL="285750" indent="-285750" defTabSz="4173538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Terrestrial &amp; freshwater science, Hydrology and Bioinformatics</a:t>
            </a:r>
          </a:p>
          <a:p>
            <a:pPr defTabSz="4173538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96254" y="333375"/>
            <a:ext cx="8868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>
                <a:solidFill>
                  <a:srgbClr val="ED7C00"/>
                </a:solidFill>
              </a:rPr>
              <a:t>Who are we and why do we care about data?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5438775"/>
            <a:ext cx="28876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ODC%20Logo%2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409825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9" descr="British Antarctic Surv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1"/>
          <a:stretch>
            <a:fillRect/>
          </a:stretch>
        </p:blipFill>
        <p:spPr bwMode="auto">
          <a:xfrm>
            <a:off x="6286500" y="1554163"/>
            <a:ext cx="25622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1" descr="CEH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417888"/>
            <a:ext cx="2324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5" descr="NEOD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994150"/>
            <a:ext cx="18859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3" descr="BADC-NCAS-logo-colour-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713288"/>
            <a:ext cx="2497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ngdc_logo lar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265363"/>
            <a:ext cx="695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37520"/>
      </p:ext>
    </p:extLst>
  </p:cSld>
  <p:clrMapOvr>
    <a:masterClrMapping/>
  </p:clrMapOvr>
  <p:transition spd="slow" advTm="4159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9882" y="47625"/>
            <a:ext cx="864758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Journals have always published data…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69888" y="1009650"/>
            <a:ext cx="3325812" cy="4821238"/>
            <a:chOff x="5795963" y="1124744"/>
            <a:chExt cx="3325712" cy="482123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1124744"/>
              <a:ext cx="3186112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5845075" y="5436392"/>
              <a:ext cx="3276600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dirty="0" err="1">
                  <a:solidFill>
                    <a:schemeClr val="tx1"/>
                  </a:solidFill>
                </a:rPr>
                <a:t>Suber</a:t>
              </a:r>
              <a:r>
                <a:rPr lang="en-GB" altLang="en-US" sz="1400" dirty="0">
                  <a:solidFill>
                    <a:schemeClr val="tx1"/>
                  </a:solidFill>
                </a:rPr>
                <a:t> cells and mimosa leaves. Robert Hooke, </a:t>
              </a:r>
              <a:r>
                <a:rPr lang="en-GB" altLang="en-US" sz="1400" dirty="0" err="1">
                  <a:solidFill>
                    <a:schemeClr val="tx1"/>
                  </a:solidFill>
                </a:rPr>
                <a:t>Micrographia</a:t>
              </a:r>
              <a:r>
                <a:rPr lang="en-GB" altLang="en-US" sz="1400" dirty="0">
                  <a:solidFill>
                    <a:schemeClr val="tx1"/>
                  </a:solidFill>
                </a:rPr>
                <a:t>, 1665</a:t>
              </a:r>
            </a:p>
          </p:txBody>
        </p:sp>
      </p:grp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562475" y="1004888"/>
            <a:ext cx="4076700" cy="4460875"/>
            <a:chOff x="4579987" y="1190848"/>
            <a:chExt cx="4076700" cy="4461041"/>
          </a:xfrm>
        </p:grpSpPr>
        <p:pic>
          <p:nvPicPr>
            <p:cNvPr id="61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987" y="1190848"/>
              <a:ext cx="40767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2" name="Rectangle 3"/>
            <p:cNvSpPr>
              <a:spLocks noChangeArrowheads="1"/>
            </p:cNvSpPr>
            <p:nvPr/>
          </p:nvSpPr>
          <p:spPr bwMode="auto">
            <a:xfrm>
              <a:off x="5049217" y="5190224"/>
              <a:ext cx="31382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200">
                  <a:solidFill>
                    <a:schemeClr val="tx1"/>
                  </a:solidFill>
                </a:rPr>
                <a:t>The Scientific Papers of William Parsons, Third Earl of Rosse 1800-1867</a:t>
              </a:r>
            </a:p>
          </p:txBody>
        </p:sp>
      </p:grp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3964372" y="5793690"/>
            <a:ext cx="5041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…but datasets have gotten so big, it’s not useful to publish them in hard copy anymore</a:t>
            </a:r>
          </a:p>
        </p:txBody>
      </p:sp>
    </p:spTree>
    <p:extLst>
      <p:ext uri="{BB962C8B-B14F-4D97-AF65-F5344CB8AC3E}">
        <p14:creationId xmlns:p14="http://schemas.microsoft.com/office/powerpoint/2010/main" val="1537264096"/>
      </p:ext>
    </p:extLst>
  </p:cSld>
  <p:clrMapOvr>
    <a:masterClrMapping/>
  </p:clrMapOvr>
  <p:transition spd="slow" advTm="508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2130" y="340158"/>
            <a:ext cx="879582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Hard copy of the Human Genome at the </a:t>
            </a:r>
            <a:r>
              <a:rPr lang="en-US" altLang="en-US" dirty="0" err="1" smtClean="0"/>
              <a:t>Wellcome</a:t>
            </a:r>
            <a:r>
              <a:rPr lang="en-US" altLang="en-US" dirty="0" smtClean="0"/>
              <a:t> Collection, London</a:t>
            </a:r>
          </a:p>
        </p:txBody>
      </p:sp>
      <p:pic>
        <p:nvPicPr>
          <p:cNvPr id="8195" name="Picture 4" descr="C:\Users\sac98\Downloads\DSC_030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4" y="1228921"/>
            <a:ext cx="3067050" cy="54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sac98\Downloads\DSC_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/>
          <a:stretch>
            <a:fillRect/>
          </a:stretch>
        </p:blipFill>
        <p:spPr bwMode="auto">
          <a:xfrm>
            <a:off x="58253" y="2061895"/>
            <a:ext cx="52895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1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6438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1382" y="404813"/>
            <a:ext cx="8597182" cy="493712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1000"/>
              </a:lnSpc>
              <a:defRPr/>
            </a:pPr>
            <a:r>
              <a:rPr lang="en-GB" sz="3200" kern="0" dirty="0">
                <a:solidFill>
                  <a:srgbClr val="ED7C00"/>
                </a:solidFill>
                <a:latin typeface="+mj-lt"/>
                <a:ea typeface="+mj-ea"/>
                <a:cs typeface="+mj-cs"/>
              </a:rPr>
              <a:t>Creating a dataset is hard work!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088" y="44307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400" dirty="0">
                <a:solidFill>
                  <a:srgbClr val="ED7C00"/>
                </a:solidFill>
              </a:rPr>
              <a:t>"Piled Higher and Deeper" by Jorge Cham</a:t>
            </a:r>
          </a:p>
          <a:p>
            <a:r>
              <a:rPr lang="en-GB" altLang="en-US" sz="1400" dirty="0">
                <a:solidFill>
                  <a:srgbClr val="ED7C00"/>
                </a:solidFill>
              </a:rPr>
              <a:t>www.phdcomics.com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719931" y="5163269"/>
            <a:ext cx="7715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Managing and archiving data so that it’s understandable by other researchers is difficult and time consuming too.</a:t>
            </a:r>
          </a:p>
          <a:p>
            <a:pPr algn="ctr"/>
            <a:endParaRPr lang="en-GB" altLang="en-US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We want to reward researchers for putting that effort in!</a:t>
            </a:r>
          </a:p>
        </p:txBody>
      </p:sp>
    </p:spTree>
    <p:extLst>
      <p:ext uri="{BB962C8B-B14F-4D97-AF65-F5344CB8AC3E}">
        <p14:creationId xmlns:p14="http://schemas.microsoft.com/office/powerpoint/2010/main" val="3984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8" y="199440"/>
            <a:ext cx="7126154" cy="64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r="2168"/>
          <a:stretch/>
        </p:blipFill>
        <p:spPr bwMode="auto">
          <a:xfrm>
            <a:off x="5098981" y="1122088"/>
            <a:ext cx="3696102" cy="334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231006" y="234048"/>
            <a:ext cx="8691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>
                <a:solidFill>
                  <a:srgbClr val="ED7C00"/>
                </a:solidFill>
              </a:rPr>
              <a:t>Why make data open?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953577"/>
            <a:ext cx="48800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altLang="en-US" dirty="0">
                <a:solidFill>
                  <a:srgbClr val="ED7C00"/>
                </a:solidFill>
              </a:rPr>
              <a:t>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Pressure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from </a:t>
            </a:r>
            <a:r>
              <a:rPr lang="en-GB" altLang="en-US" dirty="0" smtClean="0">
                <a:solidFill>
                  <a:srgbClr val="ED7C00"/>
                </a:solidFill>
                <a:latin typeface="Trebuchet MS" panose="020B0603020202020204" pitchFamily="34" charset="0"/>
              </a:rPr>
              <a:t>government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to make data from publicly funded research available for free. </a:t>
            </a:r>
          </a:p>
          <a:p>
            <a:pPr lvl="1">
              <a:buFont typeface="Arial" charset="0"/>
              <a:buChar char="•"/>
            </a:pP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Scientists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want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attribution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credit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for their work</a:t>
            </a:r>
          </a:p>
          <a:p>
            <a:pPr lvl="1">
              <a:buFont typeface="Arial" charset="0"/>
              <a:buChar char="•"/>
            </a:pP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Public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want to know what the scientists are doing</a:t>
            </a:r>
          </a:p>
          <a:p>
            <a:pPr lvl="1">
              <a:buFont typeface="Arial" charset="0"/>
              <a:buChar char="•"/>
            </a:pP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Good for the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economy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if new industries can be built on scientific data/research</a:t>
            </a:r>
          </a:p>
          <a:p>
            <a:pPr lvl="1">
              <a:buFont typeface="Arial" charset="0"/>
              <a:buChar char="•"/>
            </a:pPr>
            <a:endParaRPr lang="en-GB" altLang="en-US" dirty="0">
              <a:solidFill>
                <a:srgbClr val="808080"/>
              </a:solidFill>
              <a:latin typeface="Trebuchet MS" panose="020B0603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Research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funders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want reassurance that they’re getting</a:t>
            </a:r>
            <a:r>
              <a:rPr lang="en-GB" altLang="en-US" dirty="0">
                <a:solidFill>
                  <a:srgbClr val="80808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value for money</a:t>
            </a: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Relies on peer-review of science publications (well established) and data (starting to be done!)</a:t>
            </a:r>
          </a:p>
          <a:p>
            <a:pPr>
              <a:buFont typeface="Arial" charset="0"/>
              <a:buChar char="•"/>
            </a:pPr>
            <a:endParaRPr lang="en-GB" altLang="en-US" dirty="0">
              <a:solidFill>
                <a:srgbClr val="808080"/>
              </a:solidFill>
              <a:latin typeface="Trebuchet MS" panose="020B0603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en-GB" altLang="en-US" dirty="0">
                <a:solidFill>
                  <a:srgbClr val="80808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Allows the wider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research community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and</a:t>
            </a:r>
            <a:r>
              <a:rPr lang="en-GB" altLang="en-US" dirty="0">
                <a:solidFill>
                  <a:srgbClr val="80808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industry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to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find and use</a:t>
            </a:r>
            <a:r>
              <a:rPr lang="en-GB" altLang="en-US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datasets, and understand the</a:t>
            </a:r>
            <a:r>
              <a:rPr lang="en-GB" altLang="en-US" dirty="0">
                <a:solidFill>
                  <a:srgbClr val="80808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quality</a:t>
            </a:r>
            <a:r>
              <a:rPr lang="en-GB" altLang="en-US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of the data</a:t>
            </a:r>
          </a:p>
          <a:p>
            <a:pPr lvl="1"/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0575" y="5023396"/>
            <a:ext cx="4403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Need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reward structures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dirty="0">
                <a:solidFill>
                  <a:srgbClr val="ED7C00"/>
                </a:solidFill>
                <a:latin typeface="Trebuchet MS" panose="020B0603020202020204" pitchFamily="34" charset="0"/>
              </a:rPr>
              <a:t>incentives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for researchers to encourage them to make their data open – data citation and publication</a:t>
            </a:r>
          </a:p>
        </p:txBody>
      </p:sp>
    </p:spTree>
    <p:extLst>
      <p:ext uri="{BB962C8B-B14F-4D97-AF65-F5344CB8AC3E}">
        <p14:creationId xmlns:p14="http://schemas.microsoft.com/office/powerpoint/2010/main" val="1867644625"/>
      </p:ext>
    </p:extLst>
  </p:cSld>
  <p:clrMapOvr>
    <a:masterClrMapping/>
  </p:clrMapOvr>
  <p:transition spd="slow" advTm="9328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arah's stuff\work\Italsat_docs\bea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:\Sarah's stuff\work\Italsat_docs\ital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357563"/>
            <a:ext cx="624998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388" y="3860800"/>
            <a:ext cx="25209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Italsat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F1: Owned and operated by Italian Space Agency (ASI). Launched January 1991, ended operational life January 2001.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1138" y="1957261"/>
            <a:ext cx="3527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problem: rain and cloud mess up your satellite radio signal. How can we fix this?</a:t>
            </a:r>
          </a:p>
        </p:txBody>
      </p:sp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5076825" y="754063"/>
            <a:ext cx="3741738" cy="493713"/>
          </a:xfrm>
        </p:spPr>
        <p:txBody>
          <a:bodyPr>
            <a:noAutofit/>
          </a:bodyPr>
          <a:lstStyle/>
          <a:p>
            <a:pPr algn="ctr"/>
            <a:r>
              <a:rPr lang="en-GB" altLang="en-US" sz="3200" dirty="0"/>
              <a:t>Creating data: a radio propagation dataset </a:t>
            </a:r>
          </a:p>
        </p:txBody>
      </p:sp>
    </p:spTree>
    <p:extLst>
      <p:ext uri="{BB962C8B-B14F-4D97-AF65-F5344CB8AC3E}">
        <p14:creationId xmlns:p14="http://schemas.microsoft.com/office/powerpoint/2010/main" val="31370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2387"/>
            <a:ext cx="9047163" cy="806501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defTabSz="449263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2pPr>
            <a:lvl3pPr algn="r" defTabSz="449263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3pPr>
            <a:lvl4pPr algn="r" defTabSz="449263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4pPr>
            <a:lvl5pPr algn="r" defTabSz="449263" rtl="0" eaLnBrk="0" fontAlgn="base" hangingPunct="0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5pPr>
            <a:lvl6pPr marL="2514600" indent="-228600" algn="r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6pPr>
            <a:lvl7pPr marL="2971800" indent="-228600" algn="r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7pPr>
            <a:lvl8pPr marL="3429000" indent="-228600" algn="r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8pPr>
            <a:lvl9pPr marL="3886200" indent="-228600" algn="r" defTabSz="449263" rtl="0" fontAlgn="base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ea typeface="DejaVu Sans" pitchFamily="32" charset="2"/>
                <a:cs typeface="DejaVu Sans" pitchFamily="32" charset="2"/>
              </a:defRPr>
            </a:lvl9pPr>
          </a:lstStyle>
          <a:p>
            <a:pPr algn="ctr">
              <a:defRPr/>
            </a:pPr>
            <a:r>
              <a:rPr lang="en-GB" kern="0" dirty="0" smtClean="0">
                <a:solidFill>
                  <a:srgbClr val="ED7C00"/>
                </a:solidFill>
              </a:rPr>
              <a:t>Why bother linking the data to the publication? Surely the important stuff is in the journal paper?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44675"/>
            <a:ext cx="442753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817688"/>
            <a:ext cx="46085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468313" y="5445125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If you can’t see/use the data, then you can’t test the conclusions or reproduce the results! It’s not science!</a:t>
            </a:r>
          </a:p>
        </p:txBody>
      </p:sp>
    </p:spTree>
    <p:extLst>
      <p:ext uri="{BB962C8B-B14F-4D97-AF65-F5344CB8AC3E}">
        <p14:creationId xmlns:p14="http://schemas.microsoft.com/office/powerpoint/2010/main" val="3253895286"/>
      </p:ext>
    </p:extLst>
  </p:cSld>
  <p:clrMapOvr>
    <a:masterClrMapping/>
  </p:clrMapOvr>
  <p:transition spd="slow" advTm="4962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179388" y="555625"/>
            <a:ext cx="90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dirty="0">
                <a:solidFill>
                  <a:srgbClr val="ED7C00"/>
                </a:solidFill>
              </a:rPr>
              <a:t>Most people have an idea of what a publication 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7143" r="9059" b="9534"/>
          <a:stretch>
            <a:fillRect/>
          </a:stretch>
        </p:blipFill>
        <p:spPr bwMode="auto">
          <a:xfrm>
            <a:off x="179388" y="1916113"/>
            <a:ext cx="301625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8707" r="2528"/>
          <a:stretch>
            <a:fillRect/>
          </a:stretch>
        </p:blipFill>
        <p:spPr bwMode="auto">
          <a:xfrm>
            <a:off x="1258888" y="2000250"/>
            <a:ext cx="45688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78013"/>
            <a:ext cx="488473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149926"/>
      </p:ext>
    </p:extLst>
  </p:cSld>
  <p:clrMapOvr>
    <a:masterClrMapping/>
  </p:clrMapOvr>
  <p:transition spd="slow" advTm="39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7950" y="308560"/>
            <a:ext cx="8820150" cy="493712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 smtClean="0"/>
              <a:t>Some examples of data (just from the Earth Sciences)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951" y="1052513"/>
            <a:ext cx="3798888" cy="41052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Time series, some still being updated e.g. meteorological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Large 4D </a:t>
            </a:r>
            <a:r>
              <a:rPr lang="en-US" altLang="en-US" sz="16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synthesised</a:t>
            </a: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datasets, e.g. Climate, Oceanographic, Hydrological and Numerical Weather Prediction model data generated on a supercomputer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2D scans e.g. satellite data, weather radar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2D snapshots, e.g. cloud camera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Traces through a changing medium, e.g. </a:t>
            </a:r>
            <a:r>
              <a:rPr lang="en-US" altLang="en-US" sz="1600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radiosonde</a:t>
            </a: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launches, aircraft flights, ocean salinity and temperature </a:t>
            </a:r>
            <a:endParaRPr lang="en-GB" altLang="en-US" sz="16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Datasets consisting of data from multiple instruments as part of the same measurement campaign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Physical samples, e.g. fossils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6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032375"/>
            <a:ext cx="33099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4325"/>
            <a:ext cx="1836738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157788"/>
            <a:ext cx="17065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231900"/>
            <a:ext cx="134143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324225"/>
            <a:ext cx="2406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973138"/>
            <a:ext cx="16732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r="8443"/>
          <a:stretch>
            <a:fillRect/>
          </a:stretch>
        </p:blipFill>
        <p:spPr bwMode="auto">
          <a:xfrm>
            <a:off x="7175500" y="1296988"/>
            <a:ext cx="18907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314700"/>
            <a:ext cx="202088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 descr="Goniorhynchia bouet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2875"/>
            <a:ext cx="15478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27781"/>
      </p:ext>
    </p:extLst>
  </p:cSld>
  <p:clrMapOvr>
    <a:masterClrMapping/>
  </p:clrMapOvr>
  <p:transition spd="slow" advTm="9141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85775" y="269875"/>
            <a:ext cx="8229600" cy="990600"/>
          </a:xfrm>
        </p:spPr>
        <p:txBody>
          <a:bodyPr/>
          <a:lstStyle/>
          <a:p>
            <a:pPr algn="ctr"/>
            <a:r>
              <a:rPr lang="en-GB" altLang="en-US" dirty="0" smtClean="0"/>
              <a:t>Should ALL data be open?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260475"/>
            <a:ext cx="4249738" cy="476091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</a:rPr>
              <a:t>Most data produced through publically funded research should be open.</a:t>
            </a:r>
          </a:p>
          <a:p>
            <a:endParaRPr lang="en-GB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</a:rPr>
              <a:t>But!</a:t>
            </a:r>
          </a:p>
          <a:p>
            <a:pPr>
              <a:buFont typeface="Arial" charset="0"/>
              <a:buChar char="•"/>
            </a:pPr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</a:rPr>
              <a:t>Confidentiality issues (e.g. named persons’ health records)</a:t>
            </a:r>
          </a:p>
          <a:p>
            <a:pPr>
              <a:buFont typeface="Arial" charset="0"/>
              <a:buChar char="•"/>
            </a:pPr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</a:rPr>
              <a:t>Conservation issues (e.g. maps of locations of rare animals at risk from poachers)</a:t>
            </a:r>
          </a:p>
          <a:p>
            <a:pPr>
              <a:buFont typeface="Arial" charset="0"/>
              <a:buChar char="•"/>
            </a:pPr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</a:rPr>
              <a:t>Security issues (e.g. data and methodologies for building biological weapons)</a:t>
            </a:r>
          </a:p>
          <a:p>
            <a:pPr>
              <a:buFont typeface="Arial" charset="0"/>
              <a:buChar char="•"/>
            </a:pPr>
            <a:endParaRPr lang="en-GB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GB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GB" alt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n-GB" alt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268413"/>
            <a:ext cx="4440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4600575" y="4941888"/>
            <a:ext cx="4291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rgbClr val="ED7C00"/>
                </a:solidFill>
                <a:latin typeface="Trebuchet MS" panose="020B0603020202020204" pitchFamily="34" charset="0"/>
              </a:rPr>
              <a:t>There should be a very good reason for publically funded data to </a:t>
            </a:r>
            <a:r>
              <a:rPr lang="en-GB" altLang="en-US" sz="2400" b="1" u="sng" dirty="0">
                <a:solidFill>
                  <a:srgbClr val="ED7C00"/>
                </a:solidFill>
                <a:latin typeface="Trebuchet MS" panose="020B0603020202020204" pitchFamily="34" charset="0"/>
              </a:rPr>
              <a:t>not</a:t>
            </a:r>
            <a:r>
              <a:rPr lang="en-GB" altLang="en-US" sz="2400" dirty="0">
                <a:solidFill>
                  <a:srgbClr val="ED7C00"/>
                </a:solidFill>
                <a:latin typeface="Trebuchet MS" panose="020B0603020202020204" pitchFamily="34" charset="0"/>
              </a:rPr>
              <a:t> be open.</a:t>
            </a:r>
          </a:p>
        </p:txBody>
      </p:sp>
    </p:spTree>
    <p:extLst>
      <p:ext uri="{BB962C8B-B14F-4D97-AF65-F5344CB8AC3E}">
        <p14:creationId xmlns:p14="http://schemas.microsoft.com/office/powerpoint/2010/main" val="1945189255"/>
      </p:ext>
    </p:extLst>
  </p:cSld>
  <p:clrMapOvr>
    <a:masterClrMapping/>
  </p:clrMapOvr>
  <p:transition spd="slow" advTm="5487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Open is not enough!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50825" y="1268413"/>
            <a:ext cx="49688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“When required to make the data available by my program manager, my collaborators, and ultimately by law, I will grudgingly do so by </a:t>
            </a:r>
            <a:r>
              <a:rPr lang="en-GB" altLang="en-US" dirty="0">
                <a:solidFill>
                  <a:srgbClr val="ED7C00"/>
                </a:solidFill>
              </a:rPr>
              <a:t>placing the raw data on an FTP site, named with UUIDs like 4e283d36-61c4-11df-9a26-edddf420622d</a:t>
            </a:r>
            <a:r>
              <a:rPr lang="en-GB" altLang="en-US" dirty="0">
                <a:solidFill>
                  <a:schemeClr val="tx1"/>
                </a:solidFill>
              </a:rPr>
              <a:t>. I will under no circumstances make any attempt to provide analysis source code, documentation for formats, or any metadata with the raw data. When requested (and ONLY when requested), I will provide an Excel spreadsheet linking the names to data sets with published results. This spreadsheet will likely be wrong -- but since no one will be able to </a:t>
            </a:r>
            <a:r>
              <a:rPr lang="en-GB" altLang="en-US" dirty="0" err="1">
                <a:solidFill>
                  <a:schemeClr val="tx1"/>
                </a:solidFill>
              </a:rPr>
              <a:t>analyze</a:t>
            </a:r>
            <a:r>
              <a:rPr lang="en-GB" altLang="en-US" dirty="0">
                <a:solidFill>
                  <a:schemeClr val="tx1"/>
                </a:solidFill>
              </a:rPr>
              <a:t> the data, that won't matter.” 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- http://ivory.idyll.org/blog/data-management.html</a:t>
            </a:r>
          </a:p>
        </p:txBody>
      </p: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5219700" y="1258888"/>
            <a:ext cx="3759200" cy="4686397"/>
            <a:chOff x="5220072" y="995018"/>
            <a:chExt cx="3758081" cy="4685945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5843837" y="5373216"/>
              <a:ext cx="2035529" cy="3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dirty="0">
                  <a:solidFill>
                    <a:srgbClr val="ED7C00"/>
                  </a:solidFill>
                </a:rPr>
                <a:t>https://flic.kr/p/awnCQu</a:t>
              </a:r>
            </a:p>
          </p:txBody>
        </p:sp>
        <p:pic>
          <p:nvPicPr>
            <p:cNvPr id="3891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995018"/>
              <a:ext cx="3758081" cy="436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9043689"/>
      </p:ext>
    </p:extLst>
  </p:cSld>
  <p:clrMapOvr>
    <a:masterClrMapping/>
  </p:clrMapOvr>
  <p:transition spd="slow" advTm="7178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0763" cy="493713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Summary and maybe conclusions?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83907"/>
            <a:ext cx="4176713" cy="5271186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Char char="•"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 Data is important, and becoming more so for a wider range of the population</a:t>
            </a:r>
          </a:p>
          <a:p>
            <a:pPr marL="0" indent="0">
              <a:buFont typeface="Arial" charset="0"/>
              <a:buChar char="•"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 Conclusions and knowledge are only as good as the data they’re based on</a:t>
            </a:r>
          </a:p>
          <a:p>
            <a:pPr marL="0" indent="0">
              <a:buFont typeface="Arial" charset="0"/>
              <a:buChar char="•"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 Science is supposed to be reproducible and verifiable </a:t>
            </a:r>
          </a:p>
          <a:p>
            <a:pPr marL="0" indent="0">
              <a:buFont typeface="Arial" charset="0"/>
              <a:buChar char="•"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 It’s up to us as scientists to care for the data we’ve got and ensure that the story of what we did to the data is transparent</a:t>
            </a:r>
          </a:p>
          <a:p>
            <a:pPr marL="457200" lvl="1" indent="0">
              <a:buFont typeface="Arial" charset="0"/>
              <a:buChar char="•"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So we and others can use the data again</a:t>
            </a:r>
          </a:p>
          <a:p>
            <a:pPr marL="457200" lvl="1" indent="0">
              <a:buFont typeface="Arial" charset="0"/>
              <a:buChar char="•"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And so people will trust our results</a:t>
            </a:r>
          </a:p>
          <a:p>
            <a:pPr marL="0" indent="0">
              <a:buFont typeface="Arial" charset="0"/>
              <a:buChar char="•"/>
            </a:pPr>
            <a:endParaRPr lang="en-GB" altLang="en-U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39" y="908049"/>
            <a:ext cx="3666574" cy="274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70425" y="3489459"/>
            <a:ext cx="4473575" cy="3363165"/>
            <a:chOff x="4670425" y="3489459"/>
            <a:chExt cx="4473575" cy="3363165"/>
          </a:xfrm>
        </p:grpSpPr>
        <p:pic>
          <p:nvPicPr>
            <p:cNvPr id="450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425" y="3489459"/>
              <a:ext cx="4473575" cy="302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179477" y="6421737"/>
              <a:ext cx="3455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/>
                <a:t>http://scienceblogs.com/clock/2007/04/framing_politics_based_on_scie_1.php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786769"/>
      </p:ext>
    </p:extLst>
  </p:cSld>
  <p:clrMapOvr>
    <a:masterClrMapping/>
  </p:clrMapOvr>
  <p:transition spd="slow" advTm="7205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39700" y="2710848"/>
            <a:ext cx="4173538" cy="307486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800" dirty="0" smtClean="0">
                <a:solidFill>
                  <a:srgbClr val="ED7C00"/>
                </a:solidFill>
              </a:rPr>
              <a:t>Thanks!</a:t>
            </a:r>
          </a:p>
          <a:p>
            <a:pPr marL="0" indent="0" algn="ctr">
              <a:buNone/>
              <a:defRPr/>
            </a:pPr>
            <a:r>
              <a:rPr lang="en-US" altLang="en-US" sz="2800" dirty="0" smtClean="0">
                <a:solidFill>
                  <a:srgbClr val="ED7C00"/>
                </a:solidFill>
              </a:rPr>
              <a:t>Any questions?</a:t>
            </a:r>
          </a:p>
          <a:p>
            <a:pPr algn="ctr">
              <a:defRPr/>
            </a:pPr>
            <a:endParaRPr lang="en-US" altLang="en-US" sz="2800" dirty="0" smtClean="0">
              <a:solidFill>
                <a:srgbClr val="00B050"/>
              </a:solidFill>
            </a:endParaRPr>
          </a:p>
          <a:p>
            <a:pPr marL="0" indent="0" algn="ctr">
              <a:buNone/>
              <a:defRPr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sarah.callaghan@stfc.ac.uk </a:t>
            </a:r>
          </a:p>
          <a:p>
            <a:pPr marL="0" indent="0" algn="ctr">
              <a:buNone/>
              <a:defRPr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GB" alt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sorcha_ni</a:t>
            </a:r>
            <a:endParaRPr lang="en-GB" alt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GB" altLang="en-US" sz="20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http://citingbytes.blogspot.co.uk/</a:t>
            </a:r>
            <a:endParaRPr lang="en-GB" alt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</p:txBody>
      </p:sp>
      <p:grpSp>
        <p:nvGrpSpPr>
          <p:cNvPr id="46083" name="Group 5"/>
          <p:cNvGrpSpPr>
            <a:grpSpLocks/>
          </p:cNvGrpSpPr>
          <p:nvPr/>
        </p:nvGrpSpPr>
        <p:grpSpPr bwMode="auto">
          <a:xfrm>
            <a:off x="4721225" y="2492375"/>
            <a:ext cx="3960813" cy="3270250"/>
            <a:chOff x="179512" y="2996952"/>
            <a:chExt cx="3960440" cy="3271196"/>
          </a:xfrm>
        </p:grpSpPr>
        <p:pic>
          <p:nvPicPr>
            <p:cNvPr id="46086" name="Picture 4" descr="http://2.bp.blogspot.com/_v7Nd6pidYeQ/TA6wRHtBFCI/AAAAAAAADDY/80soxnrq52U/s400/einsteincheck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96952"/>
              <a:ext cx="3810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Rectangle 4"/>
            <p:cNvSpPr>
              <a:spLocks noChangeArrowheads="1"/>
            </p:cNvSpPr>
            <p:nvPr/>
          </p:nvSpPr>
          <p:spPr bwMode="auto">
            <a:xfrm>
              <a:off x="179512" y="5877272"/>
              <a:ext cx="3960440" cy="39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000">
                  <a:solidFill>
                    <a:schemeClr val="tx1"/>
                  </a:solidFill>
                </a:rPr>
                <a:t>Image credit: Borepatch http://borepatch.blogspot.com/2010/06/its-not-what-you-dont-know-that-hurts.html</a:t>
              </a:r>
            </a:p>
          </p:txBody>
        </p:sp>
      </p:grp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139700" y="744504"/>
            <a:ext cx="87137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ED7C00"/>
                </a:solidFill>
              </a:rPr>
              <a:t>“Publishing research without data is simply advertising, not science” - Graham Steel</a:t>
            </a:r>
          </a:p>
          <a:p>
            <a:pPr algn="ctr"/>
            <a:endParaRPr lang="en-GB" altLang="en-US" sz="1200" b="1" dirty="0">
              <a:solidFill>
                <a:srgbClr val="ED7C00"/>
              </a:solidFill>
            </a:endParaRPr>
          </a:p>
          <a:p>
            <a:pPr algn="ctr"/>
            <a:r>
              <a:rPr lang="en-GB" altLang="en-US" sz="1200" b="1" dirty="0">
                <a:solidFill>
                  <a:srgbClr val="ED7C00"/>
                </a:solidFill>
              </a:rPr>
              <a:t>http://blog.okfn.org/2013/09/03/publishing-research-without-data-is-simply-advertising-not-science/</a:t>
            </a:r>
          </a:p>
        </p:txBody>
      </p:sp>
    </p:spTree>
    <p:extLst>
      <p:ext uri="{BB962C8B-B14F-4D97-AF65-F5344CB8AC3E}">
        <p14:creationId xmlns:p14="http://schemas.microsoft.com/office/powerpoint/2010/main" val="463175652"/>
      </p:ext>
    </p:extLst>
  </p:cSld>
  <p:clrMapOvr>
    <a:masterClrMapping/>
  </p:clrMapOvr>
  <p:transition spd="slow" advTm="299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D:\ANNREP\annrepimages\extraimages\cabi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Sarah's stuff\work\Italsat_docs\satel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708275"/>
            <a:ext cx="4365625" cy="4149725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8313" y="5229225"/>
            <a:ext cx="36718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Inside the receive cabin – the instruments my data came from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9338" y="1268413"/>
            <a:ext cx="3673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The receive cabin at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Sparsholt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in Hampshire</a:t>
            </a:r>
          </a:p>
        </p:txBody>
      </p:sp>
    </p:spTree>
    <p:extLst>
      <p:ext uri="{BB962C8B-B14F-4D97-AF65-F5344CB8AC3E}">
        <p14:creationId xmlns:p14="http://schemas.microsoft.com/office/powerpoint/2010/main" val="27939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7053" r="13525" b="17209"/>
          <a:stretch>
            <a:fillRect/>
          </a:stretch>
        </p:blipFill>
        <p:spPr bwMode="auto">
          <a:xfrm>
            <a:off x="179388" y="1125538"/>
            <a:ext cx="489743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8" y="5176838"/>
            <a:ext cx="48831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One day’s worth of raw data from one of the receivers</a:t>
            </a:r>
          </a:p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My job was to take this...</a:t>
            </a: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2611438" y="260350"/>
            <a:ext cx="6191250" cy="493713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Creating/processing data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809625"/>
            <a:ext cx="3722688" cy="4964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2725" y="5875338"/>
            <a:ext cx="36718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...turn it into this....</a:t>
            </a:r>
          </a:p>
        </p:txBody>
      </p:sp>
    </p:spTree>
    <p:extLst>
      <p:ext uri="{BB962C8B-B14F-4D97-AF65-F5344CB8AC3E}">
        <p14:creationId xmlns:p14="http://schemas.microsoft.com/office/powerpoint/2010/main" val="28569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2.bp.blogspot.com/-djiahUXaytU/TsE3m9XGYPI/AAAAAAAAAOo/MC_3dgVUBlQ/s1600/DSCF2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238"/>
            <a:ext cx="37401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4325" y="5700713"/>
            <a:ext cx="36718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...with the final result being this.</a:t>
            </a: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5795963" y="260350"/>
            <a:ext cx="2790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91000"/>
              </a:lnSpc>
            </a:pPr>
            <a:r>
              <a:rPr lang="en-GB" altLang="en-US" sz="2800" dirty="0">
                <a:solidFill>
                  <a:srgbClr val="ED7C00"/>
                </a:solidFill>
              </a:rPr>
              <a:t>Analysing data</a:t>
            </a: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5316538" y="1125538"/>
            <a:ext cx="3241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…a process which involved 4 major steps, 4 different computer programmes, and 16 intermediate files for each day of measurements. </a:t>
            </a:r>
          </a:p>
          <a:p>
            <a:endParaRPr lang="en-GB" altLang="en-US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Each month of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preproccessed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data represented somewhere between a couple of days and a week's worth of effort. </a:t>
            </a:r>
          </a:p>
          <a:p>
            <a:endParaRPr lang="en-GB" altLang="en-US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It was a job where attention to detail was important, and you really had to know what you were looking at from a scientific perspective. </a:t>
            </a:r>
          </a:p>
        </p:txBody>
      </p:sp>
    </p:spTree>
    <p:extLst>
      <p:ext uri="{BB962C8B-B14F-4D97-AF65-F5344CB8AC3E}">
        <p14:creationId xmlns:p14="http://schemas.microsoft.com/office/powerpoint/2010/main" val="3164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1328286" y="1162050"/>
            <a:ext cx="6150543" cy="5092999"/>
            <a:chOff x="179512" y="1162050"/>
            <a:chExt cx="4992688" cy="4492726"/>
          </a:xfrm>
        </p:grpSpPr>
        <p:pic>
          <p:nvPicPr>
            <p:cNvPr id="14340" name="Picture 2" descr="E:\DCIM\100_FUJI\DSCF30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2050"/>
              <a:ext cx="4992688" cy="374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9512" y="5084623"/>
              <a:ext cx="4992688" cy="5701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  <a:latin typeface="Trebuchet MS" panose="020B0603020202020204" pitchFamily="34" charset="0"/>
                </a:rPr>
                <a:t>Part of the </a:t>
              </a:r>
              <a:r>
                <a:rPr lang="en-GB" dirty="0" err="1">
                  <a:solidFill>
                    <a:schemeClr val="accent5">
                      <a:lumMod val="50000"/>
                    </a:schemeClr>
                  </a:solidFill>
                  <a:latin typeface="Trebuchet MS" panose="020B0603020202020204" pitchFamily="34" charset="0"/>
                </a:rPr>
                <a:t>Italsat</a:t>
              </a: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  <a:latin typeface="Trebuchet MS" panose="020B0603020202020204" pitchFamily="34" charset="0"/>
                </a:rPr>
                <a:t> data archive – on CDs in a shelf in my office</a:t>
              </a:r>
            </a:p>
          </p:txBody>
        </p:sp>
      </p:grpSp>
      <p:sp>
        <p:nvSpPr>
          <p:cNvPr id="14339" name="Title 1"/>
          <p:cNvSpPr txBox="1">
            <a:spLocks/>
          </p:cNvSpPr>
          <p:nvPr/>
        </p:nvSpPr>
        <p:spPr bwMode="auto">
          <a:xfrm>
            <a:off x="385011" y="260350"/>
            <a:ext cx="8508164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91000"/>
              </a:lnSpc>
            </a:pPr>
            <a:r>
              <a:rPr lang="en-GB" altLang="en-US" sz="2800" dirty="0">
                <a:solidFill>
                  <a:srgbClr val="ED7C00"/>
                </a:solidFill>
              </a:rPr>
              <a:t>Preserving data (the wrong way!)</a:t>
            </a:r>
          </a:p>
        </p:txBody>
      </p:sp>
    </p:spTree>
    <p:extLst>
      <p:ext uri="{BB962C8B-B14F-4D97-AF65-F5344CB8AC3E}">
        <p14:creationId xmlns:p14="http://schemas.microsoft.com/office/powerpoint/2010/main" val="26775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9143"/>
            <a:ext cx="5511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429000"/>
            <a:ext cx="50403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0425" y="836613"/>
            <a:ext cx="2879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the processed data set looks like on disk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63" y="3822700"/>
            <a:ext cx="28797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What the raw data files looked like.</a:t>
            </a:r>
          </a:p>
          <a:p>
            <a:pPr algn="ctr"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(I do have some Word documents somewhere which describe what all this is…)</a:t>
            </a:r>
          </a:p>
        </p:txBody>
      </p:sp>
    </p:spTree>
    <p:extLst>
      <p:ext uri="{BB962C8B-B14F-4D97-AF65-F5344CB8AC3E}">
        <p14:creationId xmlns:p14="http://schemas.microsoft.com/office/powerpoint/2010/main" val="34844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191250" cy="493712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Example documentation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/>
          <a:stretch>
            <a:fillRect/>
          </a:stretch>
        </p:blipFill>
        <p:spPr bwMode="auto">
          <a:xfrm>
            <a:off x="31750" y="1196975"/>
            <a:ext cx="65563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8488" y="1568450"/>
            <a:ext cx="1944687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Note the software filenames in the documentation.</a:t>
            </a:r>
          </a:p>
          <a:p>
            <a:pPr algn="ctr"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 still have the IDL files on disk somewhere, but I’d be very surprised if they’re still compatible with the current version of IDL </a:t>
            </a:r>
          </a:p>
        </p:txBody>
      </p:sp>
    </p:spTree>
    <p:extLst>
      <p:ext uri="{BB962C8B-B14F-4D97-AF65-F5344CB8AC3E}">
        <p14:creationId xmlns:p14="http://schemas.microsoft.com/office/powerpoint/2010/main" val="30927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smtClean="0"/>
              <a:t>What it all came down to: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908175" y="1412875"/>
            <a:ext cx="4967288" cy="3765550"/>
            <a:chOff x="395536" y="476672"/>
            <a:chExt cx="3171825" cy="2857031"/>
          </a:xfrm>
        </p:grpSpPr>
        <p:pic>
          <p:nvPicPr>
            <p:cNvPr id="184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672"/>
              <a:ext cx="3171825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5536" y="2967541"/>
              <a:ext cx="3171825" cy="3661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i="1" dirty="0">
                  <a:solidFill>
                    <a:schemeClr val="accent6">
                      <a:lumMod val="50000"/>
                    </a:schemeClr>
                  </a:solidFill>
                  <a:hlinkClick r:id="rId3"/>
                </a:rPr>
                <a:t>Composite image from Flickr user</a:t>
              </a:r>
              <a:r>
                <a:rPr lang="en-GB" sz="1000" dirty="0">
                  <a:solidFill>
                    <a:schemeClr val="accent6">
                      <a:lumMod val="50000"/>
                    </a:schemeClr>
                  </a:solidFill>
                </a:rPr>
                <a:t> </a:t>
              </a:r>
              <a:r>
                <a:rPr lang="en-GB" sz="1000" i="1" dirty="0" err="1">
                  <a:solidFill>
                    <a:schemeClr val="accent6">
                      <a:lumMod val="50000"/>
                    </a:schemeClr>
                  </a:solidFill>
                  <a:hlinkClick r:id="rId4"/>
                </a:rPr>
                <a:t>bnilsen</a:t>
              </a:r>
              <a:r>
                <a:rPr lang="en-GB" sz="1000" i="1" dirty="0">
                  <a:solidFill>
                    <a:schemeClr val="accent6">
                      <a:lumMod val="50000"/>
                    </a:schemeClr>
                  </a:solidFill>
                </a:rPr>
                <a:t> and Matt </a:t>
              </a:r>
              <a:r>
                <a:rPr lang="en-GB" sz="1000" i="1" dirty="0" err="1">
                  <a:solidFill>
                    <a:schemeClr val="accent6">
                      <a:lumMod val="50000"/>
                    </a:schemeClr>
                  </a:solidFill>
                </a:rPr>
                <a:t>Stempeck</a:t>
              </a:r>
              <a:r>
                <a:rPr lang="en-GB" sz="1000" i="1" dirty="0">
                  <a:solidFill>
                    <a:schemeClr val="accent6">
                      <a:lumMod val="50000"/>
                    </a:schemeClr>
                  </a:solidFill>
                </a:rPr>
                <a:t> (NOI), shared under </a:t>
              </a:r>
              <a:r>
                <a:rPr lang="en-GB" sz="1000" i="1" dirty="0">
                  <a:solidFill>
                    <a:schemeClr val="accent6">
                      <a:lumMod val="50000"/>
                    </a:schemeClr>
                  </a:solidFill>
                  <a:hlinkClick r:id="rId3"/>
                </a:rPr>
                <a:t>Creative Commons license</a:t>
              </a:r>
              <a:endParaRPr lang="en-GB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931988" y="5359400"/>
            <a:ext cx="540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And I wasn’t even preserving my data properly! </a:t>
            </a:r>
          </a:p>
        </p:txBody>
      </p:sp>
    </p:spTree>
    <p:extLst>
      <p:ext uri="{BB962C8B-B14F-4D97-AF65-F5344CB8AC3E}">
        <p14:creationId xmlns:p14="http://schemas.microsoft.com/office/powerpoint/2010/main" val="3410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7.4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167</TotalTime>
  <Words>1162</Words>
  <Application>Microsoft Office PowerPoint</Application>
  <PresentationFormat>On-screen Show (4:3)</PresentationFormat>
  <Paragraphs>121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PowerPoint Presentation</vt:lpstr>
      <vt:lpstr>Creating data: a radio propagation dataset </vt:lpstr>
      <vt:lpstr>PowerPoint Presentation</vt:lpstr>
      <vt:lpstr>Creating/processing data</vt:lpstr>
      <vt:lpstr>PowerPoint Presentation</vt:lpstr>
      <vt:lpstr>PowerPoint Presentation</vt:lpstr>
      <vt:lpstr>PowerPoint Presentation</vt:lpstr>
      <vt:lpstr>Example documentation</vt:lpstr>
      <vt:lpstr>What it all came down to:</vt:lpstr>
      <vt:lpstr>As for sharing the data…</vt:lpstr>
      <vt:lpstr>Publications – grey literature</vt:lpstr>
      <vt:lpstr>Publications – journal paper</vt:lpstr>
      <vt:lpstr>Good news: the data is all on the BADC now</vt:lpstr>
      <vt:lpstr>PowerPoint Presentation</vt:lpstr>
      <vt:lpstr>Journals have always published data…</vt:lpstr>
      <vt:lpstr>Hard copy of the Human Genome at the Wellcome Collection, London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examples of data (just from the Earth Sciences)</vt:lpstr>
      <vt:lpstr>Should ALL data be open?</vt:lpstr>
      <vt:lpstr>Open is not enough!</vt:lpstr>
      <vt:lpstr>Summary and maybe conclusions?</vt:lpstr>
      <vt:lpstr>PowerPoint Presentation</vt:lpstr>
    </vt:vector>
  </TitlesOfParts>
  <Company>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Sarah Callaghan</cp:lastModifiedBy>
  <cp:revision>16</cp:revision>
  <dcterms:created xsi:type="dcterms:W3CDTF">2014-03-12T14:16:07Z</dcterms:created>
  <dcterms:modified xsi:type="dcterms:W3CDTF">2014-10-23T10:41:59Z</dcterms:modified>
</cp:coreProperties>
</file>