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8"/>
  </p:notesMasterIdLst>
  <p:handoutMasterIdLst>
    <p:handoutMasterId r:id="rId29"/>
  </p:handoutMasterIdLst>
  <p:sldIdLst>
    <p:sldId id="288" r:id="rId2"/>
    <p:sldId id="260" r:id="rId3"/>
    <p:sldId id="261" r:id="rId4"/>
    <p:sldId id="262" r:id="rId5"/>
    <p:sldId id="263" r:id="rId6"/>
    <p:sldId id="264" r:id="rId7"/>
    <p:sldId id="265" r:id="rId8"/>
    <p:sldId id="266" r:id="rId9"/>
    <p:sldId id="285" r:id="rId10"/>
    <p:sldId id="268" r:id="rId11"/>
    <p:sldId id="269" r:id="rId12"/>
    <p:sldId id="286"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7"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D5FF"/>
    <a:srgbClr val="808080"/>
    <a:srgbClr val="544E4C"/>
    <a:srgbClr val="ED7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130" d="100"/>
          <a:sy n="130" d="100"/>
        </p:scale>
        <p:origin x="-1832" y="-104"/>
      </p:cViewPr>
      <p:guideLst>
        <p:guide orient="horz" pos="2160"/>
        <p:guide pos="289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08D72C-F4D4-7C4F-A9CB-E70D434C81D7}" type="datetimeFigureOut">
              <a:rPr lang="nl-NL" smtClean="0"/>
              <a:t>24/10/14</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4AA2B0D-0420-9C4F-A06F-DD0B3BDE3900}" type="slidenum">
              <a:rPr lang="nl-NL" smtClean="0"/>
              <a:t>‹nr.›</a:t>
            </a:fld>
            <a:endParaRPr lang="nl-NL"/>
          </a:p>
        </p:txBody>
      </p:sp>
    </p:spTree>
    <p:extLst>
      <p:ext uri="{BB962C8B-B14F-4D97-AF65-F5344CB8AC3E}">
        <p14:creationId xmlns:p14="http://schemas.microsoft.com/office/powerpoint/2010/main" val="34880385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301138-EAFE-D540-A0FD-E1C31166AE31}" type="datetimeFigureOut">
              <a:rPr lang="nl-NL" smtClean="0"/>
              <a:t>24/10/14</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3EAE94-90EE-FA4F-8FF8-B969202EBE85}" type="slidenum">
              <a:rPr lang="nl-NL" smtClean="0"/>
              <a:t>‹nr.›</a:t>
            </a:fld>
            <a:endParaRPr lang="nl-NL"/>
          </a:p>
        </p:txBody>
      </p:sp>
    </p:spTree>
    <p:extLst>
      <p:ext uri="{BB962C8B-B14F-4D97-AF65-F5344CB8AC3E}">
        <p14:creationId xmlns:p14="http://schemas.microsoft.com/office/powerpoint/2010/main" val="304471641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3" name="Shape 83"/>
          <p:cNvSpPr>
            <a:spLocks noGrp="1"/>
          </p:cNvSpPr>
          <p:nvPr>
            <p:ph type="body" sz="quarter" idx="1"/>
          </p:nvPr>
        </p:nvSpPr>
        <p:spPr>
          <a:prstGeom prst="rect">
            <a:avLst/>
          </a:prstGeom>
        </p:spPr>
        <p:txBody>
          <a:bodyPr/>
          <a:lstStyle/>
          <a:p>
            <a:pPr lvl="0">
              <a:defRPr sz="1800"/>
            </a:pPr>
            <a:endParaRPr sz="16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93" name="Shape 93"/>
          <p:cNvSpPr>
            <a:spLocks noGrp="1"/>
          </p:cNvSpPr>
          <p:nvPr>
            <p:ph type="body" sz="quarter" idx="1"/>
          </p:nvPr>
        </p:nvSpPr>
        <p:spPr>
          <a:prstGeom prst="rect">
            <a:avLst/>
          </a:prstGeom>
        </p:spPr>
        <p:txBody>
          <a:bodyPr/>
          <a:lstStyle/>
          <a:p>
            <a:pPr lvl="0">
              <a:defRPr sz="1800"/>
            </a:pPr>
            <a:r>
              <a:rPr sz="1200" dirty="0"/>
              <a:t>a new online standard to recognize and verify </a:t>
            </a:r>
            <a:r>
              <a:rPr sz="1200" dirty="0" smtClean="0"/>
              <a:t>learning</a:t>
            </a:r>
          </a:p>
          <a:p>
            <a:pPr lvl="0">
              <a:defRPr sz="1800"/>
            </a:pPr>
            <a:endParaRPr sz="1200" dirty="0" smtClean="0"/>
          </a:p>
          <a:p>
            <a:pPr lvl="0">
              <a:defRPr sz="1800"/>
            </a:pPr>
            <a:r>
              <a:rPr sz="1200" dirty="0" smtClean="0"/>
              <a:t>Get recognition for the things you learn; </a:t>
            </a:r>
          </a:p>
          <a:p>
            <a:pPr lvl="0">
              <a:defRPr sz="1800"/>
            </a:pPr>
            <a:endParaRPr sz="1200" dirty="0" smtClean="0"/>
          </a:p>
          <a:p>
            <a:pPr lvl="0">
              <a:defRPr sz="1800"/>
            </a:pPr>
            <a:r>
              <a:rPr sz="1200" dirty="0" smtClean="0"/>
              <a:t>We researched the use of open badges for increasing motivation.</a:t>
            </a:r>
            <a:endParaRPr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prstGeom prst="rect">
            <a:avLst/>
          </a:prstGeom>
        </p:spPr>
        <p:txBody>
          <a:bodyPr/>
          <a:lstStyle/>
          <a:p>
            <a:pPr lvl="0"/>
            <a:endParaRPr/>
          </a:p>
        </p:txBody>
      </p:sp>
      <p:sp>
        <p:nvSpPr>
          <p:cNvPr id="105" name="Shape 105"/>
          <p:cNvSpPr>
            <a:spLocks noGrp="1"/>
          </p:cNvSpPr>
          <p:nvPr>
            <p:ph type="body" sz="quarter" idx="1"/>
          </p:nvPr>
        </p:nvSpPr>
        <p:spPr>
          <a:prstGeom prst="rect">
            <a:avLst/>
          </a:prstGeom>
        </p:spPr>
        <p:txBody>
          <a:bodyPr/>
          <a:lstStyle/>
          <a:p>
            <a:pPr lvl="0">
              <a:defRPr sz="1800"/>
            </a:pPr>
            <a:endParaRPr sz="14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3505200"/>
            <a:ext cx="7848600" cy="1752600"/>
          </a:xfrm>
        </p:spPr>
        <p:txBody>
          <a:bodyPr/>
          <a:lstStyle>
            <a:lvl1pPr marL="0" indent="0" algn="ctr">
              <a:buNone/>
              <a:defRPr>
                <a:solidFill>
                  <a:srgbClr val="544E4C"/>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cxnSp>
        <p:nvCxnSpPr>
          <p:cNvPr id="8" name="Straight Connector 7"/>
          <p:cNvCxnSpPr/>
          <p:nvPr/>
        </p:nvCxnSpPr>
        <p:spPr>
          <a:xfrm>
            <a:off x="685800" y="3398520"/>
            <a:ext cx="7848600" cy="1588"/>
          </a:xfrm>
          <a:prstGeom prst="line">
            <a:avLst/>
          </a:prstGeom>
          <a:ln w="19050">
            <a:solidFill>
              <a:srgbClr val="ED7C00"/>
            </a:solidFill>
          </a:ln>
        </p:spPr>
        <p:style>
          <a:lnRef idx="1">
            <a:schemeClr val="accent1"/>
          </a:lnRef>
          <a:fillRef idx="0">
            <a:schemeClr val="accent1"/>
          </a:fillRef>
          <a:effectRef idx="0">
            <a:schemeClr val="accent1"/>
          </a:effectRef>
          <a:fontRef idx="minor">
            <a:schemeClr val="tx1"/>
          </a:fontRef>
        </p:style>
      </p:cxnSp>
      <p:pic>
        <p:nvPicPr>
          <p:cNvPr id="7" name="Picture 6" descr="bann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77" y="5254699"/>
            <a:ext cx="8473723" cy="1603301"/>
          </a:xfrm>
          <a:prstGeom prst="rect">
            <a:avLst/>
          </a:prstGeom>
        </p:spPr>
      </p:pic>
      <p:pic>
        <p:nvPicPr>
          <p:cNvPr id="9" name="Picture 8" descr="FOSTER-hire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9706" y="1609281"/>
            <a:ext cx="3557135" cy="189591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74795284-C28E-6D4F-B533-4829FBEFF29E}" type="datetime1">
              <a:rPr lang="en-US" smtClean="0"/>
              <a:t>24/10/14</a:t>
            </a:fld>
            <a:endParaRPr lang="en-US"/>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endParaRPr lang="en-US"/>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1195F333-0D92-374E-91DF-1E1330C72A1E}" type="slidenum">
              <a:rPr lang="en-US" smtClean="0"/>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26F46F2E-1BE7-044D-9021-6BEAF539ACCA}" type="datetime1">
              <a:rPr lang="en-US" smtClean="0"/>
              <a:t>24/10/14</a:t>
            </a:fld>
            <a:endParaRPr lang="en-US"/>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endParaRPr lang="en-US"/>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1195F333-0D92-374E-91DF-1E1330C72A1E}" type="slidenum">
              <a:rPr lang="en-US" smtClean="0"/>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pic>
        <p:nvPicPr>
          <p:cNvPr id="15" name="Picture 14" descr="FOSTER-hire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828" y="6027494"/>
            <a:ext cx="1609995" cy="85811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solidFill>
                  <a:srgbClr val="ED7C00"/>
                </a:solidFill>
              </a:defRPr>
            </a:lvl1pPr>
          </a:lstStyle>
          <a:p>
            <a:r>
              <a:rPr lang="en-GB"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1">
                    <a:lumMod val="6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9EB682CB-A893-2645-A400-9ABDC2C83EDB}" type="datetime1">
              <a:rPr lang="en-US" smtClean="0"/>
              <a:t>24/10/14</a:t>
            </a:fld>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endParaRPr lang="en-US"/>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1195F333-0D92-374E-91DF-1E1330C72A1E}" type="slidenum">
              <a:rPr lang="en-US" smtClean="0"/>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6"/>
          <p:cNvSpPr>
            <a:spLocks noGrp="1"/>
          </p:cNvSpPr>
          <p:nvPr>
            <p:ph type="dt" sz="half" idx="10"/>
          </p:nvPr>
        </p:nvSpPr>
        <p:spPr>
          <a:xfrm>
            <a:off x="457200" y="18288"/>
            <a:ext cx="2895600" cy="329184"/>
          </a:xfrm>
          <a:prstGeom prst="rect">
            <a:avLst/>
          </a:prstGeom>
        </p:spPr>
        <p:txBody>
          <a:bodyPr/>
          <a:lstStyle/>
          <a:p>
            <a:fld id="{59C22FCA-E1AF-6341-9D1C-07DEAF70DFD2}" type="datetime1">
              <a:rPr lang="en-US" smtClean="0"/>
              <a:t>24/10/14</a:t>
            </a:fld>
            <a:endParaRPr lang="en-US"/>
          </a:p>
        </p:txBody>
      </p:sp>
      <p:sp>
        <p:nvSpPr>
          <p:cNvPr id="8" name="Footer Placeholder 7"/>
          <p:cNvSpPr>
            <a:spLocks noGrp="1"/>
          </p:cNvSpPr>
          <p:nvPr>
            <p:ph type="ftr" sz="quarter" idx="11"/>
          </p:nvPr>
        </p:nvSpPr>
        <p:spPr>
          <a:xfrm>
            <a:off x="3429000" y="18288"/>
            <a:ext cx="4114800" cy="329184"/>
          </a:xfrm>
          <a:prstGeom prst="rect">
            <a:avLst/>
          </a:prstGeom>
        </p:spPr>
        <p:txBody>
          <a:bodyPr/>
          <a:lstStyle/>
          <a:p>
            <a:endParaRPr lang="en-US"/>
          </a:p>
        </p:txBody>
      </p:sp>
      <p:sp>
        <p:nvSpPr>
          <p:cNvPr id="9" name="Slide Number Placeholder 8"/>
          <p:cNvSpPr>
            <a:spLocks noGrp="1"/>
          </p:cNvSpPr>
          <p:nvPr>
            <p:ph type="sldNum" sz="quarter" idx="12"/>
          </p:nvPr>
        </p:nvSpPr>
        <p:spPr>
          <a:xfrm>
            <a:off x="7620000" y="18288"/>
            <a:ext cx="1066800" cy="329184"/>
          </a:xfrm>
          <a:prstGeom prst="rect">
            <a:avLst/>
          </a:prstGeom>
        </p:spPr>
        <p:txBody>
          <a:bodyPr/>
          <a:lstStyle/>
          <a:p>
            <a:fld id="{1195F333-0D92-374E-91DF-1E1330C72A1E}" type="slidenum">
              <a:rPr lang="en-US" smtClean="0"/>
              <a:t>‹nr.›</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18288"/>
            <a:ext cx="2895600" cy="329184"/>
          </a:xfrm>
          <a:prstGeom prst="rect">
            <a:avLst/>
          </a:prstGeom>
        </p:spPr>
        <p:txBody>
          <a:bodyPr/>
          <a:lstStyle/>
          <a:p>
            <a:fld id="{64B3D414-6091-8949-82B4-714999F9FDDE}" type="datetime1">
              <a:rPr lang="en-US" smtClean="0"/>
              <a:t>24/10/14</a:t>
            </a:fld>
            <a:endParaRPr lang="en-US"/>
          </a:p>
        </p:txBody>
      </p:sp>
      <p:sp>
        <p:nvSpPr>
          <p:cNvPr id="4" name="Footer Placeholder 3"/>
          <p:cNvSpPr>
            <a:spLocks noGrp="1"/>
          </p:cNvSpPr>
          <p:nvPr>
            <p:ph type="ftr" sz="quarter" idx="11"/>
          </p:nvPr>
        </p:nvSpPr>
        <p:spPr>
          <a:xfrm>
            <a:off x="3429000" y="18288"/>
            <a:ext cx="4114800" cy="329184"/>
          </a:xfrm>
          <a:prstGeom prst="rect">
            <a:avLst/>
          </a:prstGeom>
        </p:spPr>
        <p:txBody>
          <a:bodyPr/>
          <a:lstStyle/>
          <a:p>
            <a:endParaRPr lang="en-US"/>
          </a:p>
        </p:txBody>
      </p:sp>
      <p:sp>
        <p:nvSpPr>
          <p:cNvPr id="5" name="Slide Number Placeholder 4"/>
          <p:cNvSpPr>
            <a:spLocks noGrp="1"/>
          </p:cNvSpPr>
          <p:nvPr>
            <p:ph type="sldNum" sz="quarter" idx="12"/>
          </p:nvPr>
        </p:nvSpPr>
        <p:spPr>
          <a:xfrm>
            <a:off x="7620000" y="18288"/>
            <a:ext cx="1066800" cy="329184"/>
          </a:xfrm>
          <a:prstGeom prst="rect">
            <a:avLst/>
          </a:prstGeom>
        </p:spPr>
        <p:txBody>
          <a:bodyPr/>
          <a:lstStyle/>
          <a:p>
            <a:fld id="{1195F333-0D92-374E-91DF-1E1330C72A1E}" type="slidenum">
              <a:rPr lang="en-US" smtClean="0"/>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18288"/>
            <a:ext cx="2895600" cy="329184"/>
          </a:xfrm>
          <a:prstGeom prst="rect">
            <a:avLst/>
          </a:prstGeom>
        </p:spPr>
        <p:txBody>
          <a:bodyPr/>
          <a:lstStyle/>
          <a:p>
            <a:fld id="{DA601230-9A88-CF4C-A42A-F9E15161753B}" type="datetime1">
              <a:rPr lang="en-US" smtClean="0"/>
              <a:t>24/10/14</a:t>
            </a:fld>
            <a:endParaRPr lang="en-US"/>
          </a:p>
        </p:txBody>
      </p:sp>
      <p:sp>
        <p:nvSpPr>
          <p:cNvPr id="3" name="Footer Placeholder 2"/>
          <p:cNvSpPr>
            <a:spLocks noGrp="1"/>
          </p:cNvSpPr>
          <p:nvPr>
            <p:ph type="ftr" sz="quarter" idx="11"/>
          </p:nvPr>
        </p:nvSpPr>
        <p:spPr>
          <a:xfrm>
            <a:off x="3429000" y="18288"/>
            <a:ext cx="4114800" cy="329184"/>
          </a:xfrm>
          <a:prstGeom prst="rect">
            <a:avLst/>
          </a:prstGeom>
        </p:spPr>
        <p:txBody>
          <a:bodyPr/>
          <a:lstStyle/>
          <a:p>
            <a:endParaRPr lang="en-US"/>
          </a:p>
        </p:txBody>
      </p:sp>
      <p:sp>
        <p:nvSpPr>
          <p:cNvPr id="4" name="Slide Number Placeholder 3"/>
          <p:cNvSpPr>
            <a:spLocks noGrp="1"/>
          </p:cNvSpPr>
          <p:nvPr>
            <p:ph type="sldNum" sz="quarter" idx="12"/>
          </p:nvPr>
        </p:nvSpPr>
        <p:spPr>
          <a:xfrm>
            <a:off x="7620000" y="18288"/>
            <a:ext cx="1066800" cy="329184"/>
          </a:xfrm>
          <a:prstGeom prst="rect">
            <a:avLst/>
          </a:prstGeom>
        </p:spPr>
        <p:txBody>
          <a:bodyPr/>
          <a:lstStyle/>
          <a:p>
            <a:fld id="{1195F333-0D92-374E-91DF-1E1330C72A1E}" type="slidenum">
              <a:rPr lang="en-US" smtClean="0"/>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GB"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DE8C18F8-FB8A-F047-B8D9-EFB43EC6DD72}" type="datetime1">
              <a:rPr lang="en-US" smtClean="0"/>
              <a:t>24/10/14</a:t>
            </a:fld>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endParaRPr lang="en-US"/>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1195F333-0D92-374E-91DF-1E1330C72A1E}" type="slidenum">
              <a:rPr lang="en-US" smtClean="0"/>
              <a:t>‹nr.›</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GB"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0CA62F15-78A2-DA45-9165-EB05B210A15A}" type="datetime1">
              <a:rPr lang="en-US" smtClean="0"/>
              <a:t>24/10/14</a:t>
            </a:fld>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endParaRPr lang="en-US"/>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1195F333-0D92-374E-91DF-1E1330C72A1E}" type="slidenum">
              <a:rPr lang="en-US" smtClean="0"/>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0158"/>
            <a:ext cx="8229600" cy="990600"/>
          </a:xfrm>
          <a:prstGeom prst="rect">
            <a:avLst/>
          </a:prstGeom>
        </p:spPr>
        <p:txBody>
          <a:bodyPr vert="horz" lIns="91440" tIns="45720" rIns="91440" bIns="45720" rtlCol="0" anchor="ctr">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457200" y="1406958"/>
            <a:ext cx="8229600" cy="4876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4" name="Rectangle 13"/>
          <p:cNvSpPr/>
          <p:nvPr userDrawn="1"/>
        </p:nvSpPr>
        <p:spPr>
          <a:xfrm>
            <a:off x="0" y="0"/>
            <a:ext cx="9144000" cy="138034"/>
          </a:xfrm>
          <a:prstGeom prst="rect">
            <a:avLst/>
          </a:prstGeom>
          <a:solidFill>
            <a:srgbClr val="544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 y="0"/>
            <a:ext cx="1932560" cy="138034"/>
          </a:xfrm>
          <a:prstGeom prst="rect">
            <a:avLst/>
          </a:prstGeom>
          <a:solidFill>
            <a:srgbClr val="ED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3658617" y="-1"/>
            <a:ext cx="5485383" cy="138035"/>
          </a:xfrm>
          <a:prstGeom prst="rect">
            <a:avLst/>
          </a:prstGeom>
          <a:solidFill>
            <a:srgbClr val="AB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sz="3600" b="1" i="0" kern="1200" spc="-100" baseline="0">
          <a:solidFill>
            <a:srgbClr val="ED7C00"/>
          </a:solidFill>
          <a:latin typeface="Trebuchet MS"/>
          <a:ea typeface="+mj-ea"/>
          <a:cs typeface="Trebuchet M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808080"/>
          </a:solidFill>
          <a:latin typeface="Trebuchet MS"/>
          <a:ea typeface="+mn-ea"/>
          <a:cs typeface="Trebuchet M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808080"/>
          </a:solidFill>
          <a:latin typeface="Trebuchet MS"/>
          <a:ea typeface="+mn-ea"/>
          <a:cs typeface="Trebuchet M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808080"/>
          </a:solidFill>
          <a:latin typeface="Trebuchet MS"/>
          <a:ea typeface="+mn-ea"/>
          <a:cs typeface="Trebuchet M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808080"/>
          </a:solidFill>
          <a:latin typeface="Trebuchet MS"/>
          <a:ea typeface="+mn-ea"/>
          <a:cs typeface="Trebuchet M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808080"/>
          </a:solidFill>
          <a:latin typeface="Trebuchet MS"/>
          <a:ea typeface="+mn-ea"/>
          <a:cs typeface="Trebuchet M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hyperlink" Target="http://openbadges.org" TargetMode="External"/><Relationship Id="rId5" Type="http://schemas.openxmlformats.org/officeDocument/2006/relationships/hyperlink" Target="http://openbadges.org/" TargetMode="External"/><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hyperlink" Target="http://bit.ly/datate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hyperlink" Target="http://recsys.acm.org/2012/"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hyperlink" Target="http://erikduval.wordpress.com/2013/06/07/something-cannot-be-bad-when-its-open-or-not-for-a-very-long-tim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cademicevolution.com/2009/08/the-open-scholar.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ariadne.cs.kuleuven.be/LARAe/" TargetMode="External"/><Relationship Id="rId4" Type="http://schemas.openxmlformats.org/officeDocument/2006/relationships/image" Target="../media/image14.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hape 45"/>
          <p:cNvSpPr>
            <a:spLocks noGrp="1"/>
          </p:cNvSpPr>
          <p:nvPr>
            <p:ph type="title"/>
          </p:nvPr>
        </p:nvSpPr>
        <p:spPr>
          <a:xfrm>
            <a:off x="284272" y="473340"/>
            <a:ext cx="8796837" cy="2200275"/>
          </a:xfrm>
          <a:prstGeom prst="rect">
            <a:avLst/>
          </a:prstGeom>
        </p:spPr>
        <p:txBody>
          <a:bodyPr anchor="ctr"/>
          <a:lstStyle/>
          <a:p>
            <a:pPr lvl="0" algn="r">
              <a:defRPr sz="1800">
                <a:solidFill>
                  <a:srgbClr val="000000"/>
                </a:solidFill>
              </a:defRPr>
            </a:pPr>
            <a:r>
              <a:rPr lang="nl-BE" sz="3500" dirty="0" smtClean="0"/>
              <a:t>Open SCIENCE in the digital humanities</a:t>
            </a:r>
            <a:endParaRPr sz="3500" dirty="0"/>
          </a:p>
        </p:txBody>
      </p:sp>
      <p:pic>
        <p:nvPicPr>
          <p:cNvPr id="46" name="droppedImage.png"/>
          <p:cNvPicPr/>
          <p:nvPr/>
        </p:nvPicPr>
        <p:blipFill>
          <a:blip r:embed="rId2">
            <a:extLst/>
          </a:blip>
          <a:stretch>
            <a:fillRect/>
          </a:stretch>
        </p:blipFill>
        <p:spPr>
          <a:xfrm>
            <a:off x="5619" y="6654917"/>
            <a:ext cx="789272" cy="197318"/>
          </a:xfrm>
          <a:prstGeom prst="rect">
            <a:avLst/>
          </a:prstGeom>
          <a:ln w="12700">
            <a:miter lim="400000"/>
          </a:ln>
        </p:spPr>
      </p:pic>
      <p:sp>
        <p:nvSpPr>
          <p:cNvPr id="47" name="Shape 47"/>
          <p:cNvSpPr/>
          <p:nvPr/>
        </p:nvSpPr>
        <p:spPr>
          <a:xfrm>
            <a:off x="5870911" y="2131473"/>
            <a:ext cx="2972937" cy="47705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a:defRPr sz="1800">
                <a:solidFill>
                  <a:srgbClr val="000000"/>
                </a:solidFill>
              </a:defRPr>
            </a:pPr>
            <a:r>
              <a:rPr sz="1600">
                <a:solidFill>
                  <a:srgbClr val="FFFFFF"/>
                </a:solidFill>
                <a:latin typeface="Helvetica Neue Thin"/>
                <a:ea typeface="Helvetica Neue Thin"/>
                <a:cs typeface="Helvetica Neue Thin"/>
                <a:sym typeface="Helvetica Neue Thin"/>
              </a:rPr>
              <a:t>Boostcamp Open Science Leuven </a:t>
            </a:r>
          </a:p>
          <a:p>
            <a:pPr lvl="0" algn="r">
              <a:defRPr sz="1800">
                <a:solidFill>
                  <a:srgbClr val="000000"/>
                </a:solidFill>
              </a:defRPr>
            </a:pPr>
            <a:r>
              <a:rPr sz="1500">
                <a:solidFill>
                  <a:srgbClr val="FFFFFF"/>
                </a:solidFill>
                <a:latin typeface="Helvetica Neue Thin"/>
                <a:ea typeface="Helvetica Neue Thin"/>
                <a:cs typeface="Helvetica Neue Thin"/>
                <a:sym typeface="Helvetica Neue Thin"/>
              </a:rPr>
              <a:t>24 October 2014</a:t>
            </a:r>
          </a:p>
        </p:txBody>
      </p:sp>
      <p:sp>
        <p:nvSpPr>
          <p:cNvPr id="48" name="Shape 48"/>
          <p:cNvSpPr/>
          <p:nvPr/>
        </p:nvSpPr>
        <p:spPr>
          <a:xfrm>
            <a:off x="-76144" y="6193901"/>
            <a:ext cx="9249577" cy="669743"/>
          </a:xfrm>
          <a:prstGeom prst="rect">
            <a:avLst/>
          </a:prstGeom>
          <a:solidFill>
            <a:srgbClr val="FFFFFF"/>
          </a:solidFill>
          <a:ln w="12700">
            <a:miter lim="400000"/>
          </a:ln>
        </p:spPr>
        <p:txBody>
          <a:bodyPr lIns="0" tIns="0" rIns="0" bIns="0" anchor="ctr"/>
          <a:lstStyle/>
          <a:p>
            <a:pPr lvl="0">
              <a:defRPr sz="3600"/>
            </a:pPr>
            <a:endParaRPr/>
          </a:p>
        </p:txBody>
      </p:sp>
      <p:pic>
        <p:nvPicPr>
          <p:cNvPr id="49" name="droppedImage.png"/>
          <p:cNvPicPr/>
          <p:nvPr/>
        </p:nvPicPr>
        <p:blipFill>
          <a:blip r:embed="rId3">
            <a:extLst/>
          </a:blip>
          <a:stretch>
            <a:fillRect/>
          </a:stretch>
        </p:blipFill>
        <p:spPr>
          <a:xfrm>
            <a:off x="4773955" y="6251355"/>
            <a:ext cx="1206656" cy="532940"/>
          </a:xfrm>
          <a:prstGeom prst="rect">
            <a:avLst/>
          </a:prstGeom>
          <a:ln w="12700">
            <a:miter lim="400000"/>
          </a:ln>
        </p:spPr>
      </p:pic>
      <p:pic>
        <p:nvPicPr>
          <p:cNvPr id="50" name="datavislab.png"/>
          <p:cNvPicPr/>
          <p:nvPr/>
        </p:nvPicPr>
        <p:blipFill>
          <a:blip r:embed="rId4">
            <a:extLst/>
          </a:blip>
          <a:stretch>
            <a:fillRect/>
          </a:stretch>
        </p:blipFill>
        <p:spPr>
          <a:xfrm>
            <a:off x="6443690" y="6249353"/>
            <a:ext cx="922999" cy="575044"/>
          </a:xfrm>
          <a:prstGeom prst="rect">
            <a:avLst/>
          </a:prstGeom>
          <a:ln w="12700">
            <a:miter lim="400000"/>
          </a:ln>
        </p:spPr>
      </p:pic>
      <p:sp>
        <p:nvSpPr>
          <p:cNvPr id="51" name="Shape 51"/>
          <p:cNvSpPr/>
          <p:nvPr/>
        </p:nvSpPr>
        <p:spPr>
          <a:xfrm>
            <a:off x="121118" y="2665529"/>
            <a:ext cx="2655906" cy="4335054"/>
          </a:xfrm>
          <a:prstGeom prst="rect">
            <a:avLst/>
          </a:prstGeom>
          <a:ln w="12700">
            <a:miter lim="400000"/>
          </a:ln>
          <a:extLst>
            <a:ext uri="{C572A759-6A51-4108-AA02-DFA0A04FC94B}">
              <ma14:wrappingTextBoxFlag xmlns:ma14="http://schemas.microsoft.com/office/mac/drawingml/2011/main" val="1"/>
            </a:ext>
          </a:extLst>
        </p:spPr>
        <p:txBody>
          <a:bodyPr lIns="42192" tIns="42192" rIns="42192" bIns="42192">
            <a:normAutofit/>
          </a:bodyPr>
          <a:lstStyle/>
          <a:p>
            <a:pPr algn="just" defTabSz="192024">
              <a:spcBef>
                <a:spcPts val="504"/>
              </a:spcBef>
              <a:defRPr sz="1800">
                <a:solidFill>
                  <a:srgbClr val="000000"/>
                </a:solidFill>
              </a:defRPr>
            </a:pPr>
            <a:r>
              <a:rPr sz="1300" b="1" dirty="0">
                <a:solidFill>
                  <a:srgbClr val="FFFFFF"/>
                </a:solidFill>
                <a:latin typeface="Helvetica Neue Light"/>
                <a:ea typeface="Helvetica Neue Light"/>
                <a:cs typeface="Helvetica Neue Light"/>
                <a:sym typeface="Helvetica Neue Light"/>
              </a:rPr>
              <a:t>Katrien Verbert             </a:t>
            </a:r>
          </a:p>
          <a:p>
            <a:pPr algn="just" defTabSz="192024">
              <a:spcBef>
                <a:spcPts val="504"/>
              </a:spcBef>
              <a:defRPr sz="1800">
                <a:solidFill>
                  <a:srgbClr val="000000"/>
                </a:solidFill>
              </a:defRPr>
            </a:pPr>
            <a:r>
              <a:rPr sz="1200" dirty="0">
                <a:solidFill>
                  <a:srgbClr val="FFFFFF"/>
                </a:solidFill>
                <a:latin typeface="Helvetica Neue Light"/>
                <a:ea typeface="Helvetica Neue Light"/>
                <a:cs typeface="Helvetica Neue Light"/>
                <a:sym typeface="Helvetica Neue Light"/>
              </a:rPr>
              <a:t>HCI research group - KU Leuven</a:t>
            </a:r>
          </a:p>
          <a:p>
            <a:pPr algn="just" defTabSz="192024">
              <a:spcBef>
                <a:spcPts val="504"/>
              </a:spcBef>
              <a:defRPr sz="1800">
                <a:solidFill>
                  <a:srgbClr val="000000"/>
                </a:solidFill>
              </a:defRPr>
            </a:pPr>
            <a:r>
              <a:rPr sz="1300" i="1" dirty="0">
                <a:solidFill>
                  <a:srgbClr val="FFFFFF"/>
                </a:solidFill>
                <a:latin typeface="Helvetica Neue Light"/>
                <a:ea typeface="Helvetica Neue Light"/>
                <a:cs typeface="Helvetica Neue Light"/>
                <a:sym typeface="Helvetica Neue Light"/>
              </a:rPr>
              <a:t>@katrien_v</a:t>
            </a:r>
          </a:p>
          <a:p>
            <a:pPr algn="just" defTabSz="192024">
              <a:spcBef>
                <a:spcPts val="504"/>
              </a:spcBef>
              <a:defRPr sz="1800">
                <a:solidFill>
                  <a:srgbClr val="000000"/>
                </a:solidFill>
              </a:defRPr>
            </a:pPr>
            <a:endParaRPr sz="1300" i="1" dirty="0">
              <a:solidFill>
                <a:srgbClr val="FFFFFF"/>
              </a:solidFill>
              <a:latin typeface="Helvetica Neue Light"/>
              <a:ea typeface="Helvetica Neue Light"/>
              <a:cs typeface="Helvetica Neue Light"/>
              <a:sym typeface="Helvetica Neue Light"/>
            </a:endParaRPr>
          </a:p>
          <a:p>
            <a:pPr algn="just" defTabSz="192024">
              <a:spcBef>
                <a:spcPts val="504"/>
              </a:spcBef>
              <a:defRPr sz="1800">
                <a:solidFill>
                  <a:srgbClr val="000000"/>
                </a:solidFill>
              </a:defRPr>
            </a:pPr>
            <a:r>
              <a:rPr sz="1300" b="1" dirty="0">
                <a:solidFill>
                  <a:srgbClr val="FFFFFF"/>
                </a:solidFill>
                <a:latin typeface="Helvetica Neue Light"/>
                <a:ea typeface="Helvetica Neue Light"/>
                <a:cs typeface="Helvetica Neue Light"/>
                <a:sym typeface="Helvetica Neue Light"/>
              </a:rPr>
              <a:t>Barbara Bordalejo</a:t>
            </a:r>
          </a:p>
          <a:p>
            <a:pPr algn="just" defTabSz="192024">
              <a:spcBef>
                <a:spcPts val="504"/>
              </a:spcBef>
              <a:defRPr sz="1800">
                <a:solidFill>
                  <a:srgbClr val="000000"/>
                </a:solidFill>
              </a:defRPr>
            </a:pPr>
            <a:r>
              <a:rPr sz="1300" dirty="0">
                <a:solidFill>
                  <a:srgbClr val="FFFFFF"/>
                </a:solidFill>
                <a:latin typeface="Helvetica Neue Light"/>
                <a:ea typeface="Helvetica Neue Light"/>
                <a:cs typeface="Helvetica Neue Light"/>
                <a:sym typeface="Helvetica Neue Light"/>
              </a:rPr>
              <a:t>Faculty of Arts - KU Leuven</a:t>
            </a:r>
          </a:p>
          <a:p>
            <a:pPr algn="just" defTabSz="192024">
              <a:spcBef>
                <a:spcPts val="504"/>
              </a:spcBef>
              <a:defRPr sz="1800">
                <a:solidFill>
                  <a:srgbClr val="000000"/>
                </a:solidFill>
              </a:defRPr>
            </a:pPr>
            <a:r>
              <a:rPr sz="1300" i="1" dirty="0">
                <a:solidFill>
                  <a:srgbClr val="FFFFFF"/>
                </a:solidFill>
                <a:latin typeface="Helvetica Neue Light"/>
                <a:ea typeface="Helvetica Neue Light"/>
                <a:cs typeface="Helvetica Neue Light"/>
                <a:sym typeface="Helvetica Neue Light"/>
              </a:rPr>
              <a:t>@TextualScholar, @bordalejo</a:t>
            </a:r>
          </a:p>
          <a:p>
            <a:pPr algn="just" defTabSz="192024">
              <a:spcBef>
                <a:spcPts val="504"/>
              </a:spcBef>
              <a:defRPr sz="1800">
                <a:solidFill>
                  <a:srgbClr val="000000"/>
                </a:solidFill>
              </a:defRPr>
            </a:pPr>
            <a:endParaRPr sz="1300" i="1" dirty="0">
              <a:solidFill>
                <a:srgbClr val="FFFFFF"/>
              </a:solidFill>
              <a:latin typeface="Helvetica Neue Light"/>
              <a:ea typeface="Helvetica Neue Light"/>
              <a:cs typeface="Helvetica Neue Light"/>
              <a:sym typeface="Helvetica Neue Light"/>
            </a:endParaRPr>
          </a:p>
        </p:txBody>
      </p:sp>
      <p:pic>
        <p:nvPicPr>
          <p:cNvPr id="52" name="image.png"/>
          <p:cNvPicPr/>
          <p:nvPr/>
        </p:nvPicPr>
        <p:blipFill>
          <a:blip r:embed="rId5">
            <a:extLst/>
          </a:blip>
          <a:stretch>
            <a:fillRect/>
          </a:stretch>
        </p:blipFill>
        <p:spPr>
          <a:xfrm>
            <a:off x="353221" y="6330895"/>
            <a:ext cx="883339" cy="411961"/>
          </a:xfrm>
          <a:prstGeom prst="rect">
            <a:avLst/>
          </a:prstGeom>
          <a:ln w="12700">
            <a:miter lim="400000"/>
          </a:ln>
        </p:spPr>
      </p:pic>
      <p:pic>
        <p:nvPicPr>
          <p:cNvPr id="53" name="pasted-image.png"/>
          <p:cNvPicPr/>
          <p:nvPr/>
        </p:nvPicPr>
        <p:blipFill>
          <a:blip r:embed="rId6">
            <a:extLst/>
          </a:blip>
          <a:stretch>
            <a:fillRect/>
          </a:stretch>
        </p:blipFill>
        <p:spPr>
          <a:xfrm>
            <a:off x="7829768" y="6230303"/>
            <a:ext cx="1102952" cy="575044"/>
          </a:xfrm>
          <a:prstGeom prst="rect">
            <a:avLst/>
          </a:prstGeom>
          <a:ln w="12700">
            <a:miter lim="400000"/>
          </a:ln>
        </p:spPr>
      </p:pic>
      <p:sp>
        <p:nvSpPr>
          <p:cNvPr id="12" name="Shape 51"/>
          <p:cNvSpPr/>
          <p:nvPr/>
        </p:nvSpPr>
        <p:spPr>
          <a:xfrm>
            <a:off x="284272" y="3492107"/>
            <a:ext cx="7082417" cy="867010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a:bodyPr>
          <a:lstStyle/>
          <a:p>
            <a:pPr lvl="0" algn="just" defTabSz="457200">
              <a:lnSpc>
                <a:spcPct val="80000"/>
              </a:lnSpc>
              <a:spcBef>
                <a:spcPts val="1200"/>
              </a:spcBef>
              <a:defRPr sz="1800">
                <a:solidFill>
                  <a:srgbClr val="000000"/>
                </a:solidFill>
              </a:defRPr>
            </a:pPr>
            <a:r>
              <a:rPr b="1" dirty="0">
                <a:solidFill>
                  <a:schemeClr val="bg1"/>
                </a:solidFill>
                <a:latin typeface="Helvetica Neue Light"/>
                <a:ea typeface="Helvetica Neue Light"/>
                <a:cs typeface="Helvetica Neue Light"/>
                <a:sym typeface="Helvetica Neue Light"/>
              </a:rPr>
              <a:t>Katrien Verbert             </a:t>
            </a:r>
          </a:p>
          <a:p>
            <a:pPr lvl="0" algn="just" defTabSz="457200">
              <a:lnSpc>
                <a:spcPct val="80000"/>
              </a:lnSpc>
              <a:spcBef>
                <a:spcPts val="1200"/>
              </a:spcBef>
              <a:defRPr sz="1800">
                <a:solidFill>
                  <a:srgbClr val="000000"/>
                </a:solidFill>
              </a:defRPr>
            </a:pPr>
            <a:r>
              <a:rPr dirty="0">
                <a:solidFill>
                  <a:schemeClr val="bg1"/>
                </a:solidFill>
                <a:latin typeface="Helvetica Neue Light"/>
                <a:ea typeface="Helvetica Neue Light"/>
                <a:cs typeface="Helvetica Neue Light"/>
                <a:sym typeface="Helvetica Neue Light"/>
              </a:rPr>
              <a:t>HCI research group - KU Leuven</a:t>
            </a:r>
          </a:p>
          <a:p>
            <a:pPr lvl="0" algn="just" defTabSz="457200">
              <a:lnSpc>
                <a:spcPct val="80000"/>
              </a:lnSpc>
              <a:spcBef>
                <a:spcPts val="1200"/>
              </a:spcBef>
              <a:defRPr sz="1800">
                <a:solidFill>
                  <a:srgbClr val="000000"/>
                </a:solidFill>
              </a:defRPr>
            </a:pPr>
            <a:r>
              <a:rPr i="1" dirty="0">
                <a:solidFill>
                  <a:schemeClr val="bg1"/>
                </a:solidFill>
                <a:latin typeface="Helvetica Neue Light"/>
                <a:ea typeface="Helvetica Neue Light"/>
                <a:cs typeface="Helvetica Neue Light"/>
                <a:sym typeface="Helvetica Neue Light"/>
              </a:rPr>
              <a:t>@</a:t>
            </a:r>
            <a:r>
              <a:rPr i="1" dirty="0" smtClean="0">
                <a:solidFill>
                  <a:schemeClr val="bg1"/>
                </a:solidFill>
                <a:latin typeface="Helvetica Neue Light"/>
                <a:ea typeface="Helvetica Neue Light"/>
                <a:cs typeface="Helvetica Neue Light"/>
                <a:sym typeface="Helvetica Neue Light"/>
              </a:rPr>
              <a:t>katrien_v</a:t>
            </a:r>
            <a:endParaRPr i="1" dirty="0">
              <a:solidFill>
                <a:schemeClr val="bg1"/>
              </a:solidFill>
              <a:latin typeface="Helvetica Neue Light"/>
              <a:ea typeface="Helvetica Neue Light"/>
              <a:cs typeface="Helvetica Neue Light"/>
              <a:sym typeface="Helvetica Neue Light"/>
            </a:endParaRPr>
          </a:p>
          <a:p>
            <a:pPr lvl="0" algn="just" defTabSz="457200">
              <a:lnSpc>
                <a:spcPct val="80000"/>
              </a:lnSpc>
              <a:spcBef>
                <a:spcPts val="1200"/>
              </a:spcBef>
              <a:defRPr sz="1800">
                <a:solidFill>
                  <a:srgbClr val="000000"/>
                </a:solidFill>
              </a:defRPr>
            </a:pPr>
            <a:endParaRPr lang="nl-BE" b="1" dirty="0" smtClean="0">
              <a:solidFill>
                <a:schemeClr val="bg1"/>
              </a:solidFill>
              <a:latin typeface="Helvetica Neue Light"/>
              <a:ea typeface="Helvetica Neue Light"/>
              <a:cs typeface="Helvetica Neue Light"/>
              <a:sym typeface="Helvetica Neue Light"/>
            </a:endParaRPr>
          </a:p>
          <a:p>
            <a:pPr lvl="0" algn="just" defTabSz="457200">
              <a:lnSpc>
                <a:spcPct val="80000"/>
              </a:lnSpc>
              <a:spcBef>
                <a:spcPts val="1200"/>
              </a:spcBef>
              <a:defRPr sz="1800">
                <a:solidFill>
                  <a:srgbClr val="000000"/>
                </a:solidFill>
              </a:defRPr>
            </a:pPr>
            <a:r>
              <a:rPr b="1" dirty="0" smtClean="0">
                <a:solidFill>
                  <a:schemeClr val="bg1"/>
                </a:solidFill>
                <a:latin typeface="Helvetica Neue Light"/>
                <a:ea typeface="Helvetica Neue Light"/>
                <a:cs typeface="Helvetica Neue Light"/>
                <a:sym typeface="Helvetica Neue Light"/>
              </a:rPr>
              <a:t>Barbara </a:t>
            </a:r>
            <a:r>
              <a:rPr b="1" dirty="0">
                <a:solidFill>
                  <a:schemeClr val="bg1"/>
                </a:solidFill>
                <a:latin typeface="Helvetica Neue Light"/>
                <a:ea typeface="Helvetica Neue Light"/>
                <a:cs typeface="Helvetica Neue Light"/>
                <a:sym typeface="Helvetica Neue Light"/>
              </a:rPr>
              <a:t>Bordalejo</a:t>
            </a:r>
          </a:p>
          <a:p>
            <a:pPr lvl="0" algn="just" defTabSz="457200">
              <a:lnSpc>
                <a:spcPct val="80000"/>
              </a:lnSpc>
              <a:spcBef>
                <a:spcPts val="1200"/>
              </a:spcBef>
              <a:defRPr sz="1800">
                <a:solidFill>
                  <a:srgbClr val="000000"/>
                </a:solidFill>
              </a:defRPr>
            </a:pPr>
            <a:r>
              <a:rPr dirty="0">
                <a:solidFill>
                  <a:schemeClr val="bg1"/>
                </a:solidFill>
                <a:latin typeface="Helvetica Neue Light"/>
                <a:ea typeface="Helvetica Neue Light"/>
                <a:cs typeface="Helvetica Neue Light"/>
                <a:sym typeface="Helvetica Neue Light"/>
              </a:rPr>
              <a:t>Faculty of Arts - KU Leuven</a:t>
            </a:r>
          </a:p>
          <a:p>
            <a:pPr lvl="0" algn="just" defTabSz="457200">
              <a:lnSpc>
                <a:spcPct val="80000"/>
              </a:lnSpc>
              <a:spcBef>
                <a:spcPts val="1200"/>
              </a:spcBef>
              <a:defRPr sz="1800">
                <a:solidFill>
                  <a:srgbClr val="000000"/>
                </a:solidFill>
              </a:defRPr>
            </a:pPr>
            <a:r>
              <a:rPr i="1" dirty="0">
                <a:solidFill>
                  <a:schemeClr val="bg1"/>
                </a:solidFill>
                <a:latin typeface="Helvetica Neue Light"/>
                <a:ea typeface="Helvetica Neue Light"/>
                <a:cs typeface="Helvetica Neue Light"/>
                <a:sym typeface="Helvetica Neue Light"/>
              </a:rPr>
              <a:t>@TextualScholar, @bordalejo</a:t>
            </a:r>
          </a:p>
          <a:p>
            <a:pPr lvl="0" algn="just" defTabSz="457200">
              <a:spcBef>
                <a:spcPts val="1200"/>
              </a:spcBef>
              <a:defRPr sz="1800">
                <a:solidFill>
                  <a:srgbClr val="000000"/>
                </a:solidFill>
              </a:defRPr>
            </a:pPr>
            <a:endParaRPr sz="2400" i="1" dirty="0">
              <a:solidFill>
                <a:schemeClr val="bg1"/>
              </a:solidFill>
              <a:latin typeface="Helvetica Neue Light"/>
              <a:ea typeface="Helvetica Neue Light"/>
              <a:cs typeface="Helvetica Neue Light"/>
              <a:sym typeface="Helvetica Neue Light"/>
            </a:endParaRPr>
          </a:p>
        </p:txBody>
      </p:sp>
      <p:sp>
        <p:nvSpPr>
          <p:cNvPr id="15" name="Shape 47"/>
          <p:cNvSpPr/>
          <p:nvPr/>
        </p:nvSpPr>
        <p:spPr>
          <a:xfrm>
            <a:off x="1153276" y="2039527"/>
            <a:ext cx="7927833" cy="86177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a:defRPr sz="1800">
                <a:solidFill>
                  <a:srgbClr val="000000"/>
                </a:solidFill>
              </a:defRPr>
            </a:pPr>
            <a:r>
              <a:rPr sz="2800" dirty="0">
                <a:solidFill>
                  <a:srgbClr val="292934"/>
                </a:solidFill>
                <a:latin typeface="Helvetica Neue Thin"/>
                <a:ea typeface="Helvetica Neue Thin"/>
                <a:cs typeface="Helvetica Neue Thin"/>
                <a:sym typeface="Helvetica Neue Thin"/>
              </a:rPr>
              <a:t>Boostcamp Open Science Leuven </a:t>
            </a:r>
          </a:p>
          <a:p>
            <a:pPr lvl="0" algn="r">
              <a:defRPr sz="1800">
                <a:solidFill>
                  <a:srgbClr val="000000"/>
                </a:solidFill>
              </a:defRPr>
            </a:pPr>
            <a:r>
              <a:rPr sz="2800" dirty="0">
                <a:solidFill>
                  <a:srgbClr val="292934"/>
                </a:solidFill>
                <a:latin typeface="Helvetica Neue Thin"/>
                <a:ea typeface="Helvetica Neue Thin"/>
                <a:cs typeface="Helvetica Neue Thin"/>
                <a:sym typeface="Helvetica Neue Thin"/>
              </a:rPr>
              <a:t>24 October 2014</a:t>
            </a:r>
          </a:p>
        </p:txBody>
      </p:sp>
      <p:pic>
        <p:nvPicPr>
          <p:cNvPr id="2" name="Afbeelding 1" descr="Screen Shot 2014-10-24 at 13.49.3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0" y="263741"/>
            <a:ext cx="1635134" cy="801106"/>
          </a:xfrm>
          <a:prstGeom prst="rect">
            <a:avLst/>
          </a:prstGeom>
        </p:spPr>
      </p:pic>
    </p:spTree>
    <p:extLst>
      <p:ext uri="{BB962C8B-B14F-4D97-AF65-F5344CB8AC3E}">
        <p14:creationId xmlns:p14="http://schemas.microsoft.com/office/powerpoint/2010/main" val="5094461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p:cNvSpPr>
          <p:nvPr>
            <p:ph type="sldNum" sz="quarter" idx="4294967295"/>
          </p:nvPr>
        </p:nvSpPr>
        <p:spPr>
          <a:xfrm>
            <a:off x="4484637" y="6540500"/>
            <a:ext cx="169964" cy="234950"/>
          </a:xfrm>
          <a:prstGeom prst="rect">
            <a:avLst/>
          </a:prstGeom>
          <a:extLst>
            <a:ext uri="{C572A759-6A51-4108-AA02-DFA0A04FC94B}">
              <ma14:wrappingTextBoxFlag xmlns:ma14="http://schemas.microsoft.com/office/mac/drawingml/2011/main" val="1"/>
            </a:ext>
          </a:extLst>
        </p:spPr>
        <p:txBody>
          <a:bodyPr lIns="38405" tIns="19202" rIns="38405" bIns="19202"/>
          <a:lstStyle/>
          <a:p>
            <a:pPr lvl="0">
              <a:defRPr sz="1800">
                <a:solidFill>
                  <a:srgbClr val="000000"/>
                </a:solidFill>
              </a:defRPr>
            </a:pPr>
            <a:fld id="{86CB4B4D-7CA3-9044-876B-883B54F8677D}" type="slidenum">
              <a:rPr sz="1000">
                <a:solidFill>
                  <a:srgbClr val="FFFFFF"/>
                </a:solidFill>
              </a:rPr>
              <a:t>10</a:t>
            </a:fld>
            <a:endParaRPr sz="1000">
              <a:solidFill>
                <a:srgbClr val="FFFFFF"/>
              </a:solidFill>
            </a:endParaRPr>
          </a:p>
        </p:txBody>
      </p:sp>
      <p:pic>
        <p:nvPicPr>
          <p:cNvPr id="89" name="Screen Shot 2014-10-14 at 14.png" descr="Screen Shot 2014-10-14 at 14.32.11.png"/>
          <p:cNvPicPr/>
          <p:nvPr/>
        </p:nvPicPr>
        <p:blipFill>
          <a:blip r:embed="rId3">
            <a:extLst/>
          </a:blip>
          <a:stretch>
            <a:fillRect/>
          </a:stretch>
        </p:blipFill>
        <p:spPr>
          <a:xfrm>
            <a:off x="1143000" y="261193"/>
            <a:ext cx="6858000" cy="5555383"/>
          </a:xfrm>
          <a:prstGeom prst="rect">
            <a:avLst/>
          </a:prstGeom>
          <a:ln w="12700">
            <a:miter lim="400000"/>
          </a:ln>
        </p:spPr>
      </p:pic>
      <p:sp>
        <p:nvSpPr>
          <p:cNvPr id="91" name="Shape 91"/>
          <p:cNvSpPr/>
          <p:nvPr/>
        </p:nvSpPr>
        <p:spPr>
          <a:xfrm>
            <a:off x="4711172" y="5882640"/>
            <a:ext cx="43089" cy="366254"/>
          </a:xfrm>
          <a:prstGeom prst="rect">
            <a:avLst/>
          </a:prstGeom>
          <a:ln w="12700">
            <a:miter lim="400000"/>
          </a:ln>
          <a:extLst>
            <a:ext uri="{C572A759-6A51-4108-AA02-DFA0A04FC94B}">
              <ma14:wrappingTextBoxFlag xmlns:ma14="http://schemas.microsoft.com/office/mac/drawingml/2011/main" val="1"/>
            </a:ext>
          </a:extLst>
        </p:spPr>
        <p:txBody>
          <a:bodyPr wrap="none" lIns="21336" tIns="21336" rIns="21336" bIns="21336" anchor="ctr">
            <a:spAutoFit/>
          </a:bodyPr>
          <a:lstStyle>
            <a:lvl1pPr>
              <a:defRPr u="sng">
                <a:hlinkClick r:id="rId4"/>
              </a:defRPr>
            </a:lvl1pPr>
          </a:lstStyle>
          <a:p>
            <a:pPr lvl="0">
              <a:defRPr sz="1800" u="none">
                <a:solidFill>
                  <a:srgbClr val="000000"/>
                </a:solidFill>
              </a:defRPr>
            </a:pPr>
            <a:endParaRPr sz="2100" dirty="0">
              <a:solidFill>
                <a:srgbClr val="FFFFFF"/>
              </a:solidFill>
            </a:endParaRPr>
          </a:p>
        </p:txBody>
      </p:sp>
      <p:sp>
        <p:nvSpPr>
          <p:cNvPr id="2" name="Rechthoek 1"/>
          <p:cNvSpPr/>
          <p:nvPr/>
        </p:nvSpPr>
        <p:spPr>
          <a:xfrm>
            <a:off x="3882506" y="5917146"/>
            <a:ext cx="1617645" cy="408111"/>
          </a:xfrm>
          <a:prstGeom prst="rect">
            <a:avLst/>
          </a:prstGeom>
        </p:spPr>
        <p:txBody>
          <a:bodyPr wrap="none" lIns="38405" tIns="19202" rIns="38405" bIns="19202">
            <a:spAutoFit/>
          </a:bodyPr>
          <a:lstStyle/>
          <a:p>
            <a:r>
              <a:rPr lang="nl-NL" sz="1200" dirty="0">
                <a:hlinkClick r:id="rId5"/>
              </a:rPr>
              <a:t>http://</a:t>
            </a:r>
            <a:r>
              <a:rPr lang="nl-NL" sz="1200" dirty="0">
                <a:hlinkClick r:id="rId5"/>
              </a:rPr>
              <a:t>openbadges.org</a:t>
            </a:r>
            <a:r>
              <a:rPr lang="nl-NL" sz="1200" dirty="0" smtClean="0">
                <a:hlinkClick r:id="rId5"/>
              </a:rPr>
              <a:t>/</a:t>
            </a:r>
            <a:endParaRPr lang="nl-NL" sz="1200" dirty="0" smtClean="0"/>
          </a:p>
          <a:p>
            <a:endParaRPr lang="nl-NL" sz="1200" dirty="0"/>
          </a:p>
        </p:txBody>
      </p:sp>
    </p:spTree>
    <p:extLst>
      <p:ext uri="{BB962C8B-B14F-4D97-AF65-F5344CB8AC3E}">
        <p14:creationId xmlns:p14="http://schemas.microsoft.com/office/powerpoint/2010/main" val="10188962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droppedImage.png"/>
          <p:cNvPicPr/>
          <p:nvPr/>
        </p:nvPicPr>
        <p:blipFill>
          <a:blip r:embed="rId3">
            <a:extLst/>
          </a:blip>
          <a:stretch>
            <a:fillRect/>
          </a:stretch>
        </p:blipFill>
        <p:spPr>
          <a:xfrm>
            <a:off x="5619" y="6654917"/>
            <a:ext cx="789272" cy="197318"/>
          </a:xfrm>
          <a:prstGeom prst="rect">
            <a:avLst/>
          </a:prstGeom>
          <a:ln w="12700">
            <a:miter lim="400000"/>
          </a:ln>
        </p:spPr>
      </p:pic>
      <p:pic>
        <p:nvPicPr>
          <p:cNvPr id="96" name="navi_erik_hands.png"/>
          <p:cNvPicPr/>
          <p:nvPr/>
        </p:nvPicPr>
        <p:blipFill>
          <a:blip r:embed="rId4">
            <a:extLst/>
          </a:blip>
          <a:stretch>
            <a:fillRect/>
          </a:stretch>
        </p:blipFill>
        <p:spPr>
          <a:xfrm>
            <a:off x="5768100" y="3375735"/>
            <a:ext cx="2578250" cy="2578250"/>
          </a:xfrm>
          <a:prstGeom prst="rect">
            <a:avLst/>
          </a:prstGeom>
          <a:ln w="25400">
            <a:solidFill>
              <a:srgbClr val="C4FEFF">
                <a:alpha val="41000"/>
              </a:srgbClr>
            </a:solidFill>
            <a:miter lim="400000"/>
          </a:ln>
          <a:effectLst>
            <a:outerShdw blurRad="190500" dir="6897245" rotWithShape="0">
              <a:srgbClr val="C4FEFF">
                <a:alpha val="84541"/>
              </a:srgbClr>
            </a:outerShdw>
          </a:effectLst>
        </p:spPr>
      </p:pic>
      <p:pic>
        <p:nvPicPr>
          <p:cNvPr id="97" name="navisurface_connections.png"/>
          <p:cNvPicPr/>
          <p:nvPr/>
        </p:nvPicPr>
        <p:blipFill>
          <a:blip r:embed="rId5">
            <a:extLst/>
          </a:blip>
          <a:srcRect t="2882"/>
          <a:stretch>
            <a:fillRect/>
          </a:stretch>
        </p:blipFill>
        <p:spPr>
          <a:xfrm>
            <a:off x="679327" y="845820"/>
            <a:ext cx="5006626" cy="3133411"/>
          </a:xfrm>
          <a:prstGeom prst="rect">
            <a:avLst/>
          </a:prstGeom>
          <a:ln w="25400">
            <a:solidFill>
              <a:srgbClr val="C4FEFF">
                <a:alpha val="41000"/>
              </a:srgbClr>
            </a:solidFill>
            <a:miter lim="400000"/>
          </a:ln>
          <a:effectLst>
            <a:outerShdw blurRad="190500" dir="6897245" rotWithShape="0">
              <a:srgbClr val="C4FEFF">
                <a:alpha val="84541"/>
              </a:srgbClr>
            </a:outerShdw>
          </a:effectLst>
        </p:spPr>
      </p:pic>
      <p:sp>
        <p:nvSpPr>
          <p:cNvPr id="98" name="Shape 98"/>
          <p:cNvSpPr/>
          <p:nvPr/>
        </p:nvSpPr>
        <p:spPr>
          <a:xfrm>
            <a:off x="645716" y="148346"/>
            <a:ext cx="7852569" cy="60016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just" defTabSz="192024">
              <a:spcBef>
                <a:spcPts val="504"/>
              </a:spcBef>
              <a:defRPr sz="1800">
                <a:solidFill>
                  <a:srgbClr val="000000"/>
                </a:solidFill>
              </a:defRPr>
            </a:pPr>
            <a:r>
              <a:rPr sz="1300" dirty="0">
                <a:latin typeface="Helvetica Neue Thin"/>
                <a:ea typeface="Helvetica Neue Thin"/>
                <a:cs typeface="Helvetica Neue Thin"/>
                <a:sym typeface="Helvetica Neue Thin"/>
              </a:rPr>
              <a:t>Charleer, S., Klerkx, J., Santos, J. L., &amp; Duval, E. </a:t>
            </a:r>
            <a:r>
              <a:rPr sz="1300" dirty="0">
                <a:latin typeface="Helvetica Neue Light"/>
                <a:ea typeface="Helvetica Neue Light"/>
                <a:cs typeface="Helvetica Neue Light"/>
                <a:sym typeface="Helvetica Neue Light"/>
              </a:rPr>
              <a:t>Improving awareness and reflection through collaborative, interactive visualizations of badges.</a:t>
            </a:r>
            <a:r>
              <a:rPr sz="1300" dirty="0">
                <a:latin typeface="Helvetica Neue Thin"/>
                <a:ea typeface="Helvetica Neue Thin"/>
                <a:cs typeface="Helvetica Neue Thin"/>
                <a:sym typeface="Helvetica Neue Thin"/>
              </a:rPr>
              <a:t> In Proceedings of the 3rd Workshop on Awareness and Reflection in Technology-Enhanced Learning, pages 69-81. CEUR Workshop Proceedings, 2013</a:t>
            </a:r>
          </a:p>
        </p:txBody>
      </p:sp>
      <p:pic>
        <p:nvPicPr>
          <p:cNvPr id="99" name="badgeboard.png"/>
          <p:cNvPicPr/>
          <p:nvPr/>
        </p:nvPicPr>
        <p:blipFill>
          <a:blip r:embed="rId6">
            <a:extLst/>
          </a:blip>
          <a:stretch>
            <a:fillRect/>
          </a:stretch>
        </p:blipFill>
        <p:spPr>
          <a:xfrm>
            <a:off x="679327" y="4173217"/>
            <a:ext cx="5006579" cy="2198567"/>
          </a:xfrm>
          <a:prstGeom prst="rect">
            <a:avLst/>
          </a:prstGeom>
          <a:ln w="25400">
            <a:solidFill>
              <a:srgbClr val="C4FEFF">
                <a:alpha val="41000"/>
              </a:srgbClr>
            </a:solidFill>
            <a:miter lim="400000"/>
          </a:ln>
          <a:effectLst>
            <a:outerShdw blurRad="190500" dir="6897245" rotWithShape="0">
              <a:srgbClr val="C4FEFF">
                <a:alpha val="84541"/>
              </a:srgbClr>
            </a:outerShdw>
          </a:effectLst>
        </p:spPr>
      </p:pic>
      <p:pic>
        <p:nvPicPr>
          <p:cNvPr id="100" name="navisurface_students.png"/>
          <p:cNvPicPr/>
          <p:nvPr/>
        </p:nvPicPr>
        <p:blipFill>
          <a:blip r:embed="rId7">
            <a:extLst/>
          </a:blip>
          <a:srcRect r="47821"/>
          <a:stretch>
            <a:fillRect/>
          </a:stretch>
        </p:blipFill>
        <p:spPr>
          <a:xfrm>
            <a:off x="5768100" y="855126"/>
            <a:ext cx="2705620" cy="2425007"/>
          </a:xfrm>
          <a:prstGeom prst="rect">
            <a:avLst/>
          </a:prstGeom>
          <a:ln w="25400">
            <a:solidFill>
              <a:srgbClr val="C4FEFF">
                <a:alpha val="41000"/>
              </a:srgbClr>
            </a:solidFill>
            <a:miter lim="400000"/>
          </a:ln>
          <a:effectLst>
            <a:outerShdw blurRad="190500" dir="6897245" rotWithShape="0">
              <a:srgbClr val="C4FEFF">
                <a:alpha val="84541"/>
              </a:srgbClr>
            </a:outerShdw>
          </a:effectLst>
        </p:spPr>
      </p:pic>
      <p:sp>
        <p:nvSpPr>
          <p:cNvPr id="101" name="Shape 101"/>
          <p:cNvSpPr/>
          <p:nvPr/>
        </p:nvSpPr>
        <p:spPr>
          <a:xfrm>
            <a:off x="6477791" y="6519808"/>
            <a:ext cx="2509686" cy="20005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a:defRPr sz="3000">
                <a:latin typeface="Helvetica Neue Thin"/>
                <a:ea typeface="Helvetica Neue Thin"/>
                <a:cs typeface="Helvetica Neue Thin"/>
                <a:sym typeface="Helvetica Neue Thin"/>
              </a:defRPr>
            </a:lvl1pPr>
          </a:lstStyle>
          <a:p>
            <a:pPr lvl="0">
              <a:defRPr sz="1800">
                <a:solidFill>
                  <a:srgbClr val="000000"/>
                </a:solidFill>
              </a:defRPr>
            </a:pPr>
            <a:r>
              <a:rPr sz="1300">
                <a:solidFill>
                  <a:srgbClr val="FFFFFF"/>
                </a:solidFill>
              </a:rPr>
              <a:t>ARTEL 2014 . Graz, Austria</a:t>
            </a:r>
          </a:p>
        </p:txBody>
      </p:sp>
      <p:sp>
        <p:nvSpPr>
          <p:cNvPr id="102" name="Shape 102"/>
          <p:cNvSpPr/>
          <p:nvPr/>
        </p:nvSpPr>
        <p:spPr>
          <a:xfrm>
            <a:off x="6477791" y="6256135"/>
            <a:ext cx="2509686" cy="20005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a:defRPr sz="3000">
                <a:solidFill>
                  <a:srgbClr val="9AFB7E"/>
                </a:solidFill>
                <a:latin typeface="Helvetica Neue Thin"/>
                <a:ea typeface="Helvetica Neue Thin"/>
                <a:cs typeface="Helvetica Neue Thin"/>
                <a:sym typeface="Helvetica Neue Thin"/>
              </a:defRPr>
            </a:lvl1pPr>
          </a:lstStyle>
          <a:p>
            <a:pPr lvl="0">
              <a:defRPr sz="1800">
                <a:solidFill>
                  <a:srgbClr val="000000"/>
                </a:solidFill>
              </a:defRPr>
            </a:pPr>
            <a:r>
              <a:rPr sz="1300"/>
              <a:t>ARTEL 2013</a:t>
            </a:r>
          </a:p>
        </p:txBody>
      </p:sp>
      <p:sp>
        <p:nvSpPr>
          <p:cNvPr id="103" name="Shape 103"/>
          <p:cNvSpPr/>
          <p:nvPr/>
        </p:nvSpPr>
        <p:spPr>
          <a:xfrm>
            <a:off x="76355" y="6304397"/>
            <a:ext cx="169965" cy="23053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ormAutofit/>
          </a:bodyPr>
          <a:lstStyle>
            <a:lvl1pPr>
              <a:defRPr sz="2400">
                <a:latin typeface="Helvetica Neue Thin"/>
                <a:ea typeface="Helvetica Neue Thin"/>
                <a:cs typeface="Helvetica Neue Thin"/>
                <a:sym typeface="Helvetica Neue Thin"/>
              </a:defRPr>
            </a:lvl1pPr>
          </a:lstStyle>
          <a:p>
            <a:pPr lvl="0">
              <a:defRPr sz="1800">
                <a:solidFill>
                  <a:srgbClr val="000000"/>
                </a:solidFill>
              </a:defRPr>
            </a:pPr>
            <a:r>
              <a:rPr sz="1000">
                <a:solidFill>
                  <a:srgbClr val="FFFFFF"/>
                </a:solidFill>
              </a:rPr>
              <a:t>￼</a:t>
            </a:r>
          </a:p>
        </p:txBody>
      </p:sp>
    </p:spTree>
    <p:extLst>
      <p:ext uri="{BB962C8B-B14F-4D97-AF65-F5344CB8AC3E}">
        <p14:creationId xmlns:p14="http://schemas.microsoft.com/office/powerpoint/2010/main" val="30743239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sldNum" sz="quarter" idx="4294967295"/>
          </p:nvPr>
        </p:nvSpPr>
        <p:spPr>
          <a:xfrm>
            <a:off x="0" y="6540500"/>
            <a:ext cx="106363" cy="234950"/>
          </a:xfrm>
          <a:prstGeom prst="rect">
            <a:avLst/>
          </a:prstGeom>
          <a:extLst>
            <a:ext uri="{C572A759-6A51-4108-AA02-DFA0A04FC94B}">
              <ma14:wrappingTextBoxFlag xmlns:ma14="http://schemas.microsoft.com/office/mac/drawingml/2011/main" val="1"/>
            </a:ext>
          </a:extLst>
        </p:spPr>
        <p:txBody>
          <a:bodyPr lIns="38405" tIns="19202" rIns="38405" bIns="19202"/>
          <a:lstStyle/>
          <a:p>
            <a:pPr lvl="0">
              <a:defRPr sz="1800">
                <a:solidFill>
                  <a:srgbClr val="000000"/>
                </a:solidFill>
              </a:defRPr>
            </a:pPr>
            <a:fld id="{86CB4B4D-7CA3-9044-876B-883B54F8677D}" type="slidenum">
              <a:rPr sz="1000">
                <a:solidFill>
                  <a:srgbClr val="FFFFFF"/>
                </a:solidFill>
              </a:rPr>
              <a:t>12</a:t>
            </a:fld>
            <a:endParaRPr sz="1000">
              <a:solidFill>
                <a:srgbClr val="FFFFFF"/>
              </a:solidFill>
            </a:endParaRPr>
          </a:p>
        </p:txBody>
      </p:sp>
      <p:sp>
        <p:nvSpPr>
          <p:cNvPr id="4" name="Titel 3"/>
          <p:cNvSpPr>
            <a:spLocks noGrp="1"/>
          </p:cNvSpPr>
          <p:nvPr>
            <p:ph type="title"/>
          </p:nvPr>
        </p:nvSpPr>
        <p:spPr/>
        <p:txBody>
          <a:bodyPr/>
          <a:lstStyle/>
          <a:p>
            <a:r>
              <a:rPr lang="nl-NL" dirty="0" smtClean="0"/>
              <a:t>OPEN DATA</a:t>
            </a:r>
            <a:endParaRPr lang="nl-NL" dirty="0"/>
          </a:p>
        </p:txBody>
      </p:sp>
    </p:spTree>
    <p:extLst>
      <p:ext uri="{BB962C8B-B14F-4D97-AF65-F5344CB8AC3E}">
        <p14:creationId xmlns:p14="http://schemas.microsoft.com/office/powerpoint/2010/main" val="15896421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Screen Shot 2014-10-20 at 11.png" descr="Screen Shot 2014-10-20 at 11.09.49.png"/>
          <p:cNvPicPr/>
          <p:nvPr/>
        </p:nvPicPr>
        <p:blipFill>
          <a:blip r:embed="rId2">
            <a:extLst/>
          </a:blip>
          <a:stretch>
            <a:fillRect/>
          </a:stretch>
        </p:blipFill>
        <p:spPr>
          <a:xfrm>
            <a:off x="1861273" y="341877"/>
            <a:ext cx="5404889" cy="6540500"/>
          </a:xfrm>
          <a:prstGeom prst="rect">
            <a:avLst/>
          </a:prstGeom>
          <a:ln w="12700">
            <a:miter lim="400000"/>
          </a:ln>
        </p:spPr>
      </p:pic>
      <p:sp>
        <p:nvSpPr>
          <p:cNvPr id="112" name="Shape 112"/>
          <p:cNvSpPr/>
          <p:nvPr/>
        </p:nvSpPr>
        <p:spPr>
          <a:xfrm>
            <a:off x="675101" y="4655022"/>
            <a:ext cx="43089" cy="320088"/>
          </a:xfrm>
          <a:prstGeom prst="rect">
            <a:avLst/>
          </a:prstGeom>
          <a:ln w="12700">
            <a:miter lim="400000"/>
          </a:ln>
        </p:spPr>
        <p:txBody>
          <a:bodyPr wrap="none" lIns="21336" tIns="21336" rIns="21336" bIns="21336" anchor="ctr">
            <a:spAutoFit/>
          </a:bodyPr>
          <a:lstStyle/>
          <a:p>
            <a:pPr lvl="0"/>
            <a:endParaRPr/>
          </a:p>
        </p:txBody>
      </p:sp>
      <p:sp>
        <p:nvSpPr>
          <p:cNvPr id="113" name="Shape 113"/>
          <p:cNvSpPr/>
          <p:nvPr/>
        </p:nvSpPr>
        <p:spPr>
          <a:xfrm>
            <a:off x="7751130" y="3245873"/>
            <a:ext cx="43089" cy="366254"/>
          </a:xfrm>
          <a:prstGeom prst="rect">
            <a:avLst/>
          </a:prstGeom>
          <a:ln w="12700">
            <a:miter lim="400000"/>
          </a:ln>
          <a:extLst>
            <a:ext uri="{C572A759-6A51-4108-AA02-DFA0A04FC94B}">
              <ma14:wrappingTextBoxFlag xmlns:ma14="http://schemas.microsoft.com/office/mac/drawingml/2011/main" val="1"/>
            </a:ext>
          </a:extLst>
        </p:spPr>
        <p:txBody>
          <a:bodyPr wrap="none" lIns="21336" tIns="21336" rIns="21336" bIns="21336" anchor="ctr">
            <a:spAutoFit/>
          </a:bodyPr>
          <a:lstStyle>
            <a:lvl1pPr>
              <a:defRPr u="sng">
                <a:hlinkClick r:id="rId3"/>
              </a:defRPr>
            </a:lvl1pPr>
          </a:lstStyle>
          <a:p>
            <a:pPr lvl="0">
              <a:defRPr sz="1800" u="none">
                <a:solidFill>
                  <a:srgbClr val="000000"/>
                </a:solidFill>
              </a:defRPr>
            </a:pPr>
            <a:endParaRPr sz="2100" dirty="0">
              <a:solidFill>
                <a:srgbClr val="FFFFFF"/>
              </a:solidFill>
            </a:endParaRPr>
          </a:p>
        </p:txBody>
      </p:sp>
      <p:sp>
        <p:nvSpPr>
          <p:cNvPr id="2" name="Rechthoek 1"/>
          <p:cNvSpPr/>
          <p:nvPr/>
        </p:nvSpPr>
        <p:spPr>
          <a:xfrm>
            <a:off x="2009711" y="5231433"/>
            <a:ext cx="1283720" cy="408111"/>
          </a:xfrm>
          <a:prstGeom prst="rect">
            <a:avLst/>
          </a:prstGeom>
        </p:spPr>
        <p:txBody>
          <a:bodyPr wrap="none" lIns="38405" tIns="19202" rIns="38405" bIns="19202">
            <a:spAutoFit/>
          </a:bodyPr>
          <a:lstStyle/>
          <a:p>
            <a:r>
              <a:rPr lang="nl-NL" sz="1200" dirty="0">
                <a:hlinkClick r:id="rId3"/>
              </a:rPr>
              <a:t>http://</a:t>
            </a:r>
            <a:r>
              <a:rPr lang="nl-NL" sz="1200" dirty="0">
                <a:hlinkClick r:id="rId3"/>
              </a:rPr>
              <a:t>bit.ly/</a:t>
            </a:r>
            <a:r>
              <a:rPr lang="nl-NL" sz="1200" dirty="0" smtClean="0">
                <a:hlinkClick r:id="rId3"/>
              </a:rPr>
              <a:t>datatel</a:t>
            </a:r>
            <a:endParaRPr lang="nl-NL" sz="1200" dirty="0" smtClean="0"/>
          </a:p>
          <a:p>
            <a:endParaRPr lang="nl-NL" sz="1200" dirty="0"/>
          </a:p>
        </p:txBody>
      </p:sp>
    </p:spTree>
    <p:extLst>
      <p:ext uri="{BB962C8B-B14F-4D97-AF65-F5344CB8AC3E}">
        <p14:creationId xmlns:p14="http://schemas.microsoft.com/office/powerpoint/2010/main" val="7690677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p:cNvSpPr>
          <p:nvPr>
            <p:ph type="sldNum" sz="quarter" idx="4294967295"/>
          </p:nvPr>
        </p:nvSpPr>
        <p:spPr>
          <a:xfrm>
            <a:off x="4484637" y="6540500"/>
            <a:ext cx="169964" cy="234950"/>
          </a:xfrm>
          <a:prstGeom prst="rect">
            <a:avLst/>
          </a:prstGeom>
          <a:extLst>
            <a:ext uri="{C572A759-6A51-4108-AA02-DFA0A04FC94B}">
              <ma14:wrappingTextBoxFlag xmlns:ma14="http://schemas.microsoft.com/office/mac/drawingml/2011/main" val="1"/>
            </a:ext>
          </a:extLst>
        </p:spPr>
        <p:txBody>
          <a:bodyPr lIns="38405" tIns="19202" rIns="38405" bIns="19202"/>
          <a:lstStyle/>
          <a:p>
            <a:pPr lvl="0">
              <a:defRPr sz="1800">
                <a:solidFill>
                  <a:srgbClr val="000000"/>
                </a:solidFill>
              </a:defRPr>
            </a:pPr>
            <a:fld id="{86CB4B4D-7CA3-9044-876B-883B54F8677D}" type="slidenum">
              <a:rPr sz="1000">
                <a:solidFill>
                  <a:srgbClr val="FFFFFF"/>
                </a:solidFill>
              </a:rPr>
              <a:t>14</a:t>
            </a:fld>
            <a:endParaRPr sz="1000">
              <a:solidFill>
                <a:srgbClr val="FFFFFF"/>
              </a:solidFill>
            </a:endParaRPr>
          </a:p>
        </p:txBody>
      </p:sp>
      <p:pic>
        <p:nvPicPr>
          <p:cNvPr id="116" name="Screen Shot 2014-10-20 at 11.png" descr="Screen Shot 2014-10-20 at 11.43.42.png"/>
          <p:cNvPicPr/>
          <p:nvPr/>
        </p:nvPicPr>
        <p:blipFill>
          <a:blip r:embed="rId2">
            <a:extLst/>
          </a:blip>
          <a:srcRect/>
          <a:stretch>
            <a:fillRect/>
          </a:stretch>
        </p:blipFill>
        <p:spPr>
          <a:xfrm>
            <a:off x="1143000" y="166374"/>
            <a:ext cx="6858000" cy="6309941"/>
          </a:xfrm>
          <a:prstGeom prst="rect">
            <a:avLst/>
          </a:prstGeom>
          <a:ln w="12700">
            <a:miter lim="400000"/>
          </a:ln>
          <a:effectLst>
            <a:outerShdw blurRad="63500" dist="25400" dir="5400000" rotWithShape="0">
              <a:srgbClr val="000000">
                <a:alpha val="50000"/>
              </a:srgbClr>
            </a:outerShdw>
          </a:effectLst>
        </p:spPr>
      </p:pic>
    </p:spTree>
    <p:extLst>
      <p:ext uri="{BB962C8B-B14F-4D97-AF65-F5344CB8AC3E}">
        <p14:creationId xmlns:p14="http://schemas.microsoft.com/office/powerpoint/2010/main" val="30357652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p:cNvSpPr>
          <p:nvPr>
            <p:ph type="sldNum" sz="quarter" idx="4294967295"/>
          </p:nvPr>
        </p:nvSpPr>
        <p:spPr>
          <a:xfrm>
            <a:off x="4484637" y="6540500"/>
            <a:ext cx="169964" cy="234950"/>
          </a:xfrm>
          <a:prstGeom prst="rect">
            <a:avLst/>
          </a:prstGeom>
          <a:extLst>
            <a:ext uri="{C572A759-6A51-4108-AA02-DFA0A04FC94B}">
              <ma14:wrappingTextBoxFlag xmlns:ma14="http://schemas.microsoft.com/office/mac/drawingml/2011/main" val="1"/>
            </a:ext>
          </a:extLst>
        </p:spPr>
        <p:txBody>
          <a:bodyPr lIns="38405" tIns="19202" rIns="38405" bIns="19202"/>
          <a:lstStyle/>
          <a:p>
            <a:pPr lvl="0">
              <a:defRPr sz="1800">
                <a:solidFill>
                  <a:srgbClr val="000000"/>
                </a:solidFill>
              </a:defRPr>
            </a:pPr>
            <a:fld id="{86CB4B4D-7CA3-9044-876B-883B54F8677D}" type="slidenum">
              <a:rPr sz="1000">
                <a:solidFill>
                  <a:srgbClr val="FFFFFF"/>
                </a:solidFill>
              </a:rPr>
              <a:t>15</a:t>
            </a:fld>
            <a:endParaRPr sz="1000">
              <a:solidFill>
                <a:srgbClr val="FFFFFF"/>
              </a:solidFill>
            </a:endParaRPr>
          </a:p>
        </p:txBody>
      </p:sp>
      <p:pic>
        <p:nvPicPr>
          <p:cNvPr id="119" name="Picture 168.png" descr="Picture 168.png"/>
          <p:cNvPicPr/>
          <p:nvPr/>
        </p:nvPicPr>
        <p:blipFill>
          <a:blip r:embed="rId2">
            <a:extLst/>
          </a:blip>
          <a:stretch>
            <a:fillRect/>
          </a:stretch>
        </p:blipFill>
        <p:spPr>
          <a:xfrm>
            <a:off x="1143000" y="178097"/>
            <a:ext cx="6858000" cy="6362403"/>
          </a:xfrm>
          <a:prstGeom prst="rect">
            <a:avLst/>
          </a:prstGeom>
          <a:ln w="12700">
            <a:miter lim="400000"/>
          </a:ln>
        </p:spPr>
      </p:pic>
    </p:spTree>
    <p:extLst>
      <p:ext uri="{BB962C8B-B14F-4D97-AF65-F5344CB8AC3E}">
        <p14:creationId xmlns:p14="http://schemas.microsoft.com/office/powerpoint/2010/main" val="15558877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Screen Shot 2014-10-22 at 13.50.09.png"/>
          <p:cNvPicPr/>
          <p:nvPr/>
        </p:nvPicPr>
        <p:blipFill>
          <a:blip r:embed="rId2">
            <a:extLst/>
          </a:blip>
          <a:stretch>
            <a:fillRect/>
          </a:stretch>
        </p:blipFill>
        <p:spPr>
          <a:xfrm>
            <a:off x="1933574" y="245992"/>
            <a:ext cx="5719598" cy="6206957"/>
          </a:xfrm>
          <a:prstGeom prst="rect">
            <a:avLst/>
          </a:prstGeom>
          <a:ln w="12700">
            <a:miter lim="400000"/>
          </a:ln>
        </p:spPr>
      </p:pic>
      <p:sp>
        <p:nvSpPr>
          <p:cNvPr id="2" name="Rechthoek 1"/>
          <p:cNvSpPr/>
          <p:nvPr/>
        </p:nvSpPr>
        <p:spPr>
          <a:xfrm>
            <a:off x="3898835" y="6452949"/>
            <a:ext cx="1933612" cy="408111"/>
          </a:xfrm>
          <a:prstGeom prst="rect">
            <a:avLst/>
          </a:prstGeom>
        </p:spPr>
        <p:txBody>
          <a:bodyPr wrap="none" lIns="38405" tIns="19202" rIns="38405" bIns="19202">
            <a:spAutoFit/>
          </a:bodyPr>
          <a:lstStyle/>
          <a:p>
            <a:r>
              <a:rPr lang="nl-NL" sz="1200" dirty="0">
                <a:hlinkClick r:id="rId3"/>
              </a:rPr>
              <a:t>http://</a:t>
            </a:r>
            <a:r>
              <a:rPr lang="nl-NL" sz="1200" dirty="0">
                <a:hlinkClick r:id="rId3"/>
              </a:rPr>
              <a:t>recsys.acm.org/2012</a:t>
            </a:r>
            <a:r>
              <a:rPr lang="nl-NL" sz="1200" dirty="0" smtClean="0">
                <a:hlinkClick r:id="rId3"/>
              </a:rPr>
              <a:t>/</a:t>
            </a:r>
            <a:endParaRPr lang="nl-NL" sz="1200" dirty="0" smtClean="0"/>
          </a:p>
          <a:p>
            <a:endParaRPr lang="nl-NL" sz="1200" dirty="0"/>
          </a:p>
        </p:txBody>
      </p:sp>
    </p:spTree>
    <p:extLst>
      <p:ext uri="{BB962C8B-B14F-4D97-AF65-F5344CB8AC3E}">
        <p14:creationId xmlns:p14="http://schemas.microsoft.com/office/powerpoint/2010/main" val="10911715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 summary</a:t>
            </a:r>
          </a:p>
        </p:txBody>
      </p:sp>
      <p:sp>
        <p:nvSpPr>
          <p:cNvPr id="129" name="Shape 129"/>
          <p:cNvSpPr>
            <a:spLocks noGrp="1"/>
          </p:cNvSpPr>
          <p:nvPr>
            <p:ph idx="1"/>
          </p:nvPr>
        </p:nvSpPr>
        <p:spPr>
          <a:prstGeom prst="rect">
            <a:avLst/>
          </a:prstGeom>
        </p:spPr>
        <p:txBody>
          <a:bodyPr anchor="ctr"/>
          <a:lstStyle/>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Open content</a:t>
            </a:r>
          </a:p>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Open learning</a:t>
            </a:r>
          </a:p>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Open analytics</a:t>
            </a:r>
          </a:p>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Open accreditation</a:t>
            </a:r>
          </a:p>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Open data</a:t>
            </a:r>
          </a:p>
        </p:txBody>
      </p:sp>
      <p:sp>
        <p:nvSpPr>
          <p:cNvPr id="127" name="Shape 127"/>
          <p:cNvSpPr>
            <a:spLocks noGrp="1"/>
          </p:cNvSpPr>
          <p:nvPr>
            <p:ph type="sldNum" sz="quarter" idx="4294967295"/>
          </p:nvPr>
        </p:nvSpPr>
        <p:spPr>
          <a:xfrm>
            <a:off x="0" y="6540500"/>
            <a:ext cx="169863" cy="234950"/>
          </a:xfrm>
          <a:prstGeom prst="rect">
            <a:avLst/>
          </a:prstGeom>
          <a:extLst>
            <a:ext uri="{C572A759-6A51-4108-AA02-DFA0A04FC94B}">
              <ma14:wrappingTextBoxFlag xmlns:ma14="http://schemas.microsoft.com/office/mac/drawingml/2011/main" val="1"/>
            </a:ext>
          </a:extLst>
        </p:spPr>
        <p:txBody>
          <a:bodyPr lIns="38405" tIns="19202" rIns="38405" bIns="19202"/>
          <a:lstStyle/>
          <a:p>
            <a:pPr lvl="0">
              <a:defRPr sz="1800">
                <a:solidFill>
                  <a:srgbClr val="000000"/>
                </a:solidFill>
              </a:defRPr>
            </a:pPr>
            <a:fld id="{86CB4B4D-7CA3-9044-876B-883B54F8677D}" type="slidenum">
              <a:rPr sz="1000">
                <a:solidFill>
                  <a:srgbClr val="FFFFFF"/>
                </a:solidFill>
              </a:rPr>
              <a:t>17</a:t>
            </a:fld>
            <a:endParaRPr sz="1000">
              <a:solidFill>
                <a:srgbClr val="FFFFFF"/>
              </a:solidFill>
            </a:endParaRPr>
          </a:p>
        </p:txBody>
      </p:sp>
    </p:spTree>
    <p:extLst>
      <p:ext uri="{BB962C8B-B14F-4D97-AF65-F5344CB8AC3E}">
        <p14:creationId xmlns:p14="http://schemas.microsoft.com/office/powerpoint/2010/main" val="29582880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Ensuring</a:t>
            </a:r>
            <a:r>
              <a:rPr lang="nl-NL" dirty="0"/>
              <a:t> the </a:t>
            </a:r>
            <a:r>
              <a:rPr lang="nl-NL" dirty="0" err="1"/>
              <a:t>Future</a:t>
            </a:r>
            <a:r>
              <a:rPr lang="nl-NL" dirty="0"/>
              <a:t>: Open Culture</a:t>
            </a:r>
          </a:p>
        </p:txBody>
      </p:sp>
      <p:sp>
        <p:nvSpPr>
          <p:cNvPr id="133" name="Shape 133"/>
          <p:cNvSpPr>
            <a:spLocks noGrp="1"/>
          </p:cNvSpPr>
          <p:nvPr>
            <p:ph idx="1"/>
          </p:nvPr>
        </p:nvSpPr>
        <p:spPr>
          <a:prstGeom prst="rect">
            <a:avLst/>
          </a:prstGeom>
        </p:spPr>
        <p:txBody>
          <a:bodyPr anchor="ctr"/>
          <a:lstStyle/>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Creative Commons Licenses without commercial restrictions </a:t>
            </a:r>
          </a:p>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Independence from the interface </a:t>
            </a:r>
          </a:p>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Educating academics </a:t>
            </a:r>
          </a:p>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Engaging the general public </a:t>
            </a:r>
          </a:p>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Making Open Culture sustainable</a:t>
            </a:r>
          </a:p>
        </p:txBody>
      </p:sp>
      <p:sp>
        <p:nvSpPr>
          <p:cNvPr id="131" name="Shape 131"/>
          <p:cNvSpPr>
            <a:spLocks noGrp="1"/>
          </p:cNvSpPr>
          <p:nvPr>
            <p:ph type="sldNum" sz="quarter" idx="4294967295"/>
          </p:nvPr>
        </p:nvSpPr>
        <p:spPr>
          <a:xfrm>
            <a:off x="0" y="6540500"/>
            <a:ext cx="169863" cy="234950"/>
          </a:xfrm>
          <a:prstGeom prst="rect">
            <a:avLst/>
          </a:prstGeom>
          <a:extLst>
            <a:ext uri="{C572A759-6A51-4108-AA02-DFA0A04FC94B}">
              <ma14:wrappingTextBoxFlag xmlns:ma14="http://schemas.microsoft.com/office/mac/drawingml/2011/main" val="1"/>
            </a:ext>
          </a:extLst>
        </p:spPr>
        <p:txBody>
          <a:bodyPr lIns="38405" tIns="19202" rIns="38405" bIns="19202"/>
          <a:lstStyle/>
          <a:p>
            <a:pPr lvl="0">
              <a:defRPr sz="1800">
                <a:solidFill>
                  <a:srgbClr val="000000"/>
                </a:solidFill>
              </a:defRPr>
            </a:pPr>
            <a:fld id="{86CB4B4D-7CA3-9044-876B-883B54F8677D}" type="slidenum">
              <a:rPr sz="1000">
                <a:solidFill>
                  <a:srgbClr val="FFFFFF"/>
                </a:solidFill>
              </a:rPr>
              <a:t>18</a:t>
            </a:fld>
            <a:endParaRPr sz="1000">
              <a:solidFill>
                <a:srgbClr val="FFFFFF"/>
              </a:solidFill>
            </a:endParaRPr>
          </a:p>
        </p:txBody>
      </p:sp>
    </p:spTree>
    <p:extLst>
      <p:ext uri="{BB962C8B-B14F-4D97-AF65-F5344CB8AC3E}">
        <p14:creationId xmlns:p14="http://schemas.microsoft.com/office/powerpoint/2010/main" val="11182537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CC Without Commercial </a:t>
            </a:r>
            <a:r>
              <a:rPr lang="nl-NL" dirty="0" err="1"/>
              <a:t>Restrictions</a:t>
            </a:r>
            <a:endParaRPr lang="nl-NL" dirty="0"/>
          </a:p>
        </p:txBody>
      </p:sp>
      <p:sp>
        <p:nvSpPr>
          <p:cNvPr id="137" name="Shape 137"/>
          <p:cNvSpPr>
            <a:spLocks noGrp="1"/>
          </p:cNvSpPr>
          <p:nvPr>
            <p:ph idx="1"/>
          </p:nvPr>
        </p:nvSpPr>
        <p:spPr>
          <a:prstGeom prst="rect">
            <a:avLst/>
          </a:prstGeom>
        </p:spPr>
        <p:txBody>
          <a:bodyPr anchor="ctr"/>
          <a:lstStyle/>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It truly ensures the long-term survival of the data:</a:t>
            </a:r>
          </a:p>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by allowing its modification in any context</a:t>
            </a:r>
          </a:p>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by permitting derivative works</a:t>
            </a:r>
          </a:p>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by encouraging commercial </a:t>
            </a:r>
            <a:r>
              <a:rPr sz="2200" dirty="0">
                <a:solidFill>
                  <a:srgbClr val="FFFFFF"/>
                </a:solidFill>
                <a:latin typeface="+mn-lt"/>
                <a:cs typeface="+mn-cs"/>
                <a:sym typeface="Helvetica Light"/>
              </a:rPr>
              <a:t>development and exploitation </a:t>
            </a:r>
          </a:p>
        </p:txBody>
      </p:sp>
      <p:sp>
        <p:nvSpPr>
          <p:cNvPr id="135" name="Shape 135"/>
          <p:cNvSpPr>
            <a:spLocks noGrp="1"/>
          </p:cNvSpPr>
          <p:nvPr>
            <p:ph type="sldNum" sz="quarter" idx="4294967295"/>
          </p:nvPr>
        </p:nvSpPr>
        <p:spPr>
          <a:xfrm>
            <a:off x="0" y="6540500"/>
            <a:ext cx="169863" cy="234950"/>
          </a:xfrm>
          <a:prstGeom prst="rect">
            <a:avLst/>
          </a:prstGeom>
          <a:extLst>
            <a:ext uri="{C572A759-6A51-4108-AA02-DFA0A04FC94B}">
              <ma14:wrappingTextBoxFlag xmlns:ma14="http://schemas.microsoft.com/office/mac/drawingml/2011/main" val="1"/>
            </a:ext>
          </a:extLst>
        </p:spPr>
        <p:txBody>
          <a:bodyPr lIns="38405" tIns="19202" rIns="38405" bIns="19202"/>
          <a:lstStyle/>
          <a:p>
            <a:pPr lvl="0">
              <a:defRPr sz="1800">
                <a:solidFill>
                  <a:srgbClr val="000000"/>
                </a:solidFill>
              </a:defRPr>
            </a:pPr>
            <a:fld id="{86CB4B4D-7CA3-9044-876B-883B54F8677D}" type="slidenum">
              <a:rPr sz="1000">
                <a:solidFill>
                  <a:srgbClr val="FFFFFF"/>
                </a:solidFill>
              </a:rPr>
              <a:t>19</a:t>
            </a:fld>
            <a:endParaRPr sz="1000">
              <a:solidFill>
                <a:srgbClr val="FFFFFF"/>
              </a:solidFill>
            </a:endParaRPr>
          </a:p>
        </p:txBody>
      </p:sp>
    </p:spTree>
    <p:extLst>
      <p:ext uri="{BB962C8B-B14F-4D97-AF65-F5344CB8AC3E}">
        <p14:creationId xmlns:p14="http://schemas.microsoft.com/office/powerpoint/2010/main" val="41923391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lIns="38405" tIns="19202" rIns="38405" bIns="19202"/>
          <a:lstStyle/>
          <a:p>
            <a:pPr lvl="0">
              <a:defRPr sz="1800">
                <a:solidFill>
                  <a:srgbClr val="000000"/>
                </a:solidFill>
              </a:defRPr>
            </a:pPr>
            <a:fld id="{86CB4B4D-7CA3-9044-876B-883B54F8677D}" type="slidenum">
              <a:rPr sz="1000">
                <a:solidFill>
                  <a:srgbClr val="FFFFFF"/>
                </a:solidFill>
              </a:rPr>
              <a:t>2</a:t>
            </a:fld>
            <a:endParaRPr sz="1000">
              <a:solidFill>
                <a:srgbClr val="FFFFFF"/>
              </a:solidFill>
            </a:endParaRPr>
          </a:p>
        </p:txBody>
      </p:sp>
      <p:pic>
        <p:nvPicPr>
          <p:cNvPr id="56" name="Screen Shot 2014-10-14 at 16.png" descr="Screen Shot 2014-10-14 at 16.50.46.png"/>
          <p:cNvPicPr/>
          <p:nvPr/>
        </p:nvPicPr>
        <p:blipFill>
          <a:blip r:embed="rId2">
            <a:extLst/>
          </a:blip>
          <a:stretch>
            <a:fillRect/>
          </a:stretch>
        </p:blipFill>
        <p:spPr>
          <a:xfrm>
            <a:off x="1673610" y="302535"/>
            <a:ext cx="5974485" cy="6136493"/>
          </a:xfrm>
          <a:prstGeom prst="rect">
            <a:avLst/>
          </a:prstGeom>
          <a:ln w="12700">
            <a:miter lim="400000"/>
          </a:ln>
        </p:spPr>
      </p:pic>
      <p:sp>
        <p:nvSpPr>
          <p:cNvPr id="57" name="Shape 57"/>
          <p:cNvSpPr/>
          <p:nvPr/>
        </p:nvSpPr>
        <p:spPr>
          <a:xfrm>
            <a:off x="1586986" y="2158"/>
            <a:ext cx="6858000" cy="262224"/>
          </a:xfrm>
          <a:prstGeom prst="rect">
            <a:avLst/>
          </a:prstGeom>
          <a:ln w="12700">
            <a:miter lim="400000"/>
          </a:ln>
          <a:extLst>
            <a:ext uri="{C572A759-6A51-4108-AA02-DFA0A04FC94B}">
              <ma14:wrappingTextBoxFlag xmlns:ma14="http://schemas.microsoft.com/office/mac/drawingml/2011/main" val="1"/>
            </a:ext>
          </a:extLst>
        </p:spPr>
        <p:txBody>
          <a:bodyPr lIns="38404" tIns="38404" rIns="38404" bIns="38404">
            <a:spAutoFit/>
          </a:bodyPr>
          <a:lstStyle/>
          <a:p>
            <a:pPr defTabSz="270034">
              <a:defRPr sz="1800">
                <a:solidFill>
                  <a:srgbClr val="000000"/>
                </a:solidFill>
              </a:defRPr>
            </a:pPr>
            <a:endParaRPr sz="1200" dirty="0">
              <a:latin typeface="Gill Sans Light"/>
              <a:ea typeface="Gill Sans Light"/>
              <a:cs typeface="Gill Sans Light"/>
              <a:sym typeface="Gill Sans Light"/>
            </a:endParaRPr>
          </a:p>
        </p:txBody>
      </p:sp>
      <p:sp>
        <p:nvSpPr>
          <p:cNvPr id="2" name="Rechthoek 1"/>
          <p:cNvSpPr/>
          <p:nvPr/>
        </p:nvSpPr>
        <p:spPr>
          <a:xfrm>
            <a:off x="37722" y="665967"/>
            <a:ext cx="9106278" cy="392722"/>
          </a:xfrm>
          <a:prstGeom prst="rect">
            <a:avLst/>
          </a:prstGeom>
        </p:spPr>
        <p:txBody>
          <a:bodyPr wrap="square" lIns="38405" tIns="19202" rIns="38405" bIns="19202">
            <a:spAutoFit/>
          </a:bodyPr>
          <a:lstStyle/>
          <a:p>
            <a:pPr defTabSz="270034">
              <a:defRPr sz="1800">
                <a:solidFill>
                  <a:srgbClr val="000000"/>
                </a:solidFill>
              </a:defRPr>
            </a:pPr>
            <a:endParaRPr lang="nl-NL" sz="2300" dirty="0">
              <a:latin typeface="Gill Sans Light"/>
              <a:ea typeface="Gill Sans Light"/>
              <a:cs typeface="Gill Sans Light"/>
              <a:sym typeface="Gill Sans Light"/>
            </a:endParaRPr>
          </a:p>
        </p:txBody>
      </p:sp>
      <p:sp>
        <p:nvSpPr>
          <p:cNvPr id="5" name="Rechthoek 4"/>
          <p:cNvSpPr/>
          <p:nvPr/>
        </p:nvSpPr>
        <p:spPr>
          <a:xfrm>
            <a:off x="1586986" y="6439028"/>
            <a:ext cx="8861086" cy="346556"/>
          </a:xfrm>
          <a:prstGeom prst="rect">
            <a:avLst/>
          </a:prstGeom>
        </p:spPr>
        <p:txBody>
          <a:bodyPr wrap="square" lIns="38405" tIns="19202" rIns="38405" bIns="19202">
            <a:spAutoFit/>
          </a:bodyPr>
          <a:lstStyle/>
          <a:p>
            <a:r>
              <a:rPr lang="nl-NL" sz="1000" dirty="0">
                <a:hlinkClick r:id="rId3"/>
              </a:rPr>
              <a:t>http://</a:t>
            </a:r>
            <a:r>
              <a:rPr lang="nl-NL" sz="1000" dirty="0">
                <a:hlinkClick r:id="rId3"/>
              </a:rPr>
              <a:t>erikduval.wordpress.com/2013/06/07/something-cannot-be-bad-when-its-open-or-not-for-a-very-long-time</a:t>
            </a:r>
            <a:r>
              <a:rPr lang="nl-NL" sz="1000" dirty="0" smtClean="0">
                <a:hlinkClick r:id="rId3"/>
              </a:rPr>
              <a:t>/</a:t>
            </a:r>
            <a:endParaRPr lang="nl-NL" sz="1000" dirty="0" smtClean="0"/>
          </a:p>
          <a:p>
            <a:endParaRPr lang="nl-NL" sz="1000" dirty="0"/>
          </a:p>
        </p:txBody>
      </p:sp>
    </p:spTree>
    <p:extLst>
      <p:ext uri="{BB962C8B-B14F-4D97-AF65-F5344CB8AC3E}">
        <p14:creationId xmlns:p14="http://schemas.microsoft.com/office/powerpoint/2010/main" val="9073036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Independence of the Interface </a:t>
            </a:r>
          </a:p>
        </p:txBody>
      </p:sp>
      <p:sp>
        <p:nvSpPr>
          <p:cNvPr id="141" name="Shape 141"/>
          <p:cNvSpPr>
            <a:spLocks noGrp="1"/>
          </p:cNvSpPr>
          <p:nvPr>
            <p:ph idx="1"/>
          </p:nvPr>
        </p:nvSpPr>
        <p:spPr>
          <a:prstGeom prst="rect">
            <a:avLst/>
          </a:prstGeom>
        </p:spPr>
        <p:txBody>
          <a:bodyPr anchor="ctr"/>
          <a:lstStyle/>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Raw data deposited in institutional repositories </a:t>
            </a:r>
          </a:p>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Made truly available to anyone for any purposes</a:t>
            </a:r>
          </a:p>
        </p:txBody>
      </p:sp>
      <p:sp>
        <p:nvSpPr>
          <p:cNvPr id="139" name="Shape 139"/>
          <p:cNvSpPr>
            <a:spLocks noGrp="1"/>
          </p:cNvSpPr>
          <p:nvPr>
            <p:ph type="sldNum" sz="quarter" idx="4294967295"/>
          </p:nvPr>
        </p:nvSpPr>
        <p:spPr>
          <a:xfrm>
            <a:off x="0" y="6540500"/>
            <a:ext cx="169863" cy="234950"/>
          </a:xfrm>
          <a:prstGeom prst="rect">
            <a:avLst/>
          </a:prstGeom>
          <a:extLst>
            <a:ext uri="{C572A759-6A51-4108-AA02-DFA0A04FC94B}">
              <ma14:wrappingTextBoxFlag xmlns:ma14="http://schemas.microsoft.com/office/mac/drawingml/2011/main" val="1"/>
            </a:ext>
          </a:extLst>
        </p:spPr>
        <p:txBody>
          <a:bodyPr lIns="38405" tIns="19202" rIns="38405" bIns="19202"/>
          <a:lstStyle/>
          <a:p>
            <a:pPr lvl="0">
              <a:defRPr sz="1800">
                <a:solidFill>
                  <a:srgbClr val="000000"/>
                </a:solidFill>
              </a:defRPr>
            </a:pPr>
            <a:fld id="{86CB4B4D-7CA3-9044-876B-883B54F8677D}" type="slidenum">
              <a:rPr sz="1000">
                <a:solidFill>
                  <a:srgbClr val="FFFFFF"/>
                </a:solidFill>
              </a:rPr>
              <a:t>20</a:t>
            </a:fld>
            <a:endParaRPr sz="1000">
              <a:solidFill>
                <a:srgbClr val="FFFFFF"/>
              </a:solidFill>
            </a:endParaRPr>
          </a:p>
        </p:txBody>
      </p:sp>
    </p:spTree>
    <p:extLst>
      <p:ext uri="{BB962C8B-B14F-4D97-AF65-F5344CB8AC3E}">
        <p14:creationId xmlns:p14="http://schemas.microsoft.com/office/powerpoint/2010/main" val="6806023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Educating</a:t>
            </a:r>
            <a:r>
              <a:rPr lang="nl-NL" dirty="0"/>
              <a:t> </a:t>
            </a:r>
            <a:r>
              <a:rPr lang="nl-NL" dirty="0" err="1"/>
              <a:t>academics</a:t>
            </a:r>
            <a:r>
              <a:rPr lang="nl-NL" dirty="0"/>
              <a:t> </a:t>
            </a:r>
          </a:p>
        </p:txBody>
      </p:sp>
      <p:sp>
        <p:nvSpPr>
          <p:cNvPr id="145" name="Shape 145"/>
          <p:cNvSpPr>
            <a:spLocks noGrp="1"/>
          </p:cNvSpPr>
          <p:nvPr>
            <p:ph idx="1"/>
          </p:nvPr>
        </p:nvSpPr>
        <p:spPr>
          <a:prstGeom prst="rect">
            <a:avLst/>
          </a:prstGeom>
        </p:spPr>
        <p:txBody>
          <a:bodyPr anchor="ctr"/>
          <a:lstStyle/>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Highlighting benefits</a:t>
            </a:r>
          </a:p>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Developing reliable versioning systems </a:t>
            </a:r>
          </a:p>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Encouraging a culture of acknowledgment</a:t>
            </a:r>
          </a:p>
        </p:txBody>
      </p:sp>
      <p:sp>
        <p:nvSpPr>
          <p:cNvPr id="143" name="Shape 143"/>
          <p:cNvSpPr>
            <a:spLocks noGrp="1"/>
          </p:cNvSpPr>
          <p:nvPr>
            <p:ph type="sldNum" sz="quarter" idx="4294967295"/>
          </p:nvPr>
        </p:nvSpPr>
        <p:spPr>
          <a:xfrm>
            <a:off x="0" y="6540500"/>
            <a:ext cx="169863" cy="234950"/>
          </a:xfrm>
          <a:prstGeom prst="rect">
            <a:avLst/>
          </a:prstGeom>
          <a:extLst>
            <a:ext uri="{C572A759-6A51-4108-AA02-DFA0A04FC94B}">
              <ma14:wrappingTextBoxFlag xmlns:ma14="http://schemas.microsoft.com/office/mac/drawingml/2011/main" val="1"/>
            </a:ext>
          </a:extLst>
        </p:spPr>
        <p:txBody>
          <a:bodyPr lIns="38405" tIns="19202" rIns="38405" bIns="19202"/>
          <a:lstStyle/>
          <a:p>
            <a:pPr lvl="0">
              <a:defRPr sz="1800">
                <a:solidFill>
                  <a:srgbClr val="000000"/>
                </a:solidFill>
              </a:defRPr>
            </a:pPr>
            <a:fld id="{86CB4B4D-7CA3-9044-876B-883B54F8677D}" type="slidenum">
              <a:rPr sz="1000">
                <a:solidFill>
                  <a:srgbClr val="FFFFFF"/>
                </a:solidFill>
              </a:rPr>
              <a:t>21</a:t>
            </a:fld>
            <a:endParaRPr sz="1000">
              <a:solidFill>
                <a:srgbClr val="FFFFFF"/>
              </a:solidFill>
            </a:endParaRPr>
          </a:p>
        </p:txBody>
      </p:sp>
    </p:spTree>
    <p:extLst>
      <p:ext uri="{BB962C8B-B14F-4D97-AF65-F5344CB8AC3E}">
        <p14:creationId xmlns:p14="http://schemas.microsoft.com/office/powerpoint/2010/main" val="37210934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err="1"/>
              <a:t>Engaging</a:t>
            </a:r>
            <a:r>
              <a:rPr lang="nl-NL" dirty="0"/>
              <a:t> the General Public</a:t>
            </a:r>
          </a:p>
        </p:txBody>
      </p:sp>
      <p:sp>
        <p:nvSpPr>
          <p:cNvPr id="149" name="Shape 149"/>
          <p:cNvSpPr>
            <a:spLocks noGrp="1"/>
          </p:cNvSpPr>
          <p:nvPr>
            <p:ph idx="1"/>
          </p:nvPr>
        </p:nvSpPr>
        <p:spPr>
          <a:prstGeom prst="rect">
            <a:avLst/>
          </a:prstGeom>
        </p:spPr>
        <p:txBody>
          <a:bodyPr anchor="ctr"/>
          <a:lstStyle/>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Through participative projects (crowdsourcing)</a:t>
            </a:r>
          </a:p>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By developing products with practical uses</a:t>
            </a:r>
          </a:p>
        </p:txBody>
      </p:sp>
      <p:sp>
        <p:nvSpPr>
          <p:cNvPr id="147" name="Shape 147"/>
          <p:cNvSpPr>
            <a:spLocks noGrp="1"/>
          </p:cNvSpPr>
          <p:nvPr>
            <p:ph type="sldNum" sz="quarter" idx="4294967295"/>
          </p:nvPr>
        </p:nvSpPr>
        <p:spPr>
          <a:xfrm>
            <a:off x="0" y="6540500"/>
            <a:ext cx="169863" cy="234950"/>
          </a:xfrm>
          <a:prstGeom prst="rect">
            <a:avLst/>
          </a:prstGeom>
          <a:extLst>
            <a:ext uri="{C572A759-6A51-4108-AA02-DFA0A04FC94B}">
              <ma14:wrappingTextBoxFlag xmlns:ma14="http://schemas.microsoft.com/office/mac/drawingml/2011/main" val="1"/>
            </a:ext>
          </a:extLst>
        </p:spPr>
        <p:txBody>
          <a:bodyPr lIns="38405" tIns="19202" rIns="38405" bIns="19202"/>
          <a:lstStyle/>
          <a:p>
            <a:pPr lvl="0">
              <a:defRPr sz="1800">
                <a:solidFill>
                  <a:srgbClr val="000000"/>
                </a:solidFill>
              </a:defRPr>
            </a:pPr>
            <a:fld id="{86CB4B4D-7CA3-9044-876B-883B54F8677D}" type="slidenum">
              <a:rPr sz="1000">
                <a:solidFill>
                  <a:srgbClr val="FFFFFF"/>
                </a:solidFill>
              </a:rPr>
              <a:t>22</a:t>
            </a:fld>
            <a:endParaRPr sz="1000">
              <a:solidFill>
                <a:srgbClr val="FFFFFF"/>
              </a:solidFill>
            </a:endParaRPr>
          </a:p>
        </p:txBody>
      </p:sp>
    </p:spTree>
    <p:extLst>
      <p:ext uri="{BB962C8B-B14F-4D97-AF65-F5344CB8AC3E}">
        <p14:creationId xmlns:p14="http://schemas.microsoft.com/office/powerpoint/2010/main" val="18419629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Making Open Culture </a:t>
            </a:r>
            <a:r>
              <a:rPr lang="nl-NL" dirty="0" err="1"/>
              <a:t>Sustainable</a:t>
            </a:r>
            <a:endParaRPr lang="nl-NL" dirty="0"/>
          </a:p>
        </p:txBody>
      </p:sp>
      <p:sp>
        <p:nvSpPr>
          <p:cNvPr id="153" name="Shape 153"/>
          <p:cNvSpPr>
            <a:spLocks noGrp="1"/>
          </p:cNvSpPr>
          <p:nvPr>
            <p:ph idx="1"/>
          </p:nvPr>
        </p:nvSpPr>
        <p:spPr>
          <a:prstGeom prst="rect">
            <a:avLst/>
          </a:prstGeom>
        </p:spPr>
        <p:txBody>
          <a:bodyPr anchor="ctr"/>
          <a:lstStyle/>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Thinking of ways in which commercial entities can take advantage of the raw data</a:t>
            </a:r>
          </a:p>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Encouraging data use for both commercial and non-commercial projects</a:t>
            </a:r>
          </a:p>
          <a:p>
            <a:pPr marL="144714" indent="-144714">
              <a:spcBef>
                <a:spcPts val="1428"/>
              </a:spcBef>
              <a:buSzPct val="81000"/>
              <a:defRPr sz="1800">
                <a:solidFill>
                  <a:srgbClr val="000000"/>
                </a:solidFill>
              </a:defRPr>
            </a:pPr>
            <a:r>
              <a:rPr sz="2200" dirty="0">
                <a:solidFill>
                  <a:srgbClr val="292934"/>
                </a:solidFill>
                <a:latin typeface="+mn-lt"/>
                <a:cs typeface="+mn-cs"/>
                <a:sym typeface="Helvetica Light"/>
              </a:rPr>
              <a:t>Remember “Information wants to be free” refers to “free” as in “freedom,” not “free” as in “gratis.”</a:t>
            </a:r>
          </a:p>
        </p:txBody>
      </p:sp>
      <p:sp>
        <p:nvSpPr>
          <p:cNvPr id="151" name="Shape 151"/>
          <p:cNvSpPr>
            <a:spLocks noGrp="1"/>
          </p:cNvSpPr>
          <p:nvPr>
            <p:ph type="sldNum" sz="quarter" idx="4294967295"/>
          </p:nvPr>
        </p:nvSpPr>
        <p:spPr>
          <a:xfrm>
            <a:off x="0" y="6540500"/>
            <a:ext cx="169863" cy="234950"/>
          </a:xfrm>
          <a:prstGeom prst="rect">
            <a:avLst/>
          </a:prstGeom>
          <a:extLst>
            <a:ext uri="{C572A759-6A51-4108-AA02-DFA0A04FC94B}">
              <ma14:wrappingTextBoxFlag xmlns:ma14="http://schemas.microsoft.com/office/mac/drawingml/2011/main" val="1"/>
            </a:ext>
          </a:extLst>
        </p:spPr>
        <p:txBody>
          <a:bodyPr lIns="38405" tIns="19202" rIns="38405" bIns="19202"/>
          <a:lstStyle/>
          <a:p>
            <a:pPr lvl="0">
              <a:defRPr sz="1800">
                <a:solidFill>
                  <a:srgbClr val="000000"/>
                </a:solidFill>
              </a:defRPr>
            </a:pPr>
            <a:fld id="{86CB4B4D-7CA3-9044-876B-883B54F8677D}" type="slidenum">
              <a:rPr sz="1000">
                <a:solidFill>
                  <a:srgbClr val="FFFFFF"/>
                </a:solidFill>
              </a:rPr>
              <a:t>23</a:t>
            </a:fld>
            <a:endParaRPr sz="1000">
              <a:solidFill>
                <a:srgbClr val="FFFFFF"/>
              </a:solidFill>
            </a:endParaRPr>
          </a:p>
        </p:txBody>
      </p:sp>
    </p:spTree>
    <p:extLst>
      <p:ext uri="{BB962C8B-B14F-4D97-AF65-F5344CB8AC3E}">
        <p14:creationId xmlns:p14="http://schemas.microsoft.com/office/powerpoint/2010/main" val="27430876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sldNum" sz="quarter" idx="4294967295"/>
          </p:nvPr>
        </p:nvSpPr>
        <p:spPr>
          <a:xfrm>
            <a:off x="4484637" y="6540500"/>
            <a:ext cx="169964" cy="234950"/>
          </a:xfrm>
          <a:prstGeom prst="rect">
            <a:avLst/>
          </a:prstGeom>
          <a:extLst>
            <a:ext uri="{C572A759-6A51-4108-AA02-DFA0A04FC94B}">
              <ma14:wrappingTextBoxFlag xmlns:ma14="http://schemas.microsoft.com/office/mac/drawingml/2011/main" val="1"/>
            </a:ext>
          </a:extLst>
        </p:spPr>
        <p:txBody>
          <a:bodyPr lIns="38405" tIns="19202" rIns="38405" bIns="19202"/>
          <a:lstStyle/>
          <a:p>
            <a:pPr lvl="0">
              <a:defRPr sz="1800">
                <a:solidFill>
                  <a:srgbClr val="000000"/>
                </a:solidFill>
              </a:defRPr>
            </a:pPr>
            <a:fld id="{86CB4B4D-7CA3-9044-876B-883B54F8677D}" type="slidenum">
              <a:rPr sz="1000">
                <a:solidFill>
                  <a:srgbClr val="FFFFFF"/>
                </a:solidFill>
              </a:rPr>
              <a:t>24</a:t>
            </a:fld>
            <a:endParaRPr sz="1000">
              <a:solidFill>
                <a:srgbClr val="FFFFFF"/>
              </a:solidFill>
            </a:endParaRPr>
          </a:p>
        </p:txBody>
      </p:sp>
      <p:pic>
        <p:nvPicPr>
          <p:cNvPr id="156" name="image.png"/>
          <p:cNvPicPr/>
          <p:nvPr/>
        </p:nvPicPr>
        <p:blipFill>
          <a:blip r:embed="rId2">
            <a:extLst/>
          </a:blip>
          <a:stretch>
            <a:fillRect/>
          </a:stretch>
        </p:blipFill>
        <p:spPr>
          <a:xfrm>
            <a:off x="1171463" y="97692"/>
            <a:ext cx="6792702" cy="6858000"/>
          </a:xfrm>
          <a:prstGeom prst="rect">
            <a:avLst/>
          </a:prstGeom>
          <a:ln w="12700">
            <a:miter lim="400000"/>
          </a:ln>
        </p:spPr>
      </p:pic>
    </p:spTree>
    <p:extLst>
      <p:ext uri="{BB962C8B-B14F-4D97-AF65-F5344CB8AC3E}">
        <p14:creationId xmlns:p14="http://schemas.microsoft.com/office/powerpoint/2010/main" val="21830597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sldNum" sz="quarter" idx="4294967295"/>
          </p:nvPr>
        </p:nvSpPr>
        <p:spPr>
          <a:xfrm>
            <a:off x="4484637" y="6540500"/>
            <a:ext cx="169964" cy="234950"/>
          </a:xfrm>
          <a:prstGeom prst="rect">
            <a:avLst/>
          </a:prstGeom>
          <a:extLst>
            <a:ext uri="{C572A759-6A51-4108-AA02-DFA0A04FC94B}">
              <ma14:wrappingTextBoxFlag xmlns:ma14="http://schemas.microsoft.com/office/mac/drawingml/2011/main" val="1"/>
            </a:ext>
          </a:extLst>
        </p:spPr>
        <p:txBody>
          <a:bodyPr lIns="38405" tIns="19202" rIns="38405" bIns="19202"/>
          <a:lstStyle/>
          <a:p>
            <a:pPr lvl="0">
              <a:defRPr sz="1800">
                <a:solidFill>
                  <a:srgbClr val="000000"/>
                </a:solidFill>
              </a:defRPr>
            </a:pPr>
            <a:fld id="{86CB4B4D-7CA3-9044-876B-883B54F8677D}" type="slidenum">
              <a:rPr sz="1000">
                <a:solidFill>
                  <a:srgbClr val="FFFFFF"/>
                </a:solidFill>
              </a:rPr>
              <a:t>25</a:t>
            </a:fld>
            <a:endParaRPr sz="1000">
              <a:solidFill>
                <a:srgbClr val="FFFFFF"/>
              </a:solidFill>
            </a:endParaRPr>
          </a:p>
        </p:txBody>
      </p:sp>
      <p:pic>
        <p:nvPicPr>
          <p:cNvPr id="159" name="image.png"/>
          <p:cNvPicPr/>
          <p:nvPr/>
        </p:nvPicPr>
        <p:blipFill>
          <a:blip r:embed="rId2">
            <a:extLst/>
          </a:blip>
          <a:stretch>
            <a:fillRect/>
          </a:stretch>
        </p:blipFill>
        <p:spPr>
          <a:xfrm>
            <a:off x="1143000" y="444252"/>
            <a:ext cx="6858000" cy="5965032"/>
          </a:xfrm>
          <a:prstGeom prst="rect">
            <a:avLst/>
          </a:prstGeom>
          <a:ln w="12700">
            <a:miter lim="400000"/>
          </a:ln>
        </p:spPr>
      </p:pic>
    </p:spTree>
    <p:extLst>
      <p:ext uri="{BB962C8B-B14F-4D97-AF65-F5344CB8AC3E}">
        <p14:creationId xmlns:p14="http://schemas.microsoft.com/office/powerpoint/2010/main" val="40562671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hape 45"/>
          <p:cNvSpPr>
            <a:spLocks noGrp="1"/>
          </p:cNvSpPr>
          <p:nvPr>
            <p:ph type="title"/>
          </p:nvPr>
        </p:nvSpPr>
        <p:spPr>
          <a:xfrm>
            <a:off x="284272" y="473340"/>
            <a:ext cx="8796837" cy="2200275"/>
          </a:xfrm>
          <a:prstGeom prst="rect">
            <a:avLst/>
          </a:prstGeom>
        </p:spPr>
        <p:txBody>
          <a:bodyPr anchor="ctr"/>
          <a:lstStyle/>
          <a:p>
            <a:pPr lvl="0" algn="r">
              <a:defRPr sz="1800">
                <a:solidFill>
                  <a:srgbClr val="000000"/>
                </a:solidFill>
              </a:defRPr>
            </a:pPr>
            <a:r>
              <a:rPr lang="nl-BE" sz="3500" dirty="0" smtClean="0"/>
              <a:t>Thank you!</a:t>
            </a:r>
            <a:endParaRPr sz="3500" dirty="0"/>
          </a:p>
        </p:txBody>
      </p:sp>
      <p:pic>
        <p:nvPicPr>
          <p:cNvPr id="46" name="droppedImage.png"/>
          <p:cNvPicPr/>
          <p:nvPr/>
        </p:nvPicPr>
        <p:blipFill>
          <a:blip r:embed="rId2">
            <a:extLst/>
          </a:blip>
          <a:stretch>
            <a:fillRect/>
          </a:stretch>
        </p:blipFill>
        <p:spPr>
          <a:xfrm>
            <a:off x="5619" y="6654917"/>
            <a:ext cx="789272" cy="197318"/>
          </a:xfrm>
          <a:prstGeom prst="rect">
            <a:avLst/>
          </a:prstGeom>
          <a:ln w="12700">
            <a:miter lim="400000"/>
          </a:ln>
        </p:spPr>
      </p:pic>
      <p:sp>
        <p:nvSpPr>
          <p:cNvPr id="47" name="Shape 47"/>
          <p:cNvSpPr/>
          <p:nvPr/>
        </p:nvSpPr>
        <p:spPr>
          <a:xfrm>
            <a:off x="5870911" y="2131473"/>
            <a:ext cx="2972937" cy="47705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a:defRPr sz="1800">
                <a:solidFill>
                  <a:srgbClr val="000000"/>
                </a:solidFill>
              </a:defRPr>
            </a:pPr>
            <a:r>
              <a:rPr sz="1600">
                <a:solidFill>
                  <a:srgbClr val="FFFFFF"/>
                </a:solidFill>
                <a:latin typeface="Helvetica Neue Thin"/>
                <a:ea typeface="Helvetica Neue Thin"/>
                <a:cs typeface="Helvetica Neue Thin"/>
                <a:sym typeface="Helvetica Neue Thin"/>
              </a:rPr>
              <a:t>Boostcamp Open Science Leuven </a:t>
            </a:r>
          </a:p>
          <a:p>
            <a:pPr lvl="0" algn="r">
              <a:defRPr sz="1800">
                <a:solidFill>
                  <a:srgbClr val="000000"/>
                </a:solidFill>
              </a:defRPr>
            </a:pPr>
            <a:r>
              <a:rPr sz="1500">
                <a:solidFill>
                  <a:srgbClr val="FFFFFF"/>
                </a:solidFill>
                <a:latin typeface="Helvetica Neue Thin"/>
                <a:ea typeface="Helvetica Neue Thin"/>
                <a:cs typeface="Helvetica Neue Thin"/>
                <a:sym typeface="Helvetica Neue Thin"/>
              </a:rPr>
              <a:t>24 October 2014</a:t>
            </a:r>
          </a:p>
        </p:txBody>
      </p:sp>
      <p:sp>
        <p:nvSpPr>
          <p:cNvPr id="48" name="Shape 48"/>
          <p:cNvSpPr/>
          <p:nvPr/>
        </p:nvSpPr>
        <p:spPr>
          <a:xfrm>
            <a:off x="-76144" y="6193901"/>
            <a:ext cx="9249577" cy="669743"/>
          </a:xfrm>
          <a:prstGeom prst="rect">
            <a:avLst/>
          </a:prstGeom>
          <a:solidFill>
            <a:srgbClr val="FFFFFF"/>
          </a:solidFill>
          <a:ln w="12700">
            <a:miter lim="400000"/>
          </a:ln>
        </p:spPr>
        <p:txBody>
          <a:bodyPr lIns="0" tIns="0" rIns="0" bIns="0" anchor="ctr"/>
          <a:lstStyle/>
          <a:p>
            <a:pPr lvl="0">
              <a:defRPr sz="3600"/>
            </a:pPr>
            <a:endParaRPr/>
          </a:p>
        </p:txBody>
      </p:sp>
      <p:pic>
        <p:nvPicPr>
          <p:cNvPr id="49" name="droppedImage.png"/>
          <p:cNvPicPr/>
          <p:nvPr/>
        </p:nvPicPr>
        <p:blipFill>
          <a:blip r:embed="rId3">
            <a:extLst/>
          </a:blip>
          <a:stretch>
            <a:fillRect/>
          </a:stretch>
        </p:blipFill>
        <p:spPr>
          <a:xfrm>
            <a:off x="4773955" y="6251355"/>
            <a:ext cx="1206656" cy="532940"/>
          </a:xfrm>
          <a:prstGeom prst="rect">
            <a:avLst/>
          </a:prstGeom>
          <a:ln w="12700">
            <a:miter lim="400000"/>
          </a:ln>
        </p:spPr>
      </p:pic>
      <p:pic>
        <p:nvPicPr>
          <p:cNvPr id="50" name="datavislab.png"/>
          <p:cNvPicPr/>
          <p:nvPr/>
        </p:nvPicPr>
        <p:blipFill>
          <a:blip r:embed="rId4">
            <a:extLst/>
          </a:blip>
          <a:stretch>
            <a:fillRect/>
          </a:stretch>
        </p:blipFill>
        <p:spPr>
          <a:xfrm>
            <a:off x="6443690" y="6249353"/>
            <a:ext cx="922999" cy="575044"/>
          </a:xfrm>
          <a:prstGeom prst="rect">
            <a:avLst/>
          </a:prstGeom>
          <a:ln w="12700">
            <a:miter lim="400000"/>
          </a:ln>
        </p:spPr>
      </p:pic>
      <p:sp>
        <p:nvSpPr>
          <p:cNvPr id="51" name="Shape 51"/>
          <p:cNvSpPr/>
          <p:nvPr/>
        </p:nvSpPr>
        <p:spPr>
          <a:xfrm>
            <a:off x="121118" y="2665529"/>
            <a:ext cx="2655906" cy="4335054"/>
          </a:xfrm>
          <a:prstGeom prst="rect">
            <a:avLst/>
          </a:prstGeom>
          <a:ln w="12700">
            <a:miter lim="400000"/>
          </a:ln>
          <a:extLst>
            <a:ext uri="{C572A759-6A51-4108-AA02-DFA0A04FC94B}">
              <ma14:wrappingTextBoxFlag xmlns:ma14="http://schemas.microsoft.com/office/mac/drawingml/2011/main" val="1"/>
            </a:ext>
          </a:extLst>
        </p:spPr>
        <p:txBody>
          <a:bodyPr lIns="42192" tIns="42192" rIns="42192" bIns="42192">
            <a:normAutofit/>
          </a:bodyPr>
          <a:lstStyle/>
          <a:p>
            <a:pPr algn="just" defTabSz="192024">
              <a:spcBef>
                <a:spcPts val="504"/>
              </a:spcBef>
              <a:defRPr sz="1800">
                <a:solidFill>
                  <a:srgbClr val="000000"/>
                </a:solidFill>
              </a:defRPr>
            </a:pPr>
            <a:r>
              <a:rPr sz="1300" b="1" dirty="0">
                <a:solidFill>
                  <a:srgbClr val="FFFFFF"/>
                </a:solidFill>
                <a:latin typeface="Helvetica Neue Light"/>
                <a:ea typeface="Helvetica Neue Light"/>
                <a:cs typeface="Helvetica Neue Light"/>
                <a:sym typeface="Helvetica Neue Light"/>
              </a:rPr>
              <a:t>Katrien Verbert             </a:t>
            </a:r>
          </a:p>
          <a:p>
            <a:pPr algn="just" defTabSz="192024">
              <a:spcBef>
                <a:spcPts val="504"/>
              </a:spcBef>
              <a:defRPr sz="1800">
                <a:solidFill>
                  <a:srgbClr val="000000"/>
                </a:solidFill>
              </a:defRPr>
            </a:pPr>
            <a:r>
              <a:rPr sz="1200" dirty="0">
                <a:solidFill>
                  <a:srgbClr val="FFFFFF"/>
                </a:solidFill>
                <a:latin typeface="Helvetica Neue Light"/>
                <a:ea typeface="Helvetica Neue Light"/>
                <a:cs typeface="Helvetica Neue Light"/>
                <a:sym typeface="Helvetica Neue Light"/>
              </a:rPr>
              <a:t>HCI research group - KU Leuven</a:t>
            </a:r>
          </a:p>
          <a:p>
            <a:pPr algn="just" defTabSz="192024">
              <a:spcBef>
                <a:spcPts val="504"/>
              </a:spcBef>
              <a:defRPr sz="1800">
                <a:solidFill>
                  <a:srgbClr val="000000"/>
                </a:solidFill>
              </a:defRPr>
            </a:pPr>
            <a:r>
              <a:rPr sz="1300" i="1" dirty="0">
                <a:solidFill>
                  <a:srgbClr val="FFFFFF"/>
                </a:solidFill>
                <a:latin typeface="Helvetica Neue Light"/>
                <a:ea typeface="Helvetica Neue Light"/>
                <a:cs typeface="Helvetica Neue Light"/>
                <a:sym typeface="Helvetica Neue Light"/>
              </a:rPr>
              <a:t>@katrien_v</a:t>
            </a:r>
          </a:p>
          <a:p>
            <a:pPr algn="just" defTabSz="192024">
              <a:spcBef>
                <a:spcPts val="504"/>
              </a:spcBef>
              <a:defRPr sz="1800">
                <a:solidFill>
                  <a:srgbClr val="000000"/>
                </a:solidFill>
              </a:defRPr>
            </a:pPr>
            <a:endParaRPr sz="1300" i="1" dirty="0">
              <a:solidFill>
                <a:srgbClr val="FFFFFF"/>
              </a:solidFill>
              <a:latin typeface="Helvetica Neue Light"/>
              <a:ea typeface="Helvetica Neue Light"/>
              <a:cs typeface="Helvetica Neue Light"/>
              <a:sym typeface="Helvetica Neue Light"/>
            </a:endParaRPr>
          </a:p>
          <a:p>
            <a:pPr algn="just" defTabSz="192024">
              <a:spcBef>
                <a:spcPts val="504"/>
              </a:spcBef>
              <a:defRPr sz="1800">
                <a:solidFill>
                  <a:srgbClr val="000000"/>
                </a:solidFill>
              </a:defRPr>
            </a:pPr>
            <a:r>
              <a:rPr sz="1300" b="1" dirty="0">
                <a:solidFill>
                  <a:srgbClr val="FFFFFF"/>
                </a:solidFill>
                <a:latin typeface="Helvetica Neue Light"/>
                <a:ea typeface="Helvetica Neue Light"/>
                <a:cs typeface="Helvetica Neue Light"/>
                <a:sym typeface="Helvetica Neue Light"/>
              </a:rPr>
              <a:t>Barbara Bordalejo</a:t>
            </a:r>
          </a:p>
          <a:p>
            <a:pPr algn="just" defTabSz="192024">
              <a:spcBef>
                <a:spcPts val="504"/>
              </a:spcBef>
              <a:defRPr sz="1800">
                <a:solidFill>
                  <a:srgbClr val="000000"/>
                </a:solidFill>
              </a:defRPr>
            </a:pPr>
            <a:r>
              <a:rPr sz="1300" dirty="0">
                <a:solidFill>
                  <a:srgbClr val="FFFFFF"/>
                </a:solidFill>
                <a:latin typeface="Helvetica Neue Light"/>
                <a:ea typeface="Helvetica Neue Light"/>
                <a:cs typeface="Helvetica Neue Light"/>
                <a:sym typeface="Helvetica Neue Light"/>
              </a:rPr>
              <a:t>Faculty of Arts - KU Leuven</a:t>
            </a:r>
          </a:p>
          <a:p>
            <a:pPr algn="just" defTabSz="192024">
              <a:spcBef>
                <a:spcPts val="504"/>
              </a:spcBef>
              <a:defRPr sz="1800">
                <a:solidFill>
                  <a:srgbClr val="000000"/>
                </a:solidFill>
              </a:defRPr>
            </a:pPr>
            <a:r>
              <a:rPr sz="1300" i="1" dirty="0">
                <a:solidFill>
                  <a:srgbClr val="FFFFFF"/>
                </a:solidFill>
                <a:latin typeface="Helvetica Neue Light"/>
                <a:ea typeface="Helvetica Neue Light"/>
                <a:cs typeface="Helvetica Neue Light"/>
                <a:sym typeface="Helvetica Neue Light"/>
              </a:rPr>
              <a:t>@TextualScholar, @bordalejo</a:t>
            </a:r>
          </a:p>
          <a:p>
            <a:pPr algn="just" defTabSz="192024">
              <a:spcBef>
                <a:spcPts val="504"/>
              </a:spcBef>
              <a:defRPr sz="1800">
                <a:solidFill>
                  <a:srgbClr val="000000"/>
                </a:solidFill>
              </a:defRPr>
            </a:pPr>
            <a:endParaRPr sz="1300" i="1" dirty="0">
              <a:solidFill>
                <a:srgbClr val="FFFFFF"/>
              </a:solidFill>
              <a:latin typeface="Helvetica Neue Light"/>
              <a:ea typeface="Helvetica Neue Light"/>
              <a:cs typeface="Helvetica Neue Light"/>
              <a:sym typeface="Helvetica Neue Light"/>
            </a:endParaRPr>
          </a:p>
        </p:txBody>
      </p:sp>
      <p:pic>
        <p:nvPicPr>
          <p:cNvPr id="52" name="image.png"/>
          <p:cNvPicPr/>
          <p:nvPr/>
        </p:nvPicPr>
        <p:blipFill>
          <a:blip r:embed="rId5">
            <a:extLst/>
          </a:blip>
          <a:stretch>
            <a:fillRect/>
          </a:stretch>
        </p:blipFill>
        <p:spPr>
          <a:xfrm>
            <a:off x="353221" y="6330895"/>
            <a:ext cx="883339" cy="411961"/>
          </a:xfrm>
          <a:prstGeom prst="rect">
            <a:avLst/>
          </a:prstGeom>
          <a:ln w="12700">
            <a:miter lim="400000"/>
          </a:ln>
        </p:spPr>
      </p:pic>
      <p:pic>
        <p:nvPicPr>
          <p:cNvPr id="53" name="pasted-image.png"/>
          <p:cNvPicPr/>
          <p:nvPr/>
        </p:nvPicPr>
        <p:blipFill>
          <a:blip r:embed="rId6">
            <a:extLst/>
          </a:blip>
          <a:stretch>
            <a:fillRect/>
          </a:stretch>
        </p:blipFill>
        <p:spPr>
          <a:xfrm>
            <a:off x="7829768" y="6230303"/>
            <a:ext cx="1102952" cy="575044"/>
          </a:xfrm>
          <a:prstGeom prst="rect">
            <a:avLst/>
          </a:prstGeom>
          <a:ln w="12700">
            <a:miter lim="400000"/>
          </a:ln>
        </p:spPr>
      </p:pic>
      <p:sp>
        <p:nvSpPr>
          <p:cNvPr id="12" name="Shape 51"/>
          <p:cNvSpPr/>
          <p:nvPr/>
        </p:nvSpPr>
        <p:spPr>
          <a:xfrm>
            <a:off x="284272" y="3492107"/>
            <a:ext cx="7082417" cy="8670108"/>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normAutofit/>
          </a:bodyPr>
          <a:lstStyle/>
          <a:p>
            <a:pPr lvl="0" algn="just" defTabSz="457200">
              <a:lnSpc>
                <a:spcPct val="80000"/>
              </a:lnSpc>
              <a:spcBef>
                <a:spcPts val="1200"/>
              </a:spcBef>
              <a:defRPr sz="1800">
                <a:solidFill>
                  <a:srgbClr val="000000"/>
                </a:solidFill>
              </a:defRPr>
            </a:pPr>
            <a:r>
              <a:rPr b="1" dirty="0">
                <a:solidFill>
                  <a:schemeClr val="bg1"/>
                </a:solidFill>
                <a:latin typeface="Helvetica Neue Light"/>
                <a:ea typeface="Helvetica Neue Light"/>
                <a:cs typeface="Helvetica Neue Light"/>
                <a:sym typeface="Helvetica Neue Light"/>
              </a:rPr>
              <a:t>Katrien Verbert             </a:t>
            </a:r>
          </a:p>
          <a:p>
            <a:pPr lvl="0" algn="just" defTabSz="457200">
              <a:lnSpc>
                <a:spcPct val="80000"/>
              </a:lnSpc>
              <a:spcBef>
                <a:spcPts val="1200"/>
              </a:spcBef>
              <a:defRPr sz="1800">
                <a:solidFill>
                  <a:srgbClr val="000000"/>
                </a:solidFill>
              </a:defRPr>
            </a:pPr>
            <a:r>
              <a:rPr dirty="0">
                <a:solidFill>
                  <a:schemeClr val="bg1"/>
                </a:solidFill>
                <a:latin typeface="Helvetica Neue Light"/>
                <a:ea typeface="Helvetica Neue Light"/>
                <a:cs typeface="Helvetica Neue Light"/>
                <a:sym typeface="Helvetica Neue Light"/>
              </a:rPr>
              <a:t>HCI research group - KU Leuven</a:t>
            </a:r>
          </a:p>
          <a:p>
            <a:pPr lvl="0" algn="just" defTabSz="457200">
              <a:lnSpc>
                <a:spcPct val="80000"/>
              </a:lnSpc>
              <a:spcBef>
                <a:spcPts val="1200"/>
              </a:spcBef>
              <a:defRPr sz="1800">
                <a:solidFill>
                  <a:srgbClr val="000000"/>
                </a:solidFill>
              </a:defRPr>
            </a:pPr>
            <a:r>
              <a:rPr i="1" dirty="0">
                <a:solidFill>
                  <a:schemeClr val="bg1"/>
                </a:solidFill>
                <a:latin typeface="Helvetica Neue Light"/>
                <a:ea typeface="Helvetica Neue Light"/>
                <a:cs typeface="Helvetica Neue Light"/>
                <a:sym typeface="Helvetica Neue Light"/>
              </a:rPr>
              <a:t>@</a:t>
            </a:r>
            <a:r>
              <a:rPr i="1" dirty="0" smtClean="0">
                <a:solidFill>
                  <a:schemeClr val="bg1"/>
                </a:solidFill>
                <a:latin typeface="Helvetica Neue Light"/>
                <a:ea typeface="Helvetica Neue Light"/>
                <a:cs typeface="Helvetica Neue Light"/>
                <a:sym typeface="Helvetica Neue Light"/>
              </a:rPr>
              <a:t>katrien_v</a:t>
            </a:r>
            <a:endParaRPr i="1" dirty="0">
              <a:solidFill>
                <a:schemeClr val="bg1"/>
              </a:solidFill>
              <a:latin typeface="Helvetica Neue Light"/>
              <a:ea typeface="Helvetica Neue Light"/>
              <a:cs typeface="Helvetica Neue Light"/>
              <a:sym typeface="Helvetica Neue Light"/>
            </a:endParaRPr>
          </a:p>
          <a:p>
            <a:pPr lvl="0" algn="just" defTabSz="457200">
              <a:lnSpc>
                <a:spcPct val="80000"/>
              </a:lnSpc>
              <a:spcBef>
                <a:spcPts val="1200"/>
              </a:spcBef>
              <a:defRPr sz="1800">
                <a:solidFill>
                  <a:srgbClr val="000000"/>
                </a:solidFill>
              </a:defRPr>
            </a:pPr>
            <a:endParaRPr lang="nl-BE" b="1" dirty="0" smtClean="0">
              <a:solidFill>
                <a:schemeClr val="bg1"/>
              </a:solidFill>
              <a:latin typeface="Helvetica Neue Light"/>
              <a:ea typeface="Helvetica Neue Light"/>
              <a:cs typeface="Helvetica Neue Light"/>
              <a:sym typeface="Helvetica Neue Light"/>
            </a:endParaRPr>
          </a:p>
          <a:p>
            <a:pPr lvl="0" algn="just" defTabSz="457200">
              <a:lnSpc>
                <a:spcPct val="80000"/>
              </a:lnSpc>
              <a:spcBef>
                <a:spcPts val="1200"/>
              </a:spcBef>
              <a:defRPr sz="1800">
                <a:solidFill>
                  <a:srgbClr val="000000"/>
                </a:solidFill>
              </a:defRPr>
            </a:pPr>
            <a:r>
              <a:rPr b="1" dirty="0" smtClean="0">
                <a:solidFill>
                  <a:schemeClr val="bg1"/>
                </a:solidFill>
                <a:latin typeface="Helvetica Neue Light"/>
                <a:ea typeface="Helvetica Neue Light"/>
                <a:cs typeface="Helvetica Neue Light"/>
                <a:sym typeface="Helvetica Neue Light"/>
              </a:rPr>
              <a:t>Barbara </a:t>
            </a:r>
            <a:r>
              <a:rPr b="1" dirty="0">
                <a:solidFill>
                  <a:schemeClr val="bg1"/>
                </a:solidFill>
                <a:latin typeface="Helvetica Neue Light"/>
                <a:ea typeface="Helvetica Neue Light"/>
                <a:cs typeface="Helvetica Neue Light"/>
                <a:sym typeface="Helvetica Neue Light"/>
              </a:rPr>
              <a:t>Bordalejo</a:t>
            </a:r>
          </a:p>
          <a:p>
            <a:pPr lvl="0" algn="just" defTabSz="457200">
              <a:lnSpc>
                <a:spcPct val="80000"/>
              </a:lnSpc>
              <a:spcBef>
                <a:spcPts val="1200"/>
              </a:spcBef>
              <a:defRPr sz="1800">
                <a:solidFill>
                  <a:srgbClr val="000000"/>
                </a:solidFill>
              </a:defRPr>
            </a:pPr>
            <a:r>
              <a:rPr dirty="0">
                <a:solidFill>
                  <a:schemeClr val="bg1"/>
                </a:solidFill>
                <a:latin typeface="Helvetica Neue Light"/>
                <a:ea typeface="Helvetica Neue Light"/>
                <a:cs typeface="Helvetica Neue Light"/>
                <a:sym typeface="Helvetica Neue Light"/>
              </a:rPr>
              <a:t>Faculty of Arts - KU Leuven</a:t>
            </a:r>
          </a:p>
          <a:p>
            <a:pPr lvl="0" algn="just" defTabSz="457200">
              <a:lnSpc>
                <a:spcPct val="80000"/>
              </a:lnSpc>
              <a:spcBef>
                <a:spcPts val="1200"/>
              </a:spcBef>
              <a:defRPr sz="1800">
                <a:solidFill>
                  <a:srgbClr val="000000"/>
                </a:solidFill>
              </a:defRPr>
            </a:pPr>
            <a:r>
              <a:rPr i="1" dirty="0">
                <a:solidFill>
                  <a:schemeClr val="bg1"/>
                </a:solidFill>
                <a:latin typeface="Helvetica Neue Light"/>
                <a:ea typeface="Helvetica Neue Light"/>
                <a:cs typeface="Helvetica Neue Light"/>
                <a:sym typeface="Helvetica Neue Light"/>
              </a:rPr>
              <a:t>@TextualScholar, @bordalejo</a:t>
            </a:r>
          </a:p>
          <a:p>
            <a:pPr lvl="0" algn="just" defTabSz="457200">
              <a:spcBef>
                <a:spcPts val="1200"/>
              </a:spcBef>
              <a:defRPr sz="1800">
                <a:solidFill>
                  <a:srgbClr val="000000"/>
                </a:solidFill>
              </a:defRPr>
            </a:pPr>
            <a:endParaRPr sz="2400" i="1" dirty="0">
              <a:solidFill>
                <a:schemeClr val="bg1"/>
              </a:solidFill>
              <a:latin typeface="Helvetica Neue Light"/>
              <a:ea typeface="Helvetica Neue Light"/>
              <a:cs typeface="Helvetica Neue Light"/>
              <a:sym typeface="Helvetica Neue Light"/>
            </a:endParaRPr>
          </a:p>
        </p:txBody>
      </p:sp>
      <p:sp>
        <p:nvSpPr>
          <p:cNvPr id="15" name="Shape 47"/>
          <p:cNvSpPr/>
          <p:nvPr/>
        </p:nvSpPr>
        <p:spPr>
          <a:xfrm>
            <a:off x="1153276" y="2039527"/>
            <a:ext cx="7927833" cy="86177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a:defRPr sz="1800">
                <a:solidFill>
                  <a:srgbClr val="000000"/>
                </a:solidFill>
              </a:defRPr>
            </a:pPr>
            <a:r>
              <a:rPr sz="2800" dirty="0">
                <a:solidFill>
                  <a:srgbClr val="292934"/>
                </a:solidFill>
                <a:latin typeface="Helvetica Neue Thin"/>
                <a:ea typeface="Helvetica Neue Thin"/>
                <a:cs typeface="Helvetica Neue Thin"/>
                <a:sym typeface="Helvetica Neue Thin"/>
              </a:rPr>
              <a:t>Boostcamp Open Science Leuven </a:t>
            </a:r>
          </a:p>
          <a:p>
            <a:pPr lvl="0" algn="r">
              <a:defRPr sz="1800">
                <a:solidFill>
                  <a:srgbClr val="000000"/>
                </a:solidFill>
              </a:defRPr>
            </a:pPr>
            <a:r>
              <a:rPr sz="2800" dirty="0">
                <a:solidFill>
                  <a:srgbClr val="292934"/>
                </a:solidFill>
                <a:latin typeface="Helvetica Neue Thin"/>
                <a:ea typeface="Helvetica Neue Thin"/>
                <a:cs typeface="Helvetica Neue Thin"/>
                <a:sym typeface="Helvetica Neue Thin"/>
              </a:rPr>
              <a:t>24 October 2014</a:t>
            </a:r>
          </a:p>
        </p:txBody>
      </p:sp>
    </p:spTree>
    <p:extLst>
      <p:ext uri="{BB962C8B-B14F-4D97-AF65-F5344CB8AC3E}">
        <p14:creationId xmlns:p14="http://schemas.microsoft.com/office/powerpoint/2010/main" val="8770309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7200" y="359696"/>
            <a:ext cx="8229600" cy="990600"/>
          </a:xfrm>
        </p:spPr>
        <p:txBody>
          <a:bodyPr/>
          <a:lstStyle/>
          <a:p>
            <a:r>
              <a:rPr lang="nl-NL" dirty="0" err="1"/>
              <a:t>Introducing</a:t>
            </a:r>
            <a:r>
              <a:rPr lang="nl-NL" dirty="0"/>
              <a:t> the Open </a:t>
            </a:r>
            <a:r>
              <a:rPr lang="nl-NL" dirty="0" err="1"/>
              <a:t>Scholar</a:t>
            </a:r>
            <a:endParaRPr lang="nl-NL" dirty="0"/>
          </a:p>
        </p:txBody>
      </p:sp>
      <p:sp>
        <p:nvSpPr>
          <p:cNvPr id="61" name="Shape 61"/>
          <p:cNvSpPr>
            <a:spLocks noGrp="1"/>
          </p:cNvSpPr>
          <p:nvPr>
            <p:ph idx="1"/>
          </p:nvPr>
        </p:nvSpPr>
        <p:spPr>
          <a:prstGeom prst="rect">
            <a:avLst/>
          </a:prstGeom>
        </p:spPr>
        <p:txBody>
          <a:bodyPr anchor="ctr"/>
          <a:lstStyle>
            <a:lvl1pPr algn="l" defTabSz="914400">
              <a:lnSpc>
                <a:spcPct val="120000"/>
              </a:lnSpc>
              <a:spcBef>
                <a:spcPts val="3800"/>
              </a:spcBef>
              <a:defRPr sz="3800">
                <a:latin typeface="Gill Sans Light"/>
                <a:ea typeface="Gill Sans Light"/>
                <a:cs typeface="Gill Sans Light"/>
                <a:sym typeface="Gill Sans Light"/>
              </a:defRPr>
            </a:lvl1pPr>
          </a:lstStyle>
          <a:p>
            <a:pPr marL="0" lvl="0" indent="0">
              <a:buNone/>
              <a:defRPr sz="1800">
                <a:solidFill>
                  <a:srgbClr val="000000"/>
                </a:solidFill>
              </a:defRPr>
            </a:pPr>
            <a:r>
              <a:rPr sz="1600" dirty="0">
                <a:solidFill>
                  <a:srgbClr val="292934"/>
                </a:solidFill>
              </a:rPr>
              <a:t>The Open Scholar, as I'm defining this person, is not simply someone who agrees to allow free access and reuse of his or her traditional scholarly articles and books; no, the Open Scholar is someone who makes their intellectual projects and processes digitally visible and who invites and encourages ongoing criticism of their work and secondary uses of any or all parts of </a:t>
            </a:r>
            <a:r>
              <a:rPr sz="1600" dirty="0">
                <a:solidFill>
                  <a:srgbClr val="292934"/>
                </a:solidFill>
              </a:rPr>
              <a:t>it</a:t>
            </a:r>
            <a:r>
              <a:rPr sz="1600" dirty="0">
                <a:solidFill>
                  <a:srgbClr val="292934"/>
                </a:solidFill>
              </a:rPr>
              <a:t>--at any stage of its </a:t>
            </a:r>
            <a:r>
              <a:rPr sz="1600" dirty="0" smtClean="0">
                <a:solidFill>
                  <a:srgbClr val="292934"/>
                </a:solidFill>
              </a:rPr>
              <a:t>development</a:t>
            </a:r>
            <a:r>
              <a:rPr lang="nl-BE" sz="1600" dirty="0" smtClean="0">
                <a:solidFill>
                  <a:srgbClr val="292934"/>
                </a:solidFill>
              </a:rPr>
              <a:t>.</a:t>
            </a:r>
            <a:endParaRPr sz="1600" dirty="0">
              <a:solidFill>
                <a:srgbClr val="292934"/>
              </a:solidFill>
            </a:endParaRPr>
          </a:p>
        </p:txBody>
      </p:sp>
      <p:sp>
        <p:nvSpPr>
          <p:cNvPr id="59" name="Shape 59"/>
          <p:cNvSpPr>
            <a:spLocks noGrp="1"/>
          </p:cNvSpPr>
          <p:nvPr>
            <p:ph type="sldNum" sz="quarter" idx="4294967295"/>
          </p:nvPr>
        </p:nvSpPr>
        <p:spPr>
          <a:xfrm>
            <a:off x="8077200" y="19050"/>
            <a:ext cx="1066800" cy="328613"/>
          </a:xfrm>
          <a:prstGeom prst="rect">
            <a:avLst/>
          </a:prstGeom>
          <a:extLst>
            <a:ext uri="{C572A759-6A51-4108-AA02-DFA0A04FC94B}">
              <ma14:wrappingTextBoxFlag xmlns:ma14="http://schemas.microsoft.com/office/mac/drawingml/2011/main" val="1"/>
            </a:ext>
          </a:extLst>
        </p:spPr>
        <p:txBody>
          <a:bodyPr lIns="38405" tIns="19202" rIns="38405" bIns="19202"/>
          <a:lstStyle/>
          <a:p>
            <a:pPr lvl="0">
              <a:defRPr sz="1800">
                <a:solidFill>
                  <a:srgbClr val="000000"/>
                </a:solidFill>
              </a:defRPr>
            </a:pPr>
            <a:fld id="{86CB4B4D-7CA3-9044-876B-883B54F8677D}" type="slidenum">
              <a:rPr sz="1000">
                <a:solidFill>
                  <a:srgbClr val="FFFFFF"/>
                </a:solidFill>
              </a:rPr>
              <a:t>3</a:t>
            </a:fld>
            <a:endParaRPr sz="1000">
              <a:solidFill>
                <a:srgbClr val="FFFFFF"/>
              </a:solidFill>
            </a:endParaRPr>
          </a:p>
        </p:txBody>
      </p:sp>
      <p:sp>
        <p:nvSpPr>
          <p:cNvPr id="62" name="Shape 62"/>
          <p:cNvSpPr/>
          <p:nvPr/>
        </p:nvSpPr>
        <p:spPr>
          <a:xfrm>
            <a:off x="4642156" y="5370716"/>
            <a:ext cx="43089" cy="196977"/>
          </a:xfrm>
          <a:prstGeom prst="rect">
            <a:avLst/>
          </a:prstGeom>
          <a:ln w="12700">
            <a:miter lim="400000"/>
          </a:ln>
          <a:extLst>
            <a:ext uri="{C572A759-6A51-4108-AA02-DFA0A04FC94B}">
              <ma14:wrappingTextBoxFlag xmlns:ma14="http://schemas.microsoft.com/office/mac/drawingml/2011/main" val="1"/>
            </a:ext>
          </a:extLst>
        </p:spPr>
        <p:txBody>
          <a:bodyPr wrap="none" lIns="21336" tIns="21336" rIns="21336" bIns="21336" anchor="ctr">
            <a:spAutoFit/>
          </a:bodyPr>
          <a:lstStyle>
            <a:lvl1pPr>
              <a:defRPr sz="2400" u="sng">
                <a:hlinkClick r:id="rId2"/>
              </a:defRPr>
            </a:lvl1pPr>
          </a:lstStyle>
          <a:p>
            <a:pPr lvl="0">
              <a:defRPr sz="1800" u="none">
                <a:solidFill>
                  <a:srgbClr val="000000"/>
                </a:solidFill>
              </a:defRPr>
            </a:pPr>
            <a:endParaRPr sz="1000" u="none" dirty="0"/>
          </a:p>
        </p:txBody>
      </p:sp>
      <p:sp>
        <p:nvSpPr>
          <p:cNvPr id="2" name="Rechthoek 1"/>
          <p:cNvSpPr/>
          <p:nvPr/>
        </p:nvSpPr>
        <p:spPr>
          <a:xfrm>
            <a:off x="1793223" y="5869347"/>
            <a:ext cx="6591885" cy="408111"/>
          </a:xfrm>
          <a:prstGeom prst="rect">
            <a:avLst/>
          </a:prstGeom>
        </p:spPr>
        <p:txBody>
          <a:bodyPr wrap="square" lIns="38405" tIns="19202" rIns="38405" bIns="19202">
            <a:spAutoFit/>
          </a:bodyPr>
          <a:lstStyle/>
          <a:p>
            <a:r>
              <a:rPr lang="nl-NL" sz="1200" dirty="0">
                <a:hlinkClick r:id="rId2"/>
              </a:rPr>
              <a:t>http://</a:t>
            </a:r>
            <a:r>
              <a:rPr lang="nl-NL" sz="1200" dirty="0">
                <a:hlinkClick r:id="rId2"/>
              </a:rPr>
              <a:t>www.academicevolution.com/2009/08/the-open-</a:t>
            </a:r>
            <a:r>
              <a:rPr lang="nl-NL" sz="1200" dirty="0" smtClean="0">
                <a:hlinkClick r:id="rId2"/>
              </a:rPr>
              <a:t>scholar.html</a:t>
            </a:r>
            <a:endParaRPr lang="nl-NL" sz="1200" dirty="0" smtClean="0"/>
          </a:p>
          <a:p>
            <a:endParaRPr lang="nl-NL" sz="1200" dirty="0"/>
          </a:p>
        </p:txBody>
      </p:sp>
    </p:spTree>
    <p:extLst>
      <p:ext uri="{BB962C8B-B14F-4D97-AF65-F5344CB8AC3E}">
        <p14:creationId xmlns:p14="http://schemas.microsoft.com/office/powerpoint/2010/main" val="4347531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Screen Shot 2014-10-14 at 16.png" descr="Screen Shot 2014-10-14 at 16.26.34.png"/>
          <p:cNvPicPr/>
          <p:nvPr/>
        </p:nvPicPr>
        <p:blipFill>
          <a:blip r:embed="rId2">
            <a:extLst/>
          </a:blip>
          <a:stretch>
            <a:fillRect/>
          </a:stretch>
        </p:blipFill>
        <p:spPr>
          <a:xfrm>
            <a:off x="721996" y="196457"/>
            <a:ext cx="7700008" cy="5734902"/>
          </a:xfrm>
          <a:prstGeom prst="rect">
            <a:avLst/>
          </a:prstGeom>
          <a:ln w="12700">
            <a:miter lim="400000"/>
          </a:ln>
        </p:spPr>
      </p:pic>
      <p:sp>
        <p:nvSpPr>
          <p:cNvPr id="65" name="Shape 65"/>
          <p:cNvSpPr>
            <a:spLocks noGrp="1"/>
          </p:cNvSpPr>
          <p:nvPr>
            <p:ph type="sldNum" sz="quarter" idx="4294967295"/>
          </p:nvPr>
        </p:nvSpPr>
        <p:spPr>
          <a:xfrm>
            <a:off x="0" y="6540500"/>
            <a:ext cx="106363" cy="234950"/>
          </a:xfrm>
          <a:prstGeom prst="rect">
            <a:avLst/>
          </a:prstGeom>
          <a:extLst>
            <a:ext uri="{C572A759-6A51-4108-AA02-DFA0A04FC94B}">
              <ma14:wrappingTextBoxFlag xmlns:ma14="http://schemas.microsoft.com/office/mac/drawingml/2011/main" val="1"/>
            </a:ext>
          </a:extLst>
        </p:spPr>
        <p:txBody>
          <a:bodyPr lIns="38405" tIns="19202" rIns="38405" bIns="19202"/>
          <a:lstStyle/>
          <a:p>
            <a:pPr lvl="0">
              <a:defRPr sz="1800">
                <a:solidFill>
                  <a:srgbClr val="000000"/>
                </a:solidFill>
              </a:defRPr>
            </a:pPr>
            <a:fld id="{86CB4B4D-7CA3-9044-876B-883B54F8677D}" type="slidenum">
              <a:rPr sz="1000">
                <a:solidFill>
                  <a:srgbClr val="FFFFFF"/>
                </a:solidFill>
              </a:rPr>
              <a:t>4</a:t>
            </a:fld>
            <a:endParaRPr sz="1000">
              <a:solidFill>
                <a:srgbClr val="FFFFFF"/>
              </a:solidFill>
            </a:endParaRPr>
          </a:p>
        </p:txBody>
      </p:sp>
    </p:spTree>
    <p:extLst>
      <p:ext uri="{BB962C8B-B14F-4D97-AF65-F5344CB8AC3E}">
        <p14:creationId xmlns:p14="http://schemas.microsoft.com/office/powerpoint/2010/main" val="13194881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Screen Shot 2014-10-14 at 17.png" descr="Screen Shot 2014-10-14 at 17.12.04.png"/>
          <p:cNvPicPr/>
          <p:nvPr/>
        </p:nvPicPr>
        <p:blipFill>
          <a:blip r:embed="rId2">
            <a:extLst/>
          </a:blip>
          <a:stretch>
            <a:fillRect/>
          </a:stretch>
        </p:blipFill>
        <p:spPr>
          <a:xfrm>
            <a:off x="1744581" y="263770"/>
            <a:ext cx="5543662" cy="6428154"/>
          </a:xfrm>
          <a:prstGeom prst="rect">
            <a:avLst/>
          </a:prstGeom>
          <a:ln w="12700">
            <a:miter lim="400000"/>
          </a:ln>
        </p:spPr>
      </p:pic>
      <p:sp>
        <p:nvSpPr>
          <p:cNvPr id="68" name="Shape 68"/>
          <p:cNvSpPr>
            <a:spLocks noGrp="1"/>
          </p:cNvSpPr>
          <p:nvPr>
            <p:ph type="sldNum" sz="quarter" idx="4294967295"/>
          </p:nvPr>
        </p:nvSpPr>
        <p:spPr>
          <a:xfrm>
            <a:off x="0" y="6540500"/>
            <a:ext cx="106363" cy="234950"/>
          </a:xfrm>
          <a:prstGeom prst="rect">
            <a:avLst/>
          </a:prstGeom>
          <a:extLst>
            <a:ext uri="{C572A759-6A51-4108-AA02-DFA0A04FC94B}">
              <ma14:wrappingTextBoxFlag xmlns:ma14="http://schemas.microsoft.com/office/mac/drawingml/2011/main" val="1"/>
            </a:ext>
          </a:extLst>
        </p:spPr>
        <p:txBody>
          <a:bodyPr lIns="38405" tIns="19202" rIns="38405" bIns="19202"/>
          <a:lstStyle/>
          <a:p>
            <a:pPr lvl="0">
              <a:defRPr sz="1800">
                <a:solidFill>
                  <a:srgbClr val="000000"/>
                </a:solidFill>
              </a:defRPr>
            </a:pPr>
            <a:fld id="{86CB4B4D-7CA3-9044-876B-883B54F8677D}" type="slidenum">
              <a:rPr sz="1000">
                <a:solidFill>
                  <a:srgbClr val="FFFFFF"/>
                </a:solidFill>
              </a:rPr>
              <a:t>5</a:t>
            </a:fld>
            <a:endParaRPr sz="1000">
              <a:solidFill>
                <a:srgbClr val="FFFFFF"/>
              </a:solidFill>
            </a:endParaRPr>
          </a:p>
        </p:txBody>
      </p:sp>
    </p:spTree>
    <p:extLst>
      <p:ext uri="{BB962C8B-B14F-4D97-AF65-F5344CB8AC3E}">
        <p14:creationId xmlns:p14="http://schemas.microsoft.com/office/powerpoint/2010/main" val="18657692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Screen Shot 2014-10-14 at 16.png" descr="Screen Shot 2014-10-14 at 16.59.00.png"/>
          <p:cNvPicPr/>
          <p:nvPr/>
        </p:nvPicPr>
        <p:blipFill>
          <a:blip r:embed="rId2">
            <a:extLst/>
          </a:blip>
          <a:stretch>
            <a:fillRect/>
          </a:stretch>
        </p:blipFill>
        <p:spPr>
          <a:xfrm>
            <a:off x="1547347" y="188640"/>
            <a:ext cx="6203343" cy="5832203"/>
          </a:xfrm>
          <a:prstGeom prst="rect">
            <a:avLst/>
          </a:prstGeom>
          <a:ln w="12700">
            <a:miter lim="400000"/>
          </a:ln>
        </p:spPr>
      </p:pic>
      <p:sp>
        <p:nvSpPr>
          <p:cNvPr id="71" name="Shape 71"/>
          <p:cNvSpPr>
            <a:spLocks noGrp="1"/>
          </p:cNvSpPr>
          <p:nvPr>
            <p:ph type="sldNum" sz="quarter" idx="4294967295"/>
          </p:nvPr>
        </p:nvSpPr>
        <p:spPr>
          <a:xfrm>
            <a:off x="0" y="6540500"/>
            <a:ext cx="106363" cy="234950"/>
          </a:xfrm>
          <a:prstGeom prst="rect">
            <a:avLst/>
          </a:prstGeom>
          <a:extLst>
            <a:ext uri="{C572A759-6A51-4108-AA02-DFA0A04FC94B}">
              <ma14:wrappingTextBoxFlag xmlns:ma14="http://schemas.microsoft.com/office/mac/drawingml/2011/main" val="1"/>
            </a:ext>
          </a:extLst>
        </p:spPr>
        <p:txBody>
          <a:bodyPr lIns="38405" tIns="19202" rIns="38405" bIns="19202"/>
          <a:lstStyle/>
          <a:p>
            <a:pPr lvl="0">
              <a:defRPr sz="1800">
                <a:solidFill>
                  <a:srgbClr val="000000"/>
                </a:solidFill>
              </a:defRPr>
            </a:pPr>
            <a:fld id="{86CB4B4D-7CA3-9044-876B-883B54F8677D}" type="slidenum">
              <a:rPr sz="1000">
                <a:solidFill>
                  <a:srgbClr val="FFFFFF"/>
                </a:solidFill>
              </a:rPr>
              <a:t>6</a:t>
            </a:fld>
            <a:endParaRPr sz="1000">
              <a:solidFill>
                <a:srgbClr val="FFFFFF"/>
              </a:solidFill>
            </a:endParaRPr>
          </a:p>
        </p:txBody>
      </p:sp>
    </p:spTree>
    <p:extLst>
      <p:ext uri="{BB962C8B-B14F-4D97-AF65-F5344CB8AC3E}">
        <p14:creationId xmlns:p14="http://schemas.microsoft.com/office/powerpoint/2010/main" val="35646445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sldNum" sz="quarter" idx="4294967295"/>
          </p:nvPr>
        </p:nvSpPr>
        <p:spPr>
          <a:xfrm>
            <a:off x="0" y="6540500"/>
            <a:ext cx="106363" cy="234950"/>
          </a:xfrm>
          <a:prstGeom prst="rect">
            <a:avLst/>
          </a:prstGeom>
          <a:extLst>
            <a:ext uri="{C572A759-6A51-4108-AA02-DFA0A04FC94B}">
              <ma14:wrappingTextBoxFlag xmlns:ma14="http://schemas.microsoft.com/office/mac/drawingml/2011/main" val="1"/>
            </a:ext>
          </a:extLst>
        </p:spPr>
        <p:txBody>
          <a:bodyPr lIns="38405" tIns="19202" rIns="38405" bIns="19202"/>
          <a:lstStyle/>
          <a:p>
            <a:pPr lvl="0">
              <a:defRPr sz="1800">
                <a:solidFill>
                  <a:srgbClr val="000000"/>
                </a:solidFill>
              </a:defRPr>
            </a:pPr>
            <a:fld id="{86CB4B4D-7CA3-9044-876B-883B54F8677D}" type="slidenum">
              <a:rPr sz="1000">
                <a:solidFill>
                  <a:srgbClr val="FFFFFF"/>
                </a:solidFill>
              </a:rPr>
              <a:t>7</a:t>
            </a:fld>
            <a:endParaRPr sz="1000">
              <a:solidFill>
                <a:srgbClr val="FFFFFF"/>
              </a:solidFill>
            </a:endParaRPr>
          </a:p>
        </p:txBody>
      </p:sp>
      <p:sp>
        <p:nvSpPr>
          <p:cNvPr id="4" name="Titel 3"/>
          <p:cNvSpPr>
            <a:spLocks noGrp="1"/>
          </p:cNvSpPr>
          <p:nvPr>
            <p:ph type="title"/>
          </p:nvPr>
        </p:nvSpPr>
        <p:spPr/>
        <p:txBody>
          <a:bodyPr/>
          <a:lstStyle/>
          <a:p>
            <a:r>
              <a:rPr lang="nl-NL" dirty="0" smtClean="0"/>
              <a:t>OPEN Analytics</a:t>
            </a:r>
            <a:endParaRPr lang="nl-NL" dirty="0"/>
          </a:p>
        </p:txBody>
      </p:sp>
    </p:spTree>
    <p:extLst>
      <p:ext uri="{BB962C8B-B14F-4D97-AF65-F5344CB8AC3E}">
        <p14:creationId xmlns:p14="http://schemas.microsoft.com/office/powerpoint/2010/main" val="1537373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p:nvPr/>
        </p:nvSpPr>
        <p:spPr>
          <a:xfrm>
            <a:off x="4572000" y="5971662"/>
            <a:ext cx="0"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just" defTabSz="457200">
              <a:spcBef>
                <a:spcPts val="1200"/>
              </a:spcBef>
              <a:defRPr sz="3700" u="sng">
                <a:latin typeface="Helvetica Neue Thin"/>
                <a:ea typeface="Helvetica Neue Thin"/>
                <a:cs typeface="Helvetica Neue Thin"/>
                <a:sym typeface="Helvetica Neue Thin"/>
                <a:hlinkClick r:id="rId3"/>
              </a:defRPr>
            </a:lvl1pPr>
          </a:lstStyle>
          <a:p>
            <a:pPr lvl="0">
              <a:defRPr sz="1800" u="none">
                <a:solidFill>
                  <a:srgbClr val="000000"/>
                </a:solidFill>
              </a:defRPr>
            </a:pPr>
            <a:endParaRPr sz="1600" dirty="0">
              <a:solidFill>
                <a:srgbClr val="FFFFFF"/>
              </a:solidFill>
            </a:endParaRPr>
          </a:p>
        </p:txBody>
      </p:sp>
      <p:pic>
        <p:nvPicPr>
          <p:cNvPr id="77" name="LARAe.chi4.png"/>
          <p:cNvPicPr/>
          <p:nvPr/>
        </p:nvPicPr>
        <p:blipFill>
          <a:blip r:embed="rId4">
            <a:extLst/>
          </a:blip>
          <a:stretch>
            <a:fillRect/>
          </a:stretch>
        </p:blipFill>
        <p:spPr>
          <a:xfrm>
            <a:off x="108130" y="182852"/>
            <a:ext cx="8915455" cy="6133303"/>
          </a:xfrm>
          <a:prstGeom prst="rect">
            <a:avLst/>
          </a:prstGeom>
          <a:ln w="25400">
            <a:solidFill>
              <a:srgbClr val="C4FEFF">
                <a:alpha val="41000"/>
              </a:srgbClr>
            </a:solidFill>
            <a:miter lim="400000"/>
          </a:ln>
          <a:effectLst>
            <a:outerShdw blurRad="190500" dir="6897245" rotWithShape="0">
              <a:srgbClr val="C4FEFF">
                <a:alpha val="84541"/>
              </a:srgbClr>
            </a:outerShdw>
          </a:effectLst>
        </p:spPr>
      </p:pic>
      <p:pic>
        <p:nvPicPr>
          <p:cNvPr id="78" name="droppedImage.png"/>
          <p:cNvPicPr/>
          <p:nvPr/>
        </p:nvPicPr>
        <p:blipFill>
          <a:blip r:embed="rId5">
            <a:extLst/>
          </a:blip>
          <a:stretch>
            <a:fillRect/>
          </a:stretch>
        </p:blipFill>
        <p:spPr>
          <a:xfrm>
            <a:off x="5619" y="6654917"/>
            <a:ext cx="789272" cy="197318"/>
          </a:xfrm>
          <a:prstGeom prst="rect">
            <a:avLst/>
          </a:prstGeom>
          <a:ln w="12700">
            <a:miter lim="400000"/>
          </a:ln>
        </p:spPr>
      </p:pic>
      <p:sp>
        <p:nvSpPr>
          <p:cNvPr id="79" name="Shape 79"/>
          <p:cNvSpPr/>
          <p:nvPr/>
        </p:nvSpPr>
        <p:spPr>
          <a:xfrm>
            <a:off x="6477791" y="6519808"/>
            <a:ext cx="2509686" cy="20005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a:defRPr sz="3000">
                <a:latin typeface="Helvetica Neue Thin"/>
                <a:ea typeface="Helvetica Neue Thin"/>
                <a:cs typeface="Helvetica Neue Thin"/>
                <a:sym typeface="Helvetica Neue Thin"/>
              </a:defRPr>
            </a:lvl1pPr>
          </a:lstStyle>
          <a:p>
            <a:pPr lvl="0">
              <a:defRPr sz="1800">
                <a:solidFill>
                  <a:srgbClr val="000000"/>
                </a:solidFill>
              </a:defRPr>
            </a:pPr>
            <a:r>
              <a:rPr sz="1300" dirty="0">
                <a:solidFill>
                  <a:srgbClr val="FFFFFF"/>
                </a:solidFill>
              </a:rPr>
              <a:t>ARTEL 2014 . Graz, Austria</a:t>
            </a:r>
          </a:p>
        </p:txBody>
      </p:sp>
      <p:sp>
        <p:nvSpPr>
          <p:cNvPr id="81" name="Shape 81"/>
          <p:cNvSpPr/>
          <p:nvPr/>
        </p:nvSpPr>
        <p:spPr>
          <a:xfrm>
            <a:off x="108130" y="6304397"/>
            <a:ext cx="106414" cy="23053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ormAutofit/>
          </a:bodyPr>
          <a:lstStyle>
            <a:lvl1pPr>
              <a:defRPr sz="2400">
                <a:latin typeface="Helvetica Neue Thin"/>
                <a:ea typeface="Helvetica Neue Thin"/>
                <a:cs typeface="Helvetica Neue Thin"/>
                <a:sym typeface="Helvetica Neue Thin"/>
              </a:defRPr>
            </a:lvl1pPr>
          </a:lstStyle>
          <a:p>
            <a:pPr lvl="0">
              <a:defRPr sz="1800">
                <a:solidFill>
                  <a:srgbClr val="000000"/>
                </a:solidFill>
              </a:defRPr>
            </a:pPr>
            <a:r>
              <a:rPr sz="1000">
                <a:solidFill>
                  <a:srgbClr val="FFFFFF"/>
                </a:solidFill>
              </a:rPr>
              <a:t>￼</a:t>
            </a:r>
          </a:p>
        </p:txBody>
      </p:sp>
      <p:sp>
        <p:nvSpPr>
          <p:cNvPr id="2" name="Rechthoek 1"/>
          <p:cNvSpPr/>
          <p:nvPr/>
        </p:nvSpPr>
        <p:spPr>
          <a:xfrm>
            <a:off x="3600460" y="6456190"/>
            <a:ext cx="2618295" cy="408111"/>
          </a:xfrm>
          <a:prstGeom prst="rect">
            <a:avLst/>
          </a:prstGeom>
        </p:spPr>
        <p:txBody>
          <a:bodyPr wrap="none" lIns="38405" tIns="19202" rIns="38405" bIns="19202">
            <a:spAutoFit/>
          </a:bodyPr>
          <a:lstStyle/>
          <a:p>
            <a:r>
              <a:rPr lang="nl-NL" sz="1200" dirty="0">
                <a:hlinkClick r:id="rId3"/>
              </a:rPr>
              <a:t>http://</a:t>
            </a:r>
            <a:r>
              <a:rPr lang="nl-NL" sz="1200" dirty="0">
                <a:hlinkClick r:id="rId3"/>
              </a:rPr>
              <a:t>ariadne.cs.kuleuven.be</a:t>
            </a:r>
            <a:r>
              <a:rPr lang="nl-NL" sz="1200" dirty="0">
                <a:hlinkClick r:id="rId3"/>
              </a:rPr>
              <a:t>/</a:t>
            </a:r>
            <a:r>
              <a:rPr lang="nl-NL" sz="1200" dirty="0">
                <a:hlinkClick r:id="rId3"/>
              </a:rPr>
              <a:t>LARAe</a:t>
            </a:r>
            <a:r>
              <a:rPr lang="nl-NL" sz="1200" dirty="0" smtClean="0">
                <a:hlinkClick r:id="rId3"/>
              </a:rPr>
              <a:t>/</a:t>
            </a:r>
            <a:endParaRPr lang="nl-NL" sz="1200" dirty="0" smtClean="0"/>
          </a:p>
          <a:p>
            <a:endParaRPr lang="nl-NL" sz="1200" dirty="0"/>
          </a:p>
        </p:txBody>
      </p:sp>
    </p:spTree>
    <p:extLst>
      <p:ext uri="{BB962C8B-B14F-4D97-AF65-F5344CB8AC3E}">
        <p14:creationId xmlns:p14="http://schemas.microsoft.com/office/powerpoint/2010/main" val="5122570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sldNum" sz="quarter" idx="4294967295"/>
          </p:nvPr>
        </p:nvSpPr>
        <p:spPr>
          <a:xfrm>
            <a:off x="0" y="6540500"/>
            <a:ext cx="106363" cy="234950"/>
          </a:xfrm>
          <a:prstGeom prst="rect">
            <a:avLst/>
          </a:prstGeom>
          <a:extLst>
            <a:ext uri="{C572A759-6A51-4108-AA02-DFA0A04FC94B}">
              <ma14:wrappingTextBoxFlag xmlns:ma14="http://schemas.microsoft.com/office/mac/drawingml/2011/main" val="1"/>
            </a:ext>
          </a:extLst>
        </p:spPr>
        <p:txBody>
          <a:bodyPr lIns="38405" tIns="19202" rIns="38405" bIns="19202"/>
          <a:lstStyle/>
          <a:p>
            <a:pPr lvl="0">
              <a:defRPr sz="1800">
                <a:solidFill>
                  <a:srgbClr val="000000"/>
                </a:solidFill>
              </a:defRPr>
            </a:pPr>
            <a:fld id="{86CB4B4D-7CA3-9044-876B-883B54F8677D}" type="slidenum">
              <a:rPr sz="1000">
                <a:solidFill>
                  <a:srgbClr val="FFFFFF"/>
                </a:solidFill>
              </a:rPr>
              <a:t>9</a:t>
            </a:fld>
            <a:endParaRPr sz="1000">
              <a:solidFill>
                <a:srgbClr val="FFFFFF"/>
              </a:solidFill>
            </a:endParaRPr>
          </a:p>
        </p:txBody>
      </p:sp>
      <p:sp>
        <p:nvSpPr>
          <p:cNvPr id="4" name="Titel 3"/>
          <p:cNvSpPr>
            <a:spLocks noGrp="1"/>
          </p:cNvSpPr>
          <p:nvPr>
            <p:ph type="title"/>
          </p:nvPr>
        </p:nvSpPr>
        <p:spPr/>
        <p:txBody>
          <a:bodyPr/>
          <a:lstStyle/>
          <a:p>
            <a:r>
              <a:rPr lang="nl-NL" dirty="0" smtClean="0"/>
              <a:t>OPEN ACCREDITATION</a:t>
            </a:r>
            <a:endParaRPr lang="nl-NL" dirty="0"/>
          </a:p>
        </p:txBody>
      </p:sp>
    </p:spTree>
    <p:extLst>
      <p:ext uri="{BB962C8B-B14F-4D97-AF65-F5344CB8AC3E}">
        <p14:creationId xmlns:p14="http://schemas.microsoft.com/office/powerpoint/2010/main" val="4149677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66</TotalTime>
  <Words>600</Words>
  <Application>Microsoft Macintosh PowerPoint</Application>
  <PresentationFormat>Diavoorstelling (4:3)</PresentationFormat>
  <Paragraphs>111</Paragraphs>
  <Slides>26</Slides>
  <Notes>3</Notes>
  <HiddenSlides>0</HiddenSlides>
  <MMClips>0</MMClips>
  <ScaleCrop>false</ScaleCrop>
  <HeadingPairs>
    <vt:vector size="4" baseType="variant">
      <vt:variant>
        <vt:lpstr>Thema</vt:lpstr>
      </vt:variant>
      <vt:variant>
        <vt:i4>1</vt:i4>
      </vt:variant>
      <vt:variant>
        <vt:lpstr>Diatitels</vt:lpstr>
      </vt:variant>
      <vt:variant>
        <vt:i4>26</vt:i4>
      </vt:variant>
    </vt:vector>
  </HeadingPairs>
  <TitlesOfParts>
    <vt:vector size="27" baseType="lpstr">
      <vt:lpstr>Clarity</vt:lpstr>
      <vt:lpstr>Open SCIENCE in the digital humanities</vt:lpstr>
      <vt:lpstr>PowerPoint-presentatie</vt:lpstr>
      <vt:lpstr>Introducing the Open Scholar</vt:lpstr>
      <vt:lpstr>PowerPoint-presentatie</vt:lpstr>
      <vt:lpstr>PowerPoint-presentatie</vt:lpstr>
      <vt:lpstr>PowerPoint-presentatie</vt:lpstr>
      <vt:lpstr>OPEN Analytics</vt:lpstr>
      <vt:lpstr>PowerPoint-presentatie</vt:lpstr>
      <vt:lpstr>OPEN ACCREDITATION</vt:lpstr>
      <vt:lpstr>PowerPoint-presentatie</vt:lpstr>
      <vt:lpstr>PowerPoint-presentatie</vt:lpstr>
      <vt:lpstr>OPEN DATA</vt:lpstr>
      <vt:lpstr>PowerPoint-presentatie</vt:lpstr>
      <vt:lpstr>PowerPoint-presentatie</vt:lpstr>
      <vt:lpstr>PowerPoint-presentatie</vt:lpstr>
      <vt:lpstr>PowerPoint-presentatie</vt:lpstr>
      <vt:lpstr>In summary</vt:lpstr>
      <vt:lpstr>Ensuring the Future: Open Culture</vt:lpstr>
      <vt:lpstr>CC Without Commercial Restrictions</vt:lpstr>
      <vt:lpstr>Independence of the Interface </vt:lpstr>
      <vt:lpstr>Educating academics </vt:lpstr>
      <vt:lpstr>Engaging the General Public</vt:lpstr>
      <vt:lpstr>Making Open Culture Sustainable</vt:lpstr>
      <vt:lpstr>PowerPoint-presentatie</vt:lpstr>
      <vt:lpstr>PowerPoint-presentatie</vt:lpstr>
      <vt:lpstr>Thank you!</vt:lpstr>
    </vt:vector>
  </TitlesOfParts>
  <Company>KMi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Harry</dc:creator>
  <cp:lastModifiedBy>Katrien Verbert</cp:lastModifiedBy>
  <cp:revision>11</cp:revision>
  <dcterms:created xsi:type="dcterms:W3CDTF">2014-03-12T14:16:07Z</dcterms:created>
  <dcterms:modified xsi:type="dcterms:W3CDTF">2014-10-24T11:58:43Z</dcterms:modified>
</cp:coreProperties>
</file>