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6" r:id="rId2"/>
    <p:sldId id="273" r:id="rId3"/>
    <p:sldId id="286" r:id="rId4"/>
    <p:sldId id="280" r:id="rId5"/>
    <p:sldId id="285" r:id="rId6"/>
    <p:sldId id="287" r:id="rId7"/>
    <p:sldId id="277" r:id="rId8"/>
    <p:sldId id="281" r:id="rId9"/>
    <p:sldId id="284" r:id="rId10"/>
    <p:sldId id="278" r:id="rId11"/>
    <p:sldId id="289" r:id="rId12"/>
    <p:sldId id="288" r:id="rId13"/>
  </p:sldIdLst>
  <p:sldSz cx="30279975" cy="21386800"/>
  <p:notesSz cx="6794500" cy="9931400"/>
  <p:defaultTextStyle>
    <a:defPPr>
      <a:defRPr lang="en-US"/>
    </a:defPPr>
    <a:lvl1pPr marL="0" algn="l" defTabSz="147616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147616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147616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147616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147616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147616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147616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147616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147616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A4F"/>
    <a:srgbClr val="00A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20" d="100"/>
          <a:sy n="20" d="100"/>
        </p:scale>
        <p:origin x="-2280" y="-552"/>
      </p:cViewPr>
      <p:guideLst>
        <p:guide orient="horz" pos="6736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1D926-6475-4D9C-9181-7381B32981AB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C49485E5-9346-410C-A7AA-B3D9BA499B80}">
      <dgm:prSet phldrT="[Text]" custT="1"/>
      <dgm:spPr>
        <a:solidFill>
          <a:srgbClr val="00A69E"/>
        </a:solidFill>
      </dgm:spPr>
      <dgm:t>
        <a:bodyPr/>
        <a:lstStyle/>
        <a:p>
          <a:r>
            <a:rPr lang="en-GB" sz="8000" b="1" dirty="0" smtClean="0"/>
            <a:t>1. Plan</a:t>
          </a:r>
          <a:endParaRPr lang="en-GB" sz="8000" b="1" dirty="0"/>
        </a:p>
      </dgm:t>
    </dgm:pt>
    <dgm:pt modelId="{AAD64BAB-70B3-4658-A67F-8A3C9476F1B8}" type="parTrans" cxnId="{8BD5217B-8969-4CC9-9973-073A8D73BC8B}">
      <dgm:prSet/>
      <dgm:spPr/>
      <dgm:t>
        <a:bodyPr/>
        <a:lstStyle/>
        <a:p>
          <a:endParaRPr lang="en-GB"/>
        </a:p>
      </dgm:t>
    </dgm:pt>
    <dgm:pt modelId="{48E6BD49-F989-4952-9C8E-45F658830858}" type="sibTrans" cxnId="{8BD5217B-8969-4CC9-9973-073A8D73BC8B}">
      <dgm:prSet/>
      <dgm:spPr/>
      <dgm:t>
        <a:bodyPr/>
        <a:lstStyle/>
        <a:p>
          <a:endParaRPr lang="en-GB"/>
        </a:p>
      </dgm:t>
    </dgm:pt>
    <dgm:pt modelId="{1443B050-CD39-409A-A2C4-5AAC8AE91E4A}">
      <dgm:prSet phldrT="[Text]" custT="1"/>
      <dgm:spPr>
        <a:solidFill>
          <a:srgbClr val="00A69E"/>
        </a:solidFill>
      </dgm:spPr>
      <dgm:t>
        <a:bodyPr/>
        <a:lstStyle/>
        <a:p>
          <a:r>
            <a:rPr lang="en-GB" sz="8000" b="1" dirty="0" smtClean="0"/>
            <a:t>2. Create</a:t>
          </a:r>
          <a:endParaRPr lang="en-GB" sz="8000" b="1" dirty="0"/>
        </a:p>
      </dgm:t>
    </dgm:pt>
    <dgm:pt modelId="{7A4D967F-F57D-4D9E-A560-DAE4A939F92C}" type="parTrans" cxnId="{A06988A5-AC65-447E-BA61-98A3435237E7}">
      <dgm:prSet/>
      <dgm:spPr/>
      <dgm:t>
        <a:bodyPr/>
        <a:lstStyle/>
        <a:p>
          <a:endParaRPr lang="en-GB"/>
        </a:p>
      </dgm:t>
    </dgm:pt>
    <dgm:pt modelId="{2EABF9CC-52EA-4B13-839C-92A44DBE60BE}" type="sibTrans" cxnId="{A06988A5-AC65-447E-BA61-98A3435237E7}">
      <dgm:prSet/>
      <dgm:spPr/>
      <dgm:t>
        <a:bodyPr/>
        <a:lstStyle/>
        <a:p>
          <a:endParaRPr lang="en-GB"/>
        </a:p>
      </dgm:t>
    </dgm:pt>
    <dgm:pt modelId="{10122DB1-D205-4031-8A71-3B577910D792}">
      <dgm:prSet phldrT="[Text]" custT="1"/>
      <dgm:spPr>
        <a:solidFill>
          <a:srgbClr val="00A69E"/>
        </a:solidFill>
      </dgm:spPr>
      <dgm:t>
        <a:bodyPr/>
        <a:lstStyle/>
        <a:p>
          <a:r>
            <a:rPr lang="en-GB" sz="8000" b="1" dirty="0" smtClean="0"/>
            <a:t>3. Preserve</a:t>
          </a:r>
          <a:endParaRPr lang="en-GB" sz="8000" b="1" dirty="0"/>
        </a:p>
      </dgm:t>
    </dgm:pt>
    <dgm:pt modelId="{D70F7BF4-E375-48E9-8DC1-D7257CDA832E}" type="parTrans" cxnId="{B578E2C8-9175-44DB-B31F-FC44F37E72E0}">
      <dgm:prSet/>
      <dgm:spPr/>
      <dgm:t>
        <a:bodyPr/>
        <a:lstStyle/>
        <a:p>
          <a:endParaRPr lang="en-GB"/>
        </a:p>
      </dgm:t>
    </dgm:pt>
    <dgm:pt modelId="{6DDADBF1-F09A-4F4D-BEFD-893E82CDA3DE}" type="sibTrans" cxnId="{B578E2C8-9175-44DB-B31F-FC44F37E72E0}">
      <dgm:prSet/>
      <dgm:spPr/>
      <dgm:t>
        <a:bodyPr/>
        <a:lstStyle/>
        <a:p>
          <a:endParaRPr lang="en-GB"/>
        </a:p>
      </dgm:t>
    </dgm:pt>
    <dgm:pt modelId="{42B32B49-45BF-4EF5-BA85-436EA4F6DC93}" type="pres">
      <dgm:prSet presAssocID="{5781D926-6475-4D9C-9181-7381B32981AB}" presName="CompostProcess" presStyleCnt="0">
        <dgm:presLayoutVars>
          <dgm:dir/>
          <dgm:resizeHandles val="exact"/>
        </dgm:presLayoutVars>
      </dgm:prSet>
      <dgm:spPr/>
    </dgm:pt>
    <dgm:pt modelId="{BB815B6E-89C4-4716-891C-C66250BEDF59}" type="pres">
      <dgm:prSet presAssocID="{5781D926-6475-4D9C-9181-7381B32981AB}" presName="arrow" presStyleLbl="bgShp" presStyleIdx="0" presStyleCnt="1"/>
      <dgm:spPr>
        <a:solidFill>
          <a:srgbClr val="424A4F">
            <a:alpha val="25000"/>
          </a:srgbClr>
        </a:solidFill>
      </dgm:spPr>
    </dgm:pt>
    <dgm:pt modelId="{F01C07CC-904A-4B6A-802F-E53074532CD2}" type="pres">
      <dgm:prSet presAssocID="{5781D926-6475-4D9C-9181-7381B32981AB}" presName="linearProcess" presStyleCnt="0"/>
      <dgm:spPr/>
    </dgm:pt>
    <dgm:pt modelId="{0372BBD4-C96D-4CBD-88BA-C17E256A70B2}" type="pres">
      <dgm:prSet presAssocID="{C49485E5-9346-410C-A7AA-B3D9BA499B8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B28AE7-5E25-487B-B285-A9FA9448E9AB}" type="pres">
      <dgm:prSet presAssocID="{48E6BD49-F989-4952-9C8E-45F658830858}" presName="sibTrans" presStyleCnt="0"/>
      <dgm:spPr/>
    </dgm:pt>
    <dgm:pt modelId="{E2F95CE4-4646-4D62-9200-C0C081F1E73D}" type="pres">
      <dgm:prSet presAssocID="{1443B050-CD39-409A-A2C4-5AAC8AE91E4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6B9783-911F-4FB8-A0E6-F564C321D852}" type="pres">
      <dgm:prSet presAssocID="{2EABF9CC-52EA-4B13-839C-92A44DBE60BE}" presName="sibTrans" presStyleCnt="0"/>
      <dgm:spPr/>
    </dgm:pt>
    <dgm:pt modelId="{6BC14236-A3B7-47F5-BDD1-3F5917D3EB3C}" type="pres">
      <dgm:prSet presAssocID="{10122DB1-D205-4031-8A71-3B577910D79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C0C191-905F-4893-B149-1ED27E26ABFB}" type="presOf" srcId="{10122DB1-D205-4031-8A71-3B577910D792}" destId="{6BC14236-A3B7-47F5-BDD1-3F5917D3EB3C}" srcOrd="0" destOrd="0" presId="urn:microsoft.com/office/officeart/2005/8/layout/hProcess9"/>
    <dgm:cxn modelId="{8BD5217B-8969-4CC9-9973-073A8D73BC8B}" srcId="{5781D926-6475-4D9C-9181-7381B32981AB}" destId="{C49485E5-9346-410C-A7AA-B3D9BA499B80}" srcOrd="0" destOrd="0" parTransId="{AAD64BAB-70B3-4658-A67F-8A3C9476F1B8}" sibTransId="{48E6BD49-F989-4952-9C8E-45F658830858}"/>
    <dgm:cxn modelId="{43FCBC5A-EE82-442F-8851-FB08B2A4070A}" type="presOf" srcId="{C49485E5-9346-410C-A7AA-B3D9BA499B80}" destId="{0372BBD4-C96D-4CBD-88BA-C17E256A70B2}" srcOrd="0" destOrd="0" presId="urn:microsoft.com/office/officeart/2005/8/layout/hProcess9"/>
    <dgm:cxn modelId="{A06988A5-AC65-447E-BA61-98A3435237E7}" srcId="{5781D926-6475-4D9C-9181-7381B32981AB}" destId="{1443B050-CD39-409A-A2C4-5AAC8AE91E4A}" srcOrd="1" destOrd="0" parTransId="{7A4D967F-F57D-4D9E-A560-DAE4A939F92C}" sibTransId="{2EABF9CC-52EA-4B13-839C-92A44DBE60BE}"/>
    <dgm:cxn modelId="{B578E2C8-9175-44DB-B31F-FC44F37E72E0}" srcId="{5781D926-6475-4D9C-9181-7381B32981AB}" destId="{10122DB1-D205-4031-8A71-3B577910D792}" srcOrd="2" destOrd="0" parTransId="{D70F7BF4-E375-48E9-8DC1-D7257CDA832E}" sibTransId="{6DDADBF1-F09A-4F4D-BEFD-893E82CDA3DE}"/>
    <dgm:cxn modelId="{741DAA46-0085-4936-BB39-3EC3CB19A765}" type="presOf" srcId="{5781D926-6475-4D9C-9181-7381B32981AB}" destId="{42B32B49-45BF-4EF5-BA85-436EA4F6DC93}" srcOrd="0" destOrd="0" presId="urn:microsoft.com/office/officeart/2005/8/layout/hProcess9"/>
    <dgm:cxn modelId="{CC3EFBCB-EFD7-4EB6-8443-6B66C16ECE55}" type="presOf" srcId="{1443B050-CD39-409A-A2C4-5AAC8AE91E4A}" destId="{E2F95CE4-4646-4D62-9200-C0C081F1E73D}" srcOrd="0" destOrd="0" presId="urn:microsoft.com/office/officeart/2005/8/layout/hProcess9"/>
    <dgm:cxn modelId="{639BDFC6-2963-47AD-92F7-895A359C920A}" type="presParOf" srcId="{42B32B49-45BF-4EF5-BA85-436EA4F6DC93}" destId="{BB815B6E-89C4-4716-891C-C66250BEDF59}" srcOrd="0" destOrd="0" presId="urn:microsoft.com/office/officeart/2005/8/layout/hProcess9"/>
    <dgm:cxn modelId="{D5D2087E-ED26-4A14-A635-0F2B4AD0DFD7}" type="presParOf" srcId="{42B32B49-45BF-4EF5-BA85-436EA4F6DC93}" destId="{F01C07CC-904A-4B6A-802F-E53074532CD2}" srcOrd="1" destOrd="0" presId="urn:microsoft.com/office/officeart/2005/8/layout/hProcess9"/>
    <dgm:cxn modelId="{F49F4F0E-5165-4BC5-84B9-AA5D3F224324}" type="presParOf" srcId="{F01C07CC-904A-4B6A-802F-E53074532CD2}" destId="{0372BBD4-C96D-4CBD-88BA-C17E256A70B2}" srcOrd="0" destOrd="0" presId="urn:microsoft.com/office/officeart/2005/8/layout/hProcess9"/>
    <dgm:cxn modelId="{866C8FE4-3598-47A6-8A12-459AC284F886}" type="presParOf" srcId="{F01C07CC-904A-4B6A-802F-E53074532CD2}" destId="{BDB28AE7-5E25-487B-B285-A9FA9448E9AB}" srcOrd="1" destOrd="0" presId="urn:microsoft.com/office/officeart/2005/8/layout/hProcess9"/>
    <dgm:cxn modelId="{9E689EFD-5B63-46C3-B803-549BDB3BE4C6}" type="presParOf" srcId="{F01C07CC-904A-4B6A-802F-E53074532CD2}" destId="{E2F95CE4-4646-4D62-9200-C0C081F1E73D}" srcOrd="2" destOrd="0" presId="urn:microsoft.com/office/officeart/2005/8/layout/hProcess9"/>
    <dgm:cxn modelId="{FBF2F0C2-96BA-4A38-B428-B802868EC2FB}" type="presParOf" srcId="{F01C07CC-904A-4B6A-802F-E53074532CD2}" destId="{AD6B9783-911F-4FB8-A0E6-F564C321D852}" srcOrd="3" destOrd="0" presId="urn:microsoft.com/office/officeart/2005/8/layout/hProcess9"/>
    <dgm:cxn modelId="{64790E51-A0EB-4030-BC86-0A455EBAE3EB}" type="presParOf" srcId="{F01C07CC-904A-4B6A-802F-E53074532CD2}" destId="{6BC14236-A3B7-47F5-BDD1-3F5917D3EB3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15B6E-89C4-4716-891C-C66250BEDF59}">
      <dsp:nvSpPr>
        <dsp:cNvPr id="0" name=""/>
        <dsp:cNvSpPr/>
      </dsp:nvSpPr>
      <dsp:spPr>
        <a:xfrm>
          <a:off x="1559787" y="0"/>
          <a:ext cx="17677595" cy="14114676"/>
        </a:xfrm>
        <a:prstGeom prst="rightArrow">
          <a:avLst/>
        </a:prstGeom>
        <a:solidFill>
          <a:srgbClr val="424A4F">
            <a:alpha val="2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72BBD4-C96D-4CBD-88BA-C17E256A70B2}">
      <dsp:nvSpPr>
        <dsp:cNvPr id="0" name=""/>
        <dsp:cNvSpPr/>
      </dsp:nvSpPr>
      <dsp:spPr>
        <a:xfrm>
          <a:off x="0" y="4234402"/>
          <a:ext cx="6239151" cy="5645870"/>
        </a:xfrm>
        <a:prstGeom prst="roundRect">
          <a:avLst/>
        </a:prstGeom>
        <a:solidFill>
          <a:srgbClr val="00A6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0" b="1" kern="1200" dirty="0" smtClean="0"/>
            <a:t>1. Plan</a:t>
          </a:r>
          <a:endParaRPr lang="en-GB" sz="8000" b="1" kern="1200" dirty="0"/>
        </a:p>
      </dsp:txBody>
      <dsp:txXfrm>
        <a:off x="275609" y="4510011"/>
        <a:ext cx="5687933" cy="5094652"/>
      </dsp:txXfrm>
    </dsp:sp>
    <dsp:sp modelId="{E2F95CE4-4646-4D62-9200-C0C081F1E73D}">
      <dsp:nvSpPr>
        <dsp:cNvPr id="0" name=""/>
        <dsp:cNvSpPr/>
      </dsp:nvSpPr>
      <dsp:spPr>
        <a:xfrm>
          <a:off x="7279009" y="4234402"/>
          <a:ext cx="6239151" cy="5645870"/>
        </a:xfrm>
        <a:prstGeom prst="roundRect">
          <a:avLst/>
        </a:prstGeom>
        <a:solidFill>
          <a:srgbClr val="00A6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0" b="1" kern="1200" dirty="0" smtClean="0"/>
            <a:t>2. Create</a:t>
          </a:r>
          <a:endParaRPr lang="en-GB" sz="8000" b="1" kern="1200" dirty="0"/>
        </a:p>
      </dsp:txBody>
      <dsp:txXfrm>
        <a:off x="7554618" y="4510011"/>
        <a:ext cx="5687933" cy="5094652"/>
      </dsp:txXfrm>
    </dsp:sp>
    <dsp:sp modelId="{6BC14236-A3B7-47F5-BDD1-3F5917D3EB3C}">
      <dsp:nvSpPr>
        <dsp:cNvPr id="0" name=""/>
        <dsp:cNvSpPr/>
      </dsp:nvSpPr>
      <dsp:spPr>
        <a:xfrm>
          <a:off x="14558019" y="4234402"/>
          <a:ext cx="6239151" cy="5645870"/>
        </a:xfrm>
        <a:prstGeom prst="roundRect">
          <a:avLst/>
        </a:prstGeom>
        <a:solidFill>
          <a:srgbClr val="00A6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0" b="1" kern="1200" dirty="0" smtClean="0"/>
            <a:t>3. Preserve</a:t>
          </a:r>
          <a:endParaRPr lang="en-GB" sz="8000" b="1" kern="1200" dirty="0"/>
        </a:p>
      </dsp:txBody>
      <dsp:txXfrm>
        <a:off x="14833628" y="4510011"/>
        <a:ext cx="5687933" cy="5094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10/23/14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FA731-96C6-1C4F-A61E-653465578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298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059E9-8F59-5E4A-8D32-145BF5A743B5}" type="datetimeFigureOut">
              <a:rPr lang="en-US" smtClean="0"/>
              <a:t>10/23/14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744538"/>
            <a:ext cx="52705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0ACEF-038B-C84F-B8C5-91258E241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83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47616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147616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147616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147616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147616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147616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147616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147616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147616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18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2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usic_dia_title_strip.png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6754"/>
            <a:ext cx="30279975" cy="667773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" y="13928969"/>
            <a:ext cx="30279972" cy="37384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5232" tIns="147616" rIns="295232" bIns="147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013" y="13928969"/>
            <a:ext cx="7947960" cy="3738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886" y="6196055"/>
            <a:ext cx="22066346" cy="4686762"/>
          </a:xfrm>
        </p:spPr>
        <p:txBody>
          <a:bodyPr anchor="t" anchorCtr="0">
            <a:noAutofit/>
          </a:bodyPr>
          <a:lstStyle>
            <a:lvl1pPr>
              <a:defRPr sz="14500">
                <a:solidFill>
                  <a:srgbClr val="00A69E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85" y="14826119"/>
            <a:ext cx="18171641" cy="242796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6310487" y="2767367"/>
            <a:ext cx="3969485" cy="3738206"/>
          </a:xfrm>
          <a:prstGeom prst="rect">
            <a:avLst/>
          </a:prstGeom>
          <a:solidFill>
            <a:srgbClr val="00A6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5232" tIns="147616" rIns="295232" bIns="147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6305993" y="3713140"/>
            <a:ext cx="396948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FFFF"/>
                </a:solidFill>
              </a:rPr>
              <a:t>Library Services</a:t>
            </a:r>
            <a:endParaRPr lang="en-GB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6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13998" y="19822397"/>
            <a:ext cx="7065328" cy="1138649"/>
          </a:xfrm>
          <a:prstGeom prst="rect">
            <a:avLst/>
          </a:prstGeom>
        </p:spPr>
        <p:txBody>
          <a:bodyPr lIns="295232" tIns="147616" rIns="295232" bIns="147616"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345658" y="19822397"/>
            <a:ext cx="9588659" cy="1138649"/>
          </a:xfrm>
          <a:prstGeom prst="rect">
            <a:avLst/>
          </a:prstGeom>
        </p:spPr>
        <p:txBody>
          <a:bodyPr lIns="295232" tIns="147616" rIns="295232" bIns="147616"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5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1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1513999" y="4851635"/>
            <a:ext cx="27251978" cy="13960828"/>
          </a:xfrm>
        </p:spPr>
        <p:txBody>
          <a:bodyPr lIns="232466" tIns="232466"/>
          <a:lstStyle>
            <a:lvl1pPr>
              <a:defRPr sz="5800"/>
            </a:lvl1pPr>
          </a:lstStyle>
          <a:p>
            <a:r>
              <a:rPr lang="en-GB" sz="84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Custom Layout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8539" y="19953922"/>
            <a:ext cx="1432209" cy="1411311"/>
          </a:xfrm>
          <a:prstGeom prst="rect">
            <a:avLst/>
          </a:prstGeom>
          <a:solidFill>
            <a:srgbClr val="00A69E"/>
          </a:solidFill>
        </p:spPr>
        <p:txBody>
          <a:bodyPr vert="horz" lIns="0" tIns="0" rIns="0" bIns="0" rtlCol="0" anchor="t" anchorCtr="0"/>
          <a:lstStyle>
            <a:lvl1pPr algn="ctr">
              <a:defRPr sz="6500">
                <a:solidFill>
                  <a:schemeClr val="bg1"/>
                </a:solidFill>
              </a:defRPr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05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2406754"/>
            <a:ext cx="30279972" cy="667773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" y="13928969"/>
            <a:ext cx="30279972" cy="37384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5232" tIns="147616" rIns="295232" bIns="147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886" y="6196055"/>
            <a:ext cx="22066346" cy="4686762"/>
          </a:xfrm>
        </p:spPr>
        <p:txBody>
          <a:bodyPr anchor="t" anchorCtr="0">
            <a:noAutofit/>
          </a:bodyPr>
          <a:lstStyle>
            <a:lvl1pPr>
              <a:defRPr sz="14500">
                <a:solidFill>
                  <a:srgbClr val="00A69E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85" y="14826119"/>
            <a:ext cx="18171641" cy="242796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6310487" y="2767367"/>
            <a:ext cx="3969485" cy="3738206"/>
          </a:xfrm>
          <a:prstGeom prst="rect">
            <a:avLst/>
          </a:prstGeom>
          <a:solidFill>
            <a:srgbClr val="00A6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5232" tIns="147616" rIns="295232" bIns="147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6310489" y="5641746"/>
            <a:ext cx="3969488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3900" dirty="0" smtClean="0">
                <a:solidFill>
                  <a:srgbClr val="FFFFFF"/>
                </a:solidFill>
              </a:rPr>
              <a:t>Department</a:t>
            </a:r>
            <a:endParaRPr lang="en-GB" sz="390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013" y="13928969"/>
            <a:ext cx="7947960" cy="37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999" y="5524066"/>
            <a:ext cx="12931159" cy="13606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434376" y="5524066"/>
            <a:ext cx="13331600" cy="13609059"/>
          </a:xfrm>
        </p:spPr>
        <p:txBody>
          <a:bodyPr/>
          <a:lstStyle>
            <a:lvl1pPr marL="922601" indent="-922601">
              <a:buSzPct val="120000"/>
              <a:buFont typeface="Wingdings" charset="2"/>
              <a:buChar char="§"/>
              <a:defRPr/>
            </a:lvl1pPr>
            <a:lvl2pPr marL="922601" indent="-922601">
              <a:buSzPct val="120000"/>
              <a:buFont typeface="Wingdings" charset="2"/>
              <a:buChar char="§"/>
              <a:defRPr/>
            </a:lvl2pPr>
            <a:lvl3pPr marL="558688" indent="-553561">
              <a:buSzPct val="120000"/>
              <a:buFont typeface="Wingdings" charset="2"/>
              <a:buChar char="§"/>
              <a:defRPr/>
            </a:lvl3pPr>
            <a:lvl4pPr marL="558688" indent="-553561">
              <a:buSzPct val="120000"/>
              <a:buFont typeface="Wingdings" charset="2"/>
              <a:buChar char="§"/>
              <a:defRPr/>
            </a:lvl4pPr>
            <a:lvl5pPr marL="558688" indent="-553561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48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00A6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usic_dia_divider_page_white.png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276611" cy="21386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360" y="12759757"/>
            <a:ext cx="30279972" cy="573414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5232" tIns="147616" rIns="295232" bIns="147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036" y="13743001"/>
            <a:ext cx="22823263" cy="4247656"/>
          </a:xfrm>
        </p:spPr>
        <p:txBody>
          <a:bodyPr anchor="t">
            <a:normAutofit/>
          </a:bodyPr>
          <a:lstStyle>
            <a:lvl1pPr algn="l">
              <a:defRPr sz="116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80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usic_dia_divider_page_white.png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276611" cy="21386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360" y="12759757"/>
            <a:ext cx="30279972" cy="573414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5232" tIns="147616" rIns="295232" bIns="147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036" y="13743001"/>
            <a:ext cx="22823263" cy="4247656"/>
          </a:xfrm>
        </p:spPr>
        <p:txBody>
          <a:bodyPr anchor="t">
            <a:normAutofit/>
          </a:bodyPr>
          <a:lstStyle>
            <a:lvl1pPr algn="l">
              <a:defRPr sz="116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57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30276611" cy="213867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360" y="12759757"/>
            <a:ext cx="30279972" cy="573414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5232" tIns="147616" rIns="295232" bIns="147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036" y="13743001"/>
            <a:ext cx="22823263" cy="4247656"/>
          </a:xfrm>
        </p:spPr>
        <p:txBody>
          <a:bodyPr anchor="t">
            <a:normAutofit/>
          </a:bodyPr>
          <a:lstStyle>
            <a:lvl1pPr algn="l">
              <a:defRPr sz="116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88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817156"/>
            <a:ext cx="30279975" cy="556964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360" y="12759757"/>
            <a:ext cx="30279972" cy="573414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5232" tIns="147616" rIns="295232" bIns="147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036" y="13743001"/>
            <a:ext cx="22823263" cy="4247656"/>
          </a:xfrm>
        </p:spPr>
        <p:txBody>
          <a:bodyPr anchor="t">
            <a:normAutofit/>
          </a:bodyPr>
          <a:lstStyle>
            <a:lvl1pPr algn="l">
              <a:defRPr sz="116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5259" y="0"/>
            <a:ext cx="30285234" cy="12757822"/>
          </a:xfrm>
          <a:solidFill>
            <a:schemeClr val="tx2">
              <a:lumMod val="25000"/>
              <a:lumOff val="75000"/>
            </a:schemeClr>
          </a:solidFill>
        </p:spPr>
        <p:txBody>
          <a:bodyPr lIns="232466" tIns="23246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9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999" y="4990255"/>
            <a:ext cx="13373656" cy="14114299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4990255"/>
            <a:ext cx="13373656" cy="14114299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4787278"/>
            <a:ext cx="13378914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6782388"/>
            <a:ext cx="13378914" cy="1232216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4787278"/>
            <a:ext cx="13384170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6782388"/>
            <a:ext cx="13384170" cy="1232216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8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43134"/>
            <a:ext cx="30279975" cy="28756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232" tIns="147616" rIns="295232" bIns="147616"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343134"/>
            <a:ext cx="27251978" cy="28756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4990255"/>
            <a:ext cx="27251978" cy="13968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8539" y="19953922"/>
            <a:ext cx="1432209" cy="1411311"/>
          </a:xfrm>
          <a:prstGeom prst="rect">
            <a:avLst/>
          </a:prstGeom>
          <a:solidFill>
            <a:srgbClr val="00A69E"/>
          </a:solidFill>
        </p:spPr>
        <p:txBody>
          <a:bodyPr vert="horz" lIns="0" tIns="0" rIns="0" bIns="0" rtlCol="0" anchor="t" anchorCtr="0"/>
          <a:lstStyle>
            <a:lvl1pPr algn="ctr">
              <a:defRPr sz="6500">
                <a:solidFill>
                  <a:schemeClr val="bg1"/>
                </a:solidFill>
              </a:defRPr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7240056" y="1343133"/>
            <a:ext cx="3051840" cy="2874027"/>
          </a:xfrm>
          <a:prstGeom prst="rect">
            <a:avLst/>
          </a:prstGeom>
          <a:solidFill>
            <a:srgbClr val="00A6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5232" tIns="147616" rIns="295232" bIns="147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27251977" y="2011531"/>
            <a:ext cx="3039919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0" dirty="0" smtClean="0">
                <a:solidFill>
                  <a:srgbClr val="FFFFFF"/>
                </a:solidFill>
              </a:rPr>
              <a:t>Library Services</a:t>
            </a:r>
            <a:endParaRPr lang="en-GB" sz="5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7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62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6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1476162" rtl="0" eaLnBrk="1" latinLnBrk="0" hangingPunct="1">
        <a:spcBef>
          <a:spcPct val="0"/>
        </a:spcBef>
        <a:buNone/>
        <a:defRPr sz="71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1476162" rtl="0" eaLnBrk="1" latinLnBrk="0" hangingPunct="1">
        <a:lnSpc>
          <a:spcPct val="100000"/>
        </a:lnSpc>
        <a:spcBef>
          <a:spcPts val="3874"/>
        </a:spcBef>
        <a:buFont typeface="Arial"/>
        <a:buNone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476162" rtl="0" eaLnBrk="1" latinLnBrk="0" hangingPunct="1">
        <a:spcBef>
          <a:spcPts val="3874"/>
        </a:spcBef>
        <a:buFont typeface="Arial"/>
        <a:buNone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7" indent="0" algn="l" defTabSz="1476162" rtl="0" eaLnBrk="1" latinLnBrk="0" hangingPunct="1">
        <a:spcBef>
          <a:spcPts val="3874"/>
        </a:spcBef>
        <a:buFont typeface="Arial"/>
        <a:buNone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5127" indent="0" algn="l" defTabSz="1476162" rtl="0" eaLnBrk="1" latinLnBrk="0" hangingPunct="1">
        <a:spcBef>
          <a:spcPts val="3874"/>
        </a:spcBef>
        <a:buFont typeface="Arial"/>
        <a:buNone/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5127" indent="0" algn="l" defTabSz="1476162" rtl="0" eaLnBrk="1" latinLnBrk="0" hangingPunct="1">
        <a:spcBef>
          <a:spcPts val="3874"/>
        </a:spcBef>
        <a:buFont typeface="Arial"/>
        <a:buNone/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1476162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1476162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1476162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1476162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616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147616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147616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147616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147616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147616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147616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147616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147616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hyperlink" Target="mailto:RDM@royalholloway.ac.u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mapart.com/create-mind-map-paul-foreman/" TargetMode="External"/><Relationship Id="rId4" Type="http://schemas.openxmlformats.org/officeDocument/2006/relationships/hyperlink" Target="http://www.telegraph.co.uk/science/10553626/Can-DNA-reign-supreme-in-the-digital-dark-age.html" TargetMode="External"/><Relationship Id="rId5" Type="http://schemas.openxmlformats.org/officeDocument/2006/relationships/hyperlink" Target="https://dmponline.dcc.ac.uk/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rtbconsulting.biz/blo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Research Data Management Services at Royal Holloway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Dace Rozenberga, Research Information Manager</a:t>
            </a:r>
          </a:p>
          <a:p>
            <a:r>
              <a:rPr lang="en-GB" dirty="0" smtClean="0"/>
              <a:t>dace.rozenberga@royalholloway.ac.uk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2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Data Management Services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13998" y="4990255"/>
            <a:ext cx="18987813" cy="14114299"/>
          </a:xfrm>
        </p:spPr>
        <p:txBody>
          <a:bodyPr/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7000" dirty="0" smtClean="0"/>
              <a:t>Website &amp; </a:t>
            </a:r>
            <a:r>
              <a:rPr lang="en-GB" sz="7000" dirty="0">
                <a:hlinkClick r:id="rId2"/>
              </a:rPr>
              <a:t>RDM@royalholloway.ac.uk</a:t>
            </a:r>
            <a:r>
              <a:rPr lang="en-GB" sz="7000" dirty="0"/>
              <a:t>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7000" dirty="0" smtClean="0"/>
              <a:t>Customised DMP Online template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7000" dirty="0" smtClean="0"/>
              <a:t>College’s data storage and sharing services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7000" dirty="0" smtClean="0"/>
              <a:t>Research data records in Pure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7000" dirty="0" smtClean="0"/>
              <a:t>Training for staff and PhD students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10</a:t>
            </a:fld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8331" r="16632" b="9709"/>
          <a:stretch/>
        </p:blipFill>
        <p:spPr bwMode="auto">
          <a:xfrm>
            <a:off x="11117178" y="13177757"/>
            <a:ext cx="10780295" cy="7227799"/>
          </a:xfrm>
          <a:prstGeom prst="rect">
            <a:avLst/>
          </a:prstGeom>
          <a:noFill/>
          <a:ln w="9525">
            <a:solidFill>
              <a:srgbClr val="00A6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22099" r="31021" b="10830"/>
          <a:stretch/>
        </p:blipFill>
        <p:spPr bwMode="auto">
          <a:xfrm>
            <a:off x="17565944" y="9302450"/>
            <a:ext cx="11200033" cy="7489207"/>
          </a:xfrm>
          <a:prstGeom prst="rect">
            <a:avLst/>
          </a:prstGeom>
          <a:noFill/>
          <a:ln w="9525">
            <a:solidFill>
              <a:srgbClr val="00A6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t="11900" r="74281" b="68251"/>
          <a:stretch/>
        </p:blipFill>
        <p:spPr bwMode="auto">
          <a:xfrm>
            <a:off x="25897421" y="7502931"/>
            <a:ext cx="3925026" cy="3599038"/>
          </a:xfrm>
          <a:prstGeom prst="rect">
            <a:avLst/>
          </a:prstGeom>
          <a:noFill/>
          <a:ln w="9525">
            <a:solidFill>
              <a:srgbClr val="00A6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7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76927" y="6112042"/>
            <a:ext cx="26889050" cy="835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7000" dirty="0" smtClean="0"/>
              <a:t>Slide 4: Photos by </a:t>
            </a:r>
            <a:r>
              <a:rPr lang="en-GB" sz="7000" dirty="0" err="1" smtClean="0"/>
              <a:t>L.Horton</a:t>
            </a:r>
            <a:r>
              <a:rPr lang="en-GB" sz="7000" dirty="0" smtClean="0"/>
              <a:t> (poster), </a:t>
            </a:r>
            <a:r>
              <a:rPr lang="en-GB" sz="7000" dirty="0" err="1" smtClean="0"/>
              <a:t>T.Parsons</a:t>
            </a:r>
            <a:endParaRPr lang="en-GB" sz="7000" dirty="0"/>
          </a:p>
          <a:p>
            <a:pPr>
              <a:lnSpc>
                <a:spcPct val="114000"/>
              </a:lnSpc>
            </a:pPr>
            <a:r>
              <a:rPr lang="en-GB" sz="7000" dirty="0" smtClean="0"/>
              <a:t>Slide </a:t>
            </a:r>
            <a:r>
              <a:rPr lang="en-GB" sz="7000" dirty="0"/>
              <a:t>7: </a:t>
            </a:r>
            <a:r>
              <a:rPr lang="en-GB" sz="7000" dirty="0">
                <a:hlinkClick r:id="rId2"/>
              </a:rPr>
              <a:t>http://rtbconsulting.biz/blog</a:t>
            </a:r>
            <a:r>
              <a:rPr lang="en-GB" sz="7000" dirty="0" smtClean="0">
                <a:hlinkClick r:id="rId2"/>
              </a:rPr>
              <a:t>/</a:t>
            </a:r>
            <a:endParaRPr lang="en-GB" sz="7000" dirty="0" smtClean="0"/>
          </a:p>
          <a:p>
            <a:pPr>
              <a:lnSpc>
                <a:spcPct val="114000"/>
              </a:lnSpc>
            </a:pPr>
            <a:r>
              <a:rPr lang="en-GB" sz="7000" dirty="0" smtClean="0"/>
              <a:t>Slide 8</a:t>
            </a:r>
            <a:r>
              <a:rPr lang="en-GB" sz="7000" dirty="0"/>
              <a:t>: </a:t>
            </a:r>
            <a:r>
              <a:rPr lang="en-GB" sz="7000" dirty="0">
                <a:hlinkClick r:id="rId3"/>
              </a:rPr>
              <a:t>http://www.mindmapart.com/create-mind-map-paul-foreman</a:t>
            </a:r>
            <a:r>
              <a:rPr lang="en-GB" sz="7000" dirty="0" smtClean="0">
                <a:hlinkClick r:id="rId3"/>
              </a:rPr>
              <a:t>/</a:t>
            </a:r>
            <a:endParaRPr lang="en-GB" sz="7000" dirty="0" smtClean="0"/>
          </a:p>
          <a:p>
            <a:pPr>
              <a:lnSpc>
                <a:spcPct val="114000"/>
              </a:lnSpc>
            </a:pPr>
            <a:r>
              <a:rPr lang="en-GB" sz="7000" dirty="0" smtClean="0"/>
              <a:t>Slide 9</a:t>
            </a:r>
            <a:r>
              <a:rPr lang="en-GB" sz="7000" dirty="0"/>
              <a:t>: </a:t>
            </a:r>
            <a:r>
              <a:rPr lang="en-GB" sz="7000" dirty="0">
                <a:hlinkClick r:id="rId4"/>
              </a:rPr>
              <a:t>http://</a:t>
            </a:r>
            <a:r>
              <a:rPr lang="en-GB" sz="7000" dirty="0" smtClean="0">
                <a:hlinkClick r:id="rId4"/>
              </a:rPr>
              <a:t>www.telegraph.co.uk/science/10553626/Can-DNA-reign-supreme-in-the-digital-dark-age.html</a:t>
            </a:r>
            <a:r>
              <a:rPr lang="en-GB" sz="7000" dirty="0" smtClean="0"/>
              <a:t> </a:t>
            </a:r>
          </a:p>
          <a:p>
            <a:pPr>
              <a:lnSpc>
                <a:spcPct val="114000"/>
              </a:lnSpc>
            </a:pPr>
            <a:r>
              <a:rPr lang="en-GB" sz="7000" dirty="0" smtClean="0"/>
              <a:t>Slide 10: </a:t>
            </a:r>
            <a:r>
              <a:rPr lang="en-GB" sz="7000" dirty="0" err="1" smtClean="0"/>
              <a:t>DMPOnline</a:t>
            </a:r>
            <a:r>
              <a:rPr lang="en-GB" sz="7000" dirty="0" smtClean="0"/>
              <a:t> logo </a:t>
            </a:r>
            <a:r>
              <a:rPr lang="en-GB" sz="7000" dirty="0"/>
              <a:t>from </a:t>
            </a:r>
            <a:r>
              <a:rPr lang="en-GB" sz="7000" dirty="0">
                <a:hlinkClick r:id="rId5"/>
              </a:rPr>
              <a:t>https://dmponline.dcc.ac.uk</a:t>
            </a:r>
            <a:r>
              <a:rPr lang="en-GB" sz="7000" dirty="0" smtClean="0">
                <a:hlinkClick r:id="rId5"/>
              </a:rPr>
              <a:t>/</a:t>
            </a:r>
            <a:r>
              <a:rPr lang="en-GB" sz="7000" dirty="0" smtClean="0"/>
              <a:t>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41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be continued…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3999" y="5524066"/>
            <a:ext cx="27251978" cy="13606963"/>
          </a:xfrm>
        </p:spPr>
        <p:txBody>
          <a:bodyPr/>
          <a:lstStyle/>
          <a:p>
            <a:pPr algn="ctr"/>
            <a:endParaRPr lang="en-GB" sz="7000" dirty="0" smtClean="0"/>
          </a:p>
          <a:p>
            <a:pPr algn="ctr"/>
            <a:endParaRPr lang="en-GB" sz="7000" dirty="0"/>
          </a:p>
          <a:p>
            <a:pPr algn="ctr"/>
            <a:endParaRPr lang="en-GB" sz="7000" dirty="0" smtClean="0"/>
          </a:p>
          <a:p>
            <a:pPr algn="ctr"/>
            <a:r>
              <a:rPr lang="en-GB" sz="8000" dirty="0" smtClean="0"/>
              <a:t>Any questions?</a:t>
            </a:r>
            <a:endParaRPr lang="en-GB" sz="8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40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66275" y="7488810"/>
            <a:ext cx="26339463" cy="7927896"/>
          </a:xfrm>
          <a:prstGeom prst="rect">
            <a:avLst/>
          </a:prstGeom>
          <a:noFill/>
        </p:spPr>
        <p:txBody>
          <a:bodyPr wrap="square" lIns="295232" tIns="147616" rIns="295232" bIns="147616" rtlCol="0">
            <a:spAutoFit/>
          </a:bodyPr>
          <a:lstStyle/>
          <a:p>
            <a:pPr>
              <a:lnSpc>
                <a:spcPct val="114000"/>
              </a:lnSpc>
              <a:spcAft>
                <a:spcPts val="5400"/>
              </a:spcAft>
            </a:pPr>
            <a:r>
              <a:rPr lang="en-GB" sz="8000" dirty="0"/>
              <a:t>Research data is the recorded information (regardless of the form or the media) necessary to support or validate a research project’s observations, findings or outputs. </a:t>
            </a:r>
            <a:endParaRPr lang="en-GB" sz="8000" dirty="0" smtClean="0"/>
          </a:p>
          <a:p>
            <a:pPr>
              <a:lnSpc>
                <a:spcPct val="114000"/>
              </a:lnSpc>
              <a:spcAft>
                <a:spcPts val="5400"/>
              </a:spcAft>
            </a:pPr>
            <a:r>
              <a:rPr lang="en-GB" sz="8000" dirty="0" smtClean="0"/>
              <a:t>The </a:t>
            </a:r>
            <a:r>
              <a:rPr lang="en-GB" sz="8000" dirty="0"/>
              <a:t>effective and efficient management of research data is fundamental to high quality research and academic integrity.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7643" y="6911295"/>
            <a:ext cx="1578872" cy="3283548"/>
          </a:xfrm>
          <a:prstGeom prst="rect">
            <a:avLst/>
          </a:prstGeom>
          <a:noFill/>
        </p:spPr>
        <p:txBody>
          <a:bodyPr wrap="none" lIns="295232" tIns="147616" rIns="295232" bIns="147616" rtlCol="0">
            <a:spAutoFit/>
          </a:bodyPr>
          <a:lstStyle/>
          <a:p>
            <a:r>
              <a:rPr lang="en-GB" sz="194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54423" y="13057317"/>
            <a:ext cx="1578872" cy="3283548"/>
          </a:xfrm>
          <a:prstGeom prst="rect">
            <a:avLst/>
          </a:prstGeom>
          <a:noFill/>
        </p:spPr>
        <p:txBody>
          <a:bodyPr wrap="none" lIns="295232" tIns="147616" rIns="295232" bIns="147616" rtlCol="0">
            <a:spAutoFit/>
          </a:bodyPr>
          <a:lstStyle/>
          <a:p>
            <a:r>
              <a:rPr lang="en-GB" sz="19400" dirty="0"/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42232" y="16666624"/>
            <a:ext cx="16520452" cy="1221445"/>
          </a:xfrm>
          <a:prstGeom prst="rect">
            <a:avLst/>
          </a:prstGeom>
          <a:noFill/>
        </p:spPr>
        <p:txBody>
          <a:bodyPr wrap="square" lIns="295232" tIns="147616" rIns="295232" bIns="147616" rtlCol="0">
            <a:spAutoFit/>
          </a:bodyPr>
          <a:lstStyle/>
          <a:p>
            <a:r>
              <a:rPr lang="en-GB" sz="6000" i="1" dirty="0"/>
              <a:t>Royal Holloway Research Data Management </a:t>
            </a:r>
            <a:r>
              <a:rPr lang="en-GB" sz="6000" i="1" dirty="0" smtClean="0"/>
              <a:t>Policy</a:t>
            </a:r>
            <a:endParaRPr lang="en-GB" sz="600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Research </a:t>
            </a:r>
            <a:r>
              <a:rPr lang="en-GB" dirty="0"/>
              <a:t>D</a:t>
            </a:r>
            <a:r>
              <a:rPr lang="en-GB" dirty="0" smtClean="0"/>
              <a:t>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36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Research </a:t>
            </a:r>
            <a:r>
              <a:rPr lang="en-GB" dirty="0"/>
              <a:t>D</a:t>
            </a:r>
            <a:r>
              <a:rPr lang="en-GB" dirty="0" smtClean="0"/>
              <a:t>ata </a:t>
            </a:r>
            <a:r>
              <a:rPr lang="en-GB" dirty="0"/>
              <a:t>M</a:t>
            </a:r>
            <a:r>
              <a:rPr lang="en-GB" dirty="0" smtClean="0"/>
              <a:t>anagement?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32140" y="5952607"/>
            <a:ext cx="26839735" cy="11254961"/>
          </a:xfrm>
          <a:prstGeom prst="rect">
            <a:avLst/>
          </a:prstGeom>
          <a:noFill/>
        </p:spPr>
        <p:txBody>
          <a:bodyPr wrap="square" lIns="295232" tIns="147616" rIns="295232" bIns="147616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GB" sz="8000" dirty="0"/>
              <a:t>Royal Holloway acknowledges its </a:t>
            </a:r>
            <a:r>
              <a:rPr lang="en-GB" sz="8000" dirty="0">
                <a:solidFill>
                  <a:srgbClr val="00A69E"/>
                </a:solidFill>
              </a:rPr>
              <a:t>obligations to its research funders, the research community and the wider public</a:t>
            </a:r>
            <a:r>
              <a:rPr lang="en-GB" sz="8000" dirty="0"/>
              <a:t> to ensure that the management of research data is not only </a:t>
            </a:r>
            <a:r>
              <a:rPr lang="en-GB" sz="8000" dirty="0">
                <a:solidFill>
                  <a:srgbClr val="00A69E"/>
                </a:solidFill>
              </a:rPr>
              <a:t>effective and efficient </a:t>
            </a:r>
            <a:r>
              <a:rPr lang="en-GB" sz="8000" dirty="0"/>
              <a:t>but also complies with the generally accepted </a:t>
            </a:r>
            <a:r>
              <a:rPr lang="en-GB" sz="8000" dirty="0">
                <a:solidFill>
                  <a:srgbClr val="00A69E"/>
                </a:solidFill>
              </a:rPr>
              <a:t>principles of open access</a:t>
            </a:r>
            <a:r>
              <a:rPr lang="en-GB" sz="8000" dirty="0"/>
              <a:t>: that research data is a public good produced in the public interest and should be made freely and openly available with as few restrictions as possible in a timely and responsible manner.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43927" y="17807329"/>
            <a:ext cx="16327948" cy="1221445"/>
          </a:xfrm>
          <a:prstGeom prst="rect">
            <a:avLst/>
          </a:prstGeom>
          <a:noFill/>
        </p:spPr>
        <p:txBody>
          <a:bodyPr wrap="square" lIns="295232" tIns="147616" rIns="295232" bIns="147616" rtlCol="0">
            <a:spAutoFit/>
          </a:bodyPr>
          <a:lstStyle/>
          <a:p>
            <a:r>
              <a:rPr lang="en-GB" sz="6000" i="1" dirty="0"/>
              <a:t>Royal Holloway Research Data Management Policy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8279" y="5226872"/>
            <a:ext cx="1578872" cy="3283548"/>
          </a:xfrm>
          <a:prstGeom prst="rect">
            <a:avLst/>
          </a:prstGeom>
          <a:noFill/>
        </p:spPr>
        <p:txBody>
          <a:bodyPr wrap="none" lIns="295232" tIns="147616" rIns="295232" bIns="147616" rtlCol="0">
            <a:spAutoFit/>
          </a:bodyPr>
          <a:lstStyle/>
          <a:p>
            <a:r>
              <a:rPr lang="en-GB" sz="19400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74244" y="15023332"/>
            <a:ext cx="1578872" cy="3283548"/>
          </a:xfrm>
          <a:prstGeom prst="rect">
            <a:avLst/>
          </a:prstGeom>
          <a:noFill/>
        </p:spPr>
        <p:txBody>
          <a:bodyPr wrap="none" lIns="295232" tIns="147616" rIns="295232" bIns="147616" rtlCol="0">
            <a:spAutoFit/>
          </a:bodyPr>
          <a:lstStyle/>
          <a:p>
            <a:r>
              <a:rPr lang="en-GB" sz="19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367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Research Data Management?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11" y="4846070"/>
            <a:ext cx="10904972" cy="14539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293" y="5321927"/>
            <a:ext cx="9689432" cy="7267074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467" y="10711299"/>
            <a:ext cx="6931967" cy="9242623"/>
          </a:xfrm>
        </p:spPr>
      </p:pic>
      <p:sp>
        <p:nvSpPr>
          <p:cNvPr id="19" name="TextBox 18"/>
          <p:cNvSpPr txBox="1"/>
          <p:nvPr/>
        </p:nvSpPr>
        <p:spPr>
          <a:xfrm>
            <a:off x="8770584" y="19599979"/>
            <a:ext cx="457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ym typeface="Symbol"/>
              </a:rPr>
              <a:t>Photo by </a:t>
            </a:r>
            <a:r>
              <a:rPr lang="en-GB" sz="4000" dirty="0" err="1" smtClean="0"/>
              <a:t>L.Horton</a:t>
            </a:r>
            <a:endParaRPr lang="en-GB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23536435" y="20080864"/>
            <a:ext cx="457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ym typeface="Symbol"/>
              </a:rPr>
              <a:t>Photos by </a:t>
            </a:r>
            <a:r>
              <a:rPr lang="en-GB" sz="4000" dirty="0" err="1" smtClean="0"/>
              <a:t>T.Parsons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9484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 of Research Data Management Practices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999" y="5582653"/>
            <a:ext cx="27939306" cy="13521901"/>
          </a:xfrm>
        </p:spPr>
        <p:txBody>
          <a:bodyPr/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dirty="0" smtClean="0"/>
              <a:t>Principal storage medium: </a:t>
            </a:r>
          </a:p>
          <a:p>
            <a:pPr marL="2682875" lvl="1" indent="-1143000">
              <a:buFont typeface="Arial" panose="020B0604020202020204" pitchFamily="34" charset="0"/>
              <a:buChar char="•"/>
            </a:pPr>
            <a:r>
              <a:rPr lang="en-GB" dirty="0" smtClean="0"/>
              <a:t>Hard drive on laptop / netbook – 102 (60%)</a:t>
            </a:r>
          </a:p>
          <a:p>
            <a:pPr marL="2682875" lvl="1" indent="-1143000">
              <a:buFont typeface="Arial" panose="020B0604020202020204" pitchFamily="34" charset="0"/>
              <a:buChar char="•"/>
            </a:pPr>
            <a:r>
              <a:rPr lang="en-GB" dirty="0" smtClean="0"/>
              <a:t>Hard drive on campus computer – 90 (53%)</a:t>
            </a:r>
          </a:p>
          <a:p>
            <a:pPr marL="1143000" indent="-1143000">
              <a:spcBef>
                <a:spcPts val="6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No security measures applied to data storage – 52 (31%)</a:t>
            </a:r>
          </a:p>
          <a:p>
            <a:pPr marL="1143000" indent="-1143000">
              <a:spcBef>
                <a:spcPts val="6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Main requirements regarding RDM support:</a:t>
            </a:r>
          </a:p>
          <a:p>
            <a:pPr marL="2778125" lvl="1" indent="-1143000">
              <a:buFont typeface="Arial" panose="020B0604020202020204" pitchFamily="34" charset="0"/>
              <a:buChar char="•"/>
            </a:pPr>
            <a:r>
              <a:rPr lang="en-GB" dirty="0" smtClean="0"/>
              <a:t>Advice and training</a:t>
            </a:r>
          </a:p>
          <a:p>
            <a:pPr marL="2778125" lvl="1" indent="-1143000">
              <a:buFont typeface="Arial" panose="020B0604020202020204" pitchFamily="34" charset="0"/>
              <a:buChar char="•"/>
            </a:pPr>
            <a:r>
              <a:rPr lang="en-GB" dirty="0" smtClean="0"/>
              <a:t>Storage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5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539" y="1343134"/>
            <a:ext cx="27251978" cy="2875679"/>
          </a:xfrm>
        </p:spPr>
        <p:txBody>
          <a:bodyPr/>
          <a:lstStyle/>
          <a:p>
            <a:r>
              <a:rPr lang="en-GB" dirty="0" smtClean="0"/>
              <a:t>Research Data Management Stages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83793416"/>
              </p:ext>
            </p:extLst>
          </p:nvPr>
        </p:nvGraphicFramePr>
        <p:xfrm>
          <a:off x="4950408" y="5839246"/>
          <a:ext cx="20797171" cy="1411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16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1: Plan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4919158" y="5919537"/>
            <a:ext cx="13846818" cy="13185017"/>
          </a:xfrm>
        </p:spPr>
        <p:txBody>
          <a:bodyPr/>
          <a:lstStyle/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GB" sz="6500" dirty="0"/>
              <a:t>A good data management plan (DMP) is </a:t>
            </a:r>
            <a:r>
              <a:rPr lang="en-GB" sz="6500" b="1" cap="all" dirty="0" smtClean="0">
                <a:solidFill>
                  <a:srgbClr val="FF0000"/>
                </a:solidFill>
              </a:rPr>
              <a:t>fundamental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500" dirty="0" smtClean="0"/>
              <a:t>Consider all aspects of data management before starting data creation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500" dirty="0" smtClean="0"/>
              <a:t>Use the DCC online tool </a:t>
            </a:r>
            <a:r>
              <a:rPr lang="en-GB" sz="6500" dirty="0" err="1" smtClean="0"/>
              <a:t>DMPOnline</a:t>
            </a:r>
            <a:endParaRPr lang="en-GB" sz="6500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500" dirty="0" smtClean="0"/>
              <a:t>Help </a:t>
            </a:r>
            <a:r>
              <a:rPr lang="en-GB" sz="6500" dirty="0"/>
              <a:t>is available from R&amp;E, Library Services and IT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514" y="5535683"/>
            <a:ext cx="12132676" cy="1217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4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2: Create data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" y="7221079"/>
            <a:ext cx="15445351" cy="102969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93480" y="6208295"/>
            <a:ext cx="13373656" cy="13312490"/>
          </a:xfrm>
        </p:spPr>
        <p:txBody>
          <a:bodyPr/>
          <a:lstStyle/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GB" sz="7000" dirty="0"/>
              <a:t>As you create your data, implement your DMP!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GB" sz="7000" dirty="0" smtClean="0"/>
              <a:t>Store and back-up your data safely – Y: drive (10GB), N: drive</a:t>
            </a:r>
            <a:endParaRPr lang="en-GB" sz="7000" dirty="0"/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GB" sz="7000" dirty="0"/>
              <a:t>Enable access for research </a:t>
            </a:r>
            <a:r>
              <a:rPr lang="en-GB" sz="7000" dirty="0" smtClean="0"/>
              <a:t>partners via OneDrive (1TB)</a:t>
            </a:r>
            <a:endParaRPr lang="en-GB" sz="7000" dirty="0"/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GB" sz="7000" dirty="0"/>
              <a:t>Publish “as you go” </a:t>
            </a:r>
            <a:r>
              <a:rPr lang="en-GB" sz="7000" dirty="0" smtClean="0"/>
              <a:t>information about research </a:t>
            </a:r>
            <a:r>
              <a:rPr lang="en-GB" sz="7000" dirty="0"/>
              <a:t>data </a:t>
            </a:r>
            <a:r>
              <a:rPr lang="en-GB" sz="7000" dirty="0" smtClean="0"/>
              <a:t>– easy to do through Pure</a:t>
            </a:r>
            <a:endParaRPr lang="en-GB" sz="7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5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3: Preserve data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>
          <a:xfrm>
            <a:off x="15381808" y="6545176"/>
            <a:ext cx="13384170" cy="13136890"/>
          </a:xfrm>
        </p:spPr>
        <p:txBody>
          <a:bodyPr/>
          <a:lstStyle/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GB" sz="7000" dirty="0"/>
              <a:t>As your project comes to an end, continue to implement your DMP!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GB" sz="7000" dirty="0" smtClean="0"/>
              <a:t>Be selective and document your data well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GB" sz="7000" dirty="0" smtClean="0"/>
              <a:t>Deposit </a:t>
            </a:r>
            <a:r>
              <a:rPr lang="en-GB" sz="7000" dirty="0"/>
              <a:t>your research data in a suitable location, ensuring safe, accessible, long term storage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GB" sz="7000" dirty="0"/>
              <a:t>Support will be available from Library Services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9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17" y="7032791"/>
            <a:ext cx="12942894" cy="80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3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oyal Holloway v1">
      <a:dk1>
        <a:sysClr val="windowText" lastClr="000000"/>
      </a:dk1>
      <a:lt1>
        <a:sysClr val="window" lastClr="FFFFFF"/>
      </a:lt1>
      <a:dk2>
        <a:srgbClr val="202A30"/>
      </a:dk2>
      <a:lt2>
        <a:srgbClr val="EEECE1"/>
      </a:lt2>
      <a:accent1>
        <a:srgbClr val="EB641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2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529</Words>
  <Application>Microsoft Macintosh PowerPoint</Application>
  <PresentationFormat>Custom</PresentationFormat>
  <Paragraphs>72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Research Data Management Services at Royal Holloway</vt:lpstr>
      <vt:lpstr>Definition of Research Data</vt:lpstr>
      <vt:lpstr>Why Research Data Management?</vt:lpstr>
      <vt:lpstr>Why Research Data Management?</vt:lpstr>
      <vt:lpstr>Survey of Research Data Management Practices</vt:lpstr>
      <vt:lpstr>Research Data Management Stages</vt:lpstr>
      <vt:lpstr>Stage 1: Plan</vt:lpstr>
      <vt:lpstr>Stage 2: Create data</vt:lpstr>
      <vt:lpstr>Stage 3: Preserve data</vt:lpstr>
      <vt:lpstr>Research Data Management Services</vt:lpstr>
      <vt:lpstr>Sources</vt:lpstr>
      <vt:lpstr>To be continued…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Athanasia Pontika</cp:lastModifiedBy>
  <cp:revision>69</cp:revision>
  <cp:lastPrinted>2014-10-22T11:07:43Z</cp:lastPrinted>
  <dcterms:created xsi:type="dcterms:W3CDTF">2013-08-15T13:27:17Z</dcterms:created>
  <dcterms:modified xsi:type="dcterms:W3CDTF">2014-10-23T15:46:10Z</dcterms:modified>
</cp:coreProperties>
</file>