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59" r:id="rId3"/>
    <p:sldId id="262" r:id="rId4"/>
    <p:sldId id="271" r:id="rId5"/>
    <p:sldId id="272" r:id="rId6"/>
    <p:sldId id="273" r:id="rId7"/>
    <p:sldId id="274" r:id="rId8"/>
    <p:sldId id="275" r:id="rId9"/>
    <p:sldId id="276" r:id="rId10"/>
    <p:sldId id="277" r:id="rId11"/>
    <p:sldId id="278" r:id="rId12"/>
    <p:sldId id="280" r:id="rId13"/>
    <p:sldId id="281" r:id="rId14"/>
    <p:sldId id="284" r:id="rId15"/>
    <p:sldId id="287" r:id="rId16"/>
    <p:sldId id="294" r:id="rId17"/>
    <p:sldId id="285" r:id="rId18"/>
    <p:sldId id="286" r:id="rId19"/>
    <p:sldId id="288" r:id="rId20"/>
    <p:sldId id="291" r:id="rId21"/>
    <p:sldId id="293" r:id="rId22"/>
    <p:sldId id="270" r:id="rId23"/>
    <p:sldId id="268" r:id="rId24"/>
    <p:sldId id="261" r:id="rId25"/>
    <p:sldId id="260" r:id="rId26"/>
    <p:sldId id="26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5FF"/>
    <a:srgbClr val="808080"/>
    <a:srgbClr val="544E4C"/>
    <a:srgbClr val="ED7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06" autoAdjust="0"/>
  </p:normalViewPr>
  <p:slideViewPr>
    <p:cSldViewPr snapToGrid="0" snapToObjects="1" showGuides="1">
      <p:cViewPr>
        <p:scale>
          <a:sx n="74" d="100"/>
          <a:sy n="74" d="100"/>
        </p:scale>
        <p:origin x="-96" y="-72"/>
      </p:cViewPr>
      <p:guideLst>
        <p:guide orient="horz" pos="2160"/>
        <p:guide pos="2898"/>
      </p:guideLst>
    </p:cSldViewPr>
  </p:slideViewPr>
  <p:outlineViewPr>
    <p:cViewPr>
      <p:scale>
        <a:sx n="33" d="100"/>
        <a:sy n="33" d="100"/>
      </p:scale>
      <p:origin x="0" y="220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662901-C2C0-944A-8595-F01D34115654}" type="datetimeFigureOut">
              <a:rPr lang="en-US" smtClean="0"/>
              <a:t>10/21/2014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E9648E-BB4A-F841-94C7-649A7239179D}" type="slidenum">
              <a:rPr lang="en-US" smtClean="0"/>
              <a:t>‹#›</a:t>
            </a:fld>
            <a:endParaRPr lang="en-US"/>
          </a:p>
        </p:txBody>
      </p:sp>
    </p:spTree>
    <p:extLst>
      <p:ext uri="{BB962C8B-B14F-4D97-AF65-F5344CB8AC3E}">
        <p14:creationId xmlns:p14="http://schemas.microsoft.com/office/powerpoint/2010/main" val="2169805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lickr.com/photos/dougbelsha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lickr.com/photos/rpmark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500" dirty="0" smtClean="0"/>
              <a:t>Slide 3 (Definitions) –  </a:t>
            </a:r>
            <a:r>
              <a:rPr lang="en-GB" sz="1500" dirty="0" smtClean="0">
                <a:hlinkClick r:id="rId3"/>
              </a:rPr>
              <a:t>http://www.flickr.com/photos/dougbelshaw/</a:t>
            </a:r>
            <a:r>
              <a:rPr lang="en-GB" sz="1500" dirty="0" smtClean="0"/>
              <a:t> </a:t>
            </a:r>
          </a:p>
        </p:txBody>
      </p:sp>
      <p:sp>
        <p:nvSpPr>
          <p:cNvPr id="4" name="Slide Number Placeholder 3"/>
          <p:cNvSpPr>
            <a:spLocks noGrp="1"/>
          </p:cNvSpPr>
          <p:nvPr>
            <p:ph type="sldNum" sz="quarter" idx="10"/>
          </p:nvPr>
        </p:nvSpPr>
        <p:spPr/>
        <p:txBody>
          <a:bodyPr/>
          <a:lstStyle/>
          <a:p>
            <a:fld id="{56E9648E-BB4A-F841-94C7-649A7239179D}" type="slidenum">
              <a:rPr lang="en-US" smtClean="0"/>
              <a:t>3</a:t>
            </a:fld>
            <a:endParaRPr lang="en-US"/>
          </a:p>
        </p:txBody>
      </p:sp>
    </p:spTree>
    <p:extLst>
      <p:ext uri="{BB962C8B-B14F-4D97-AF65-F5344CB8AC3E}">
        <p14:creationId xmlns:p14="http://schemas.microsoft.com/office/powerpoint/2010/main" val="3441796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CA4C588-BB2F-43A1-BBFD-1F9CB91A348A}" type="slidenum">
              <a:rPr lang="en-US">
                <a:latin typeface="Calibri" pitchFamily="34" charset="0"/>
              </a:rPr>
              <a:pPr eaLnBrk="1" hangingPunct="1"/>
              <a:t>13</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None/>
            </a:pPr>
            <a:endParaRPr lang="en-GB" baseline="0" dirty="0" smtClean="0">
              <a:latin typeface="+mn-lt"/>
              <a:ea typeface="ＭＳ Ｐゴシック" charset="-128"/>
              <a:cs typeface="ＭＳ Ｐゴシック" charset="0"/>
            </a:endParaRPr>
          </a:p>
        </p:txBody>
      </p:sp>
      <p:sp>
        <p:nvSpPr>
          <p:cNvPr id="4" name="Slide Number Placeholder 3"/>
          <p:cNvSpPr>
            <a:spLocks noGrp="1"/>
          </p:cNvSpPr>
          <p:nvPr>
            <p:ph type="sldNum" sz="quarter" idx="10"/>
          </p:nvPr>
        </p:nvSpPr>
        <p:spPr/>
        <p:txBody>
          <a:bodyPr/>
          <a:lstStyle/>
          <a:p>
            <a:fld id="{EB76F5A6-DA62-3A4A-9C6B-C15D60C1E552}"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None/>
            </a:pPr>
            <a:endParaRPr lang="en-GB" baseline="0" dirty="0" smtClean="0">
              <a:latin typeface="+mn-lt"/>
              <a:ea typeface="ＭＳ Ｐゴシック" charset="-128"/>
              <a:cs typeface="ＭＳ Ｐゴシック" charset="0"/>
            </a:endParaRPr>
          </a:p>
        </p:txBody>
      </p:sp>
      <p:sp>
        <p:nvSpPr>
          <p:cNvPr id="4" name="Slide Number Placeholder 3"/>
          <p:cNvSpPr>
            <a:spLocks noGrp="1"/>
          </p:cNvSpPr>
          <p:nvPr>
            <p:ph type="sldNum" sz="quarter" idx="10"/>
          </p:nvPr>
        </p:nvSpPr>
        <p:spPr/>
        <p:txBody>
          <a:bodyPr/>
          <a:lstStyle/>
          <a:p>
            <a:fld id="{EB76F5A6-DA62-3A4A-9C6B-C15D60C1E552}"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800"/>
              </a:spcBef>
              <a:buNone/>
            </a:pPr>
            <a:endParaRPr lang="en-GB" dirty="0" smtClean="0">
              <a:cs typeface="Calibri"/>
            </a:endParaRPr>
          </a:p>
        </p:txBody>
      </p:sp>
      <p:sp>
        <p:nvSpPr>
          <p:cNvPr id="4" name="Slide Number Placeholder 3"/>
          <p:cNvSpPr>
            <a:spLocks noGrp="1"/>
          </p:cNvSpPr>
          <p:nvPr>
            <p:ph type="sldNum" sz="quarter" idx="10"/>
          </p:nvPr>
        </p:nvSpPr>
        <p:spPr/>
        <p:txBody>
          <a:bodyPr/>
          <a:lstStyle/>
          <a:p>
            <a:fld id="{501636CD-0D88-F346-B8DE-79CC8977EEB2}"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53884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home messages</a:t>
            </a:r>
            <a:endParaRPr lang="en-US" dirty="0"/>
          </a:p>
        </p:txBody>
      </p:sp>
      <p:sp>
        <p:nvSpPr>
          <p:cNvPr id="4" name="Slide Number Placeholder 3"/>
          <p:cNvSpPr>
            <a:spLocks noGrp="1"/>
          </p:cNvSpPr>
          <p:nvPr>
            <p:ph type="sldNum" sz="quarter" idx="10"/>
          </p:nvPr>
        </p:nvSpPr>
        <p:spPr/>
        <p:txBody>
          <a:bodyPr/>
          <a:lstStyle/>
          <a:p>
            <a:fld id="{56E9648E-BB4A-F841-94C7-649A7239179D}" type="slidenum">
              <a:rPr lang="en-US" smtClean="0"/>
              <a:t>22</a:t>
            </a:fld>
            <a:endParaRPr lang="en-US"/>
          </a:p>
        </p:txBody>
      </p:sp>
    </p:spTree>
    <p:extLst>
      <p:ext uri="{BB962C8B-B14F-4D97-AF65-F5344CB8AC3E}">
        <p14:creationId xmlns:p14="http://schemas.microsoft.com/office/powerpoint/2010/main" val="71161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None/>
            </a:pPr>
            <a:endParaRPr lang="en-GB" baseline="0" dirty="0" smtClean="0">
              <a:latin typeface="+mn-lt"/>
              <a:ea typeface="ＭＳ Ｐゴシック" charset="-128"/>
              <a:cs typeface="ＭＳ Ｐゴシック" charset="0"/>
            </a:endParaRPr>
          </a:p>
        </p:txBody>
      </p:sp>
      <p:sp>
        <p:nvSpPr>
          <p:cNvPr id="4" name="Slide Number Placeholder 3"/>
          <p:cNvSpPr>
            <a:spLocks noGrp="1"/>
          </p:cNvSpPr>
          <p:nvPr>
            <p:ph type="sldNum" sz="quarter" idx="10"/>
          </p:nvPr>
        </p:nvSpPr>
        <p:spPr/>
        <p:txBody>
          <a:bodyPr/>
          <a:lstStyle/>
          <a:p>
            <a:fld id="{EB76F5A6-DA62-3A4A-9C6B-C15D60C1E552}"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None/>
            </a:pPr>
            <a:endParaRPr lang="en-GB" baseline="0" dirty="0" smtClean="0">
              <a:latin typeface="+mn-lt"/>
              <a:ea typeface="ＭＳ Ｐゴシック" charset="-128"/>
              <a:cs typeface="ＭＳ Ｐゴシック" charset="0"/>
            </a:endParaRPr>
          </a:p>
        </p:txBody>
      </p:sp>
      <p:sp>
        <p:nvSpPr>
          <p:cNvPr id="4" name="Slide Number Placeholder 3"/>
          <p:cNvSpPr>
            <a:spLocks noGrp="1"/>
          </p:cNvSpPr>
          <p:nvPr>
            <p:ph type="sldNum" sz="quarter" idx="10"/>
          </p:nvPr>
        </p:nvSpPr>
        <p:spPr/>
        <p:txBody>
          <a:bodyPr/>
          <a:lstStyle/>
          <a:p>
            <a:fld id="{EB76F5A6-DA62-3A4A-9C6B-C15D60C1E55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None/>
            </a:pPr>
            <a:endParaRPr lang="en-GB" baseline="0" dirty="0" smtClean="0">
              <a:latin typeface="+mn-lt"/>
              <a:ea typeface="ＭＳ Ｐゴシック" charset="-128"/>
              <a:cs typeface="ＭＳ Ｐゴシック" charset="0"/>
            </a:endParaRPr>
          </a:p>
        </p:txBody>
      </p:sp>
      <p:sp>
        <p:nvSpPr>
          <p:cNvPr id="4" name="Slide Number Placeholder 3"/>
          <p:cNvSpPr>
            <a:spLocks noGrp="1"/>
          </p:cNvSpPr>
          <p:nvPr>
            <p:ph type="sldNum" sz="quarter" idx="10"/>
          </p:nvPr>
        </p:nvSpPr>
        <p:spPr/>
        <p:txBody>
          <a:bodyPr/>
          <a:lstStyle/>
          <a:p>
            <a:fld id="{EB76F5A6-DA62-3A4A-9C6B-C15D60C1E55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None/>
            </a:pPr>
            <a:endParaRPr lang="en-GB" baseline="0" dirty="0" smtClean="0">
              <a:latin typeface="+mn-lt"/>
              <a:ea typeface="ＭＳ Ｐゴシック" charset="-128"/>
              <a:cs typeface="ＭＳ Ｐゴシック" charset="0"/>
            </a:endParaRPr>
          </a:p>
        </p:txBody>
      </p:sp>
      <p:sp>
        <p:nvSpPr>
          <p:cNvPr id="4" name="Slide Number Placeholder 3"/>
          <p:cNvSpPr>
            <a:spLocks noGrp="1"/>
          </p:cNvSpPr>
          <p:nvPr>
            <p:ph type="sldNum" sz="quarter" idx="10"/>
          </p:nvPr>
        </p:nvSpPr>
        <p:spPr/>
        <p:txBody>
          <a:bodyPr/>
          <a:lstStyle/>
          <a:p>
            <a:fld id="{EB76F5A6-DA62-3A4A-9C6B-C15D60C1E55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1636CD-0D88-F346-B8DE-79CC8977EEB2}" type="slidenum">
              <a:rPr lang="en-US" smtClean="0"/>
              <a:t>8</a:t>
            </a:fld>
            <a:endParaRPr lang="en-US"/>
          </a:p>
        </p:txBody>
      </p:sp>
    </p:spTree>
    <p:extLst>
      <p:ext uri="{BB962C8B-B14F-4D97-AF65-F5344CB8AC3E}">
        <p14:creationId xmlns:p14="http://schemas.microsoft.com/office/powerpoint/2010/main" val="234886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500" dirty="0" smtClean="0"/>
              <a:t>Slide 9 (Drivers) – </a:t>
            </a:r>
            <a:r>
              <a:rPr lang="en-GB" sz="1500" dirty="0" smtClean="0">
                <a:hlinkClick r:id="rId3"/>
              </a:rPr>
              <a:t>http://www.flickr.com/photos/rpmarks/</a:t>
            </a:r>
            <a:r>
              <a:rPr lang="en-GB" sz="1500" dirty="0" smtClean="0"/>
              <a:t> </a:t>
            </a:r>
          </a:p>
          <a:p>
            <a:pPr marL="0" indent="0">
              <a:buNone/>
            </a:pPr>
            <a:endParaRPr lang="en-US" dirty="0"/>
          </a:p>
        </p:txBody>
      </p:sp>
      <p:sp>
        <p:nvSpPr>
          <p:cNvPr id="4" name="Slide Number Placeholder 3"/>
          <p:cNvSpPr>
            <a:spLocks noGrp="1"/>
          </p:cNvSpPr>
          <p:nvPr>
            <p:ph type="sldNum" sz="quarter" idx="10"/>
          </p:nvPr>
        </p:nvSpPr>
        <p:spPr/>
        <p:txBody>
          <a:bodyPr/>
          <a:lstStyle/>
          <a:p>
            <a:fld id="{EB76F5A6-DA62-3A4A-9C6B-C15D60C1E552}" type="slidenum">
              <a:rPr lang="en-US" smtClean="0"/>
              <a:pPr/>
              <a:t>9</a:t>
            </a:fld>
            <a:endParaRPr lang="en-US"/>
          </a:p>
        </p:txBody>
      </p:sp>
    </p:spTree>
    <p:extLst>
      <p:ext uri="{BB962C8B-B14F-4D97-AF65-F5344CB8AC3E}">
        <p14:creationId xmlns:p14="http://schemas.microsoft.com/office/powerpoint/2010/main" val="48403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ClrTx/>
              <a:buFont typeface="Arial" charset="0"/>
              <a:buNone/>
            </a:pPr>
            <a:endParaRPr lang="en-GB" dirty="0">
              <a:latin typeface="Calibri" charset="0"/>
            </a:endParaRPr>
          </a:p>
        </p:txBody>
      </p:sp>
      <p:sp>
        <p:nvSpPr>
          <p:cNvPr id="4" name="Slide Number Placeholder 3"/>
          <p:cNvSpPr>
            <a:spLocks noGrp="1"/>
          </p:cNvSpPr>
          <p:nvPr>
            <p:ph type="sldNum" sz="quarter" idx="10"/>
          </p:nvPr>
        </p:nvSpPr>
        <p:spPr/>
        <p:txBody>
          <a:bodyPr/>
          <a:lstStyle/>
          <a:p>
            <a:fld id="{EB76F5A6-DA62-3A4A-9C6B-C15D60C1E55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ClrTx/>
              <a:buFont typeface="Arial" charset="0"/>
              <a:buNone/>
            </a:pPr>
            <a:endParaRPr lang="en-GB" dirty="0">
              <a:latin typeface="Calibri" charset="0"/>
            </a:endParaRPr>
          </a:p>
        </p:txBody>
      </p:sp>
      <p:sp>
        <p:nvSpPr>
          <p:cNvPr id="4" name="Slide Number Placeholder 3"/>
          <p:cNvSpPr>
            <a:spLocks noGrp="1"/>
          </p:cNvSpPr>
          <p:nvPr>
            <p:ph type="sldNum" sz="quarter" idx="10"/>
          </p:nvPr>
        </p:nvSpPr>
        <p:spPr/>
        <p:txBody>
          <a:bodyPr/>
          <a:lstStyle/>
          <a:p>
            <a:fld id="{EB76F5A6-DA62-3A4A-9C6B-C15D60C1E55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848600" cy="1752600"/>
          </a:xfrm>
        </p:spPr>
        <p:txBody>
          <a:bodyPr/>
          <a:lstStyle>
            <a:lvl1pPr marL="0" indent="0" algn="ctr">
              <a:buNone/>
              <a:defRPr>
                <a:solidFill>
                  <a:srgbClr val="544E4C"/>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rgbClr val="ED7C00"/>
            </a:solidFill>
          </a:ln>
        </p:spPr>
        <p:style>
          <a:lnRef idx="1">
            <a:schemeClr val="accent1"/>
          </a:lnRef>
          <a:fillRef idx="0">
            <a:schemeClr val="accent1"/>
          </a:fillRef>
          <a:effectRef idx="0">
            <a:schemeClr val="accent1"/>
          </a:effectRef>
          <a:fontRef idx="minor">
            <a:schemeClr val="tx1"/>
          </a:fontRef>
        </p:style>
      </p:cxnSp>
      <p:pic>
        <p:nvPicPr>
          <p:cNvPr id="7" name="Picture 6" descr="bann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677" y="5254699"/>
            <a:ext cx="8473723" cy="1603301"/>
          </a:xfrm>
          <a:prstGeom prst="rect">
            <a:avLst/>
          </a:prstGeom>
        </p:spPr>
      </p:pic>
      <p:pic>
        <p:nvPicPr>
          <p:cNvPr id="9" name="Picture 8" descr="FOSTER-hir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99706" y="1609281"/>
            <a:ext cx="3557135" cy="18959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10/21/2014</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10/21/2014</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pic>
        <p:nvPicPr>
          <p:cNvPr id="15" name="Picture 14" descr="FOSTER-hir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28" y="6027494"/>
            <a:ext cx="1609995" cy="8581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solidFill>
                  <a:srgbClr val="ED7C00"/>
                </a:solidFill>
              </a:defRPr>
            </a:lvl1pPr>
          </a:lstStyle>
          <a:p>
            <a:r>
              <a:rPr lang="en-GB"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10/21/2014</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10/21/2014</a:t>
            </a:fld>
            <a:endParaRPr lang="en-US"/>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en-US"/>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10/21/2014</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10/21/2014</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10/21/2014</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89DBEE4D-CEC8-B34E-993C-F9B555038BC6}" type="datetimeFigureOut">
              <a:rPr lang="en-US" smtClean="0"/>
              <a:t>10/21/2014</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1195F333-0D92-374E-91DF-1E1330C72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0158"/>
            <a:ext cx="8229600" cy="9906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406958"/>
            <a:ext cx="8229600" cy="4876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4" name="Rectangle 13"/>
          <p:cNvSpPr/>
          <p:nvPr userDrawn="1"/>
        </p:nvSpPr>
        <p:spPr>
          <a:xfrm>
            <a:off x="0" y="0"/>
            <a:ext cx="9144000" cy="138034"/>
          </a:xfrm>
          <a:prstGeom prst="rect">
            <a:avLst/>
          </a:prstGeom>
          <a:solidFill>
            <a:srgbClr val="544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 y="0"/>
            <a:ext cx="1932560" cy="138034"/>
          </a:xfrm>
          <a:prstGeom prst="rect">
            <a:avLst/>
          </a:prstGeom>
          <a:solidFill>
            <a:srgbClr val="ED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658617" y="-1"/>
            <a:ext cx="5485383" cy="138035"/>
          </a:xfrm>
          <a:prstGeom prst="rect">
            <a:avLst/>
          </a:prstGeom>
          <a:solidFill>
            <a:srgbClr val="AB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rgbClr val="808080"/>
          </a:solidFill>
          <a:latin typeface="Trebuchet MS"/>
          <a:ea typeface="+mn-ea"/>
          <a:cs typeface="Trebuchet M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808080"/>
          </a:solidFill>
          <a:latin typeface="Trebuchet MS"/>
          <a:ea typeface="+mn-ea"/>
          <a:cs typeface="Trebuchet M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rgbClr val="808080"/>
          </a:solidFill>
          <a:latin typeface="Trebuchet MS"/>
          <a:ea typeface="+mn-ea"/>
          <a:cs typeface="Trebuchet M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808080"/>
          </a:solidFill>
          <a:latin typeface="Trebuchet MS"/>
          <a:ea typeface="+mn-ea"/>
          <a:cs typeface="Trebuchet M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808080"/>
          </a:solidFill>
          <a:latin typeface="Trebuchet MS"/>
          <a:ea typeface="+mn-ea"/>
          <a:cs typeface="Trebuchet M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hyperlink" Target="http://www.nationalarchives.gov.uk/news/503.htm" TargetMode="Externa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bis.gov.uk/assets/biscore/innovation/docs/i/11-1387-innovation-and-research-strategy-for-growth.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c.europa.eu/research/participants/data/ref/h2020/grants_manual/hi/oa_pilot/h2020-hi-oa-data-mgt_en.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mponline.dcc.ac.uk/" TargetMode="External"/><Relationship Id="rId2" Type="http://schemas.openxmlformats.org/officeDocument/2006/relationships/hyperlink" Target="http://www.dcc.ac.uk/resources/data-management-plans/checklist"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www.dcc.ac.uk/resources/data-management-plan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osteropenscience.eu" TargetMode="External"/><Relationship Id="rId2" Type="http://schemas.openxmlformats.org/officeDocument/2006/relationships/hyperlink" Target="mailto:martin.donnelly@ed.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esearchobject.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noProof="0" smtClean="0"/>
              <a:t>Facilitate Open Science Training for European Research</a:t>
            </a:r>
            <a:endParaRPr lang="en-GB" noProof="0"/>
          </a:p>
        </p:txBody>
      </p:sp>
      <p:sp>
        <p:nvSpPr>
          <p:cNvPr id="2" name="TextBox 1"/>
          <p:cNvSpPr txBox="1"/>
          <p:nvPr/>
        </p:nvSpPr>
        <p:spPr>
          <a:xfrm>
            <a:off x="4528162" y="4394149"/>
            <a:ext cx="4006238" cy="2031325"/>
          </a:xfrm>
          <a:prstGeom prst="rect">
            <a:avLst/>
          </a:prstGeom>
          <a:noFill/>
        </p:spPr>
        <p:txBody>
          <a:bodyPr wrap="none" rtlCol="0">
            <a:spAutoFit/>
          </a:bodyPr>
          <a:lstStyle/>
          <a:p>
            <a:pPr algn="r"/>
            <a:r>
              <a:rPr lang="en-US" dirty="0" smtClean="0"/>
              <a:t>Martin Donnelly</a:t>
            </a:r>
          </a:p>
          <a:p>
            <a:pPr algn="r"/>
            <a:r>
              <a:rPr lang="en-US" dirty="0" smtClean="0"/>
              <a:t>Digital Curation Centre</a:t>
            </a:r>
          </a:p>
          <a:p>
            <a:pPr algn="r"/>
            <a:r>
              <a:rPr lang="en-US" dirty="0" smtClean="0"/>
              <a:t>University of Edinburgh</a:t>
            </a:r>
          </a:p>
          <a:p>
            <a:pPr algn="r"/>
            <a:endParaRPr lang="en-US" dirty="0"/>
          </a:p>
          <a:p>
            <a:pPr algn="r"/>
            <a:r>
              <a:rPr lang="en-US" dirty="0" smtClean="0"/>
              <a:t>Open </a:t>
            </a:r>
            <a:r>
              <a:rPr lang="en-US" dirty="0"/>
              <a:t>Access </a:t>
            </a:r>
            <a:r>
              <a:rPr lang="en-US" dirty="0" smtClean="0"/>
              <a:t>week training event </a:t>
            </a:r>
          </a:p>
          <a:p>
            <a:pPr algn="r"/>
            <a:r>
              <a:rPr lang="en-US" dirty="0" smtClean="0"/>
              <a:t>Royal Holloway University of London</a:t>
            </a:r>
          </a:p>
          <a:p>
            <a:pPr algn="r"/>
            <a:r>
              <a:rPr lang="en-US" dirty="0" smtClean="0"/>
              <a:t>22 October 2014</a:t>
            </a:r>
          </a:p>
        </p:txBody>
      </p:sp>
    </p:spTree>
    <p:extLst>
      <p:ext uri="{BB962C8B-B14F-4D97-AF65-F5344CB8AC3E}">
        <p14:creationId xmlns:p14="http://schemas.microsoft.com/office/powerpoint/2010/main" val="3884670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26999" y="1409199"/>
            <a:ext cx="5736035" cy="4858871"/>
          </a:xfrm>
          <a:prstGeom prst="rect">
            <a:avLst/>
          </a:prstGeom>
        </p:spPr>
        <p:txBody>
          <a:bodyPr vert="horz" lIns="91440" tIns="45720" rIns="91440" bIns="45720" rtlCol="0">
            <a:normAutofit fontScale="92500" lnSpcReduction="1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a:spcBef>
                <a:spcPts val="1200"/>
              </a:spcBef>
              <a:buFont typeface="Arial"/>
              <a:buChar char="•"/>
            </a:pPr>
            <a:r>
              <a:rPr lang="en-GB" sz="2600" dirty="0" smtClean="0"/>
              <a:t>Developments in sensor technology, networking and digital storage enable new research and scientific paradigms</a:t>
            </a:r>
          </a:p>
          <a:p>
            <a:pPr>
              <a:spcBef>
                <a:spcPts val="1200"/>
              </a:spcBef>
              <a:buFont typeface="Arial"/>
              <a:buChar char="•"/>
            </a:pPr>
            <a:r>
              <a:rPr lang="en-GB" sz="2600" dirty="0" smtClean="0"/>
              <a:t>As costs also fall, possibilities for data sharing, citation and re-use become much more widespread</a:t>
            </a:r>
          </a:p>
          <a:p>
            <a:pPr>
              <a:spcBef>
                <a:spcPts val="1200"/>
              </a:spcBef>
              <a:buFont typeface="Arial"/>
              <a:buChar char="•"/>
            </a:pPr>
            <a:r>
              <a:rPr lang="en-GB" sz="2600" dirty="0" smtClean="0"/>
              <a:t>Journals dedicated solely to publishing data have even started to appear. That’s not to say it’s an entirely new thing: journals have always published data, just never before at such scale…</a:t>
            </a:r>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29344" y="1383799"/>
            <a:ext cx="2128906" cy="2797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Title 9"/>
          <p:cNvSpPr>
            <a:spLocks noGrp="1"/>
          </p:cNvSpPr>
          <p:nvPr>
            <p:ph type="title"/>
          </p:nvPr>
        </p:nvSpPr>
        <p:spPr/>
        <p:txBody>
          <a:bodyPr/>
          <a:lstStyle/>
          <a:p>
            <a:r>
              <a:rPr lang="en-GB" noProof="0" smtClean="0"/>
              <a:t>Technology</a:t>
            </a:r>
            <a:endParaRPr lang="en-GB" noProof="0"/>
          </a:p>
        </p:txBody>
      </p:sp>
      <p:pic>
        <p:nvPicPr>
          <p:cNvPr id="2" name="Picture 1" descr="RTEmagicC_GeoScienceDataJournal.jp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5734" y="4261470"/>
            <a:ext cx="2982516" cy="2120900"/>
          </a:xfrm>
          <a:prstGeom prst="rect">
            <a:avLst/>
          </a:prstGeom>
        </p:spPr>
      </p:pic>
    </p:spTree>
    <p:extLst>
      <p:ext uri="{BB962C8B-B14F-4D97-AF65-F5344CB8AC3E}">
        <p14:creationId xmlns:p14="http://schemas.microsoft.com/office/powerpoint/2010/main" val="1516812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Scientific-Papers-of-William-Parsons-Third-Earl-of-Rosse-1800-1867-Parsons-William-978110803807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85" y="1326502"/>
            <a:ext cx="1786789" cy="2525497"/>
          </a:xfrm>
          <a:prstGeom prst="rect">
            <a:avLst/>
          </a:prstGeom>
          <a:ln>
            <a:solidFill>
              <a:schemeClr val="tx1">
                <a:alpha val="50000"/>
              </a:schemeClr>
            </a:solidFill>
          </a:ln>
        </p:spPr>
      </p:pic>
      <p:pic>
        <p:nvPicPr>
          <p:cNvPr id="9" name="Picture 8" descr="rosse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077" y="1326503"/>
            <a:ext cx="3431291" cy="5080438"/>
          </a:xfrm>
          <a:prstGeom prst="rect">
            <a:avLst/>
          </a:prstGeom>
        </p:spPr>
      </p:pic>
      <p:sp>
        <p:nvSpPr>
          <p:cNvPr id="10" name="Title 9"/>
          <p:cNvSpPr>
            <a:spLocks noGrp="1"/>
          </p:cNvSpPr>
          <p:nvPr>
            <p:ph type="title"/>
          </p:nvPr>
        </p:nvSpPr>
        <p:spPr/>
        <p:txBody>
          <a:bodyPr/>
          <a:lstStyle/>
          <a:p>
            <a:r>
              <a:rPr lang="en-GB" noProof="0" smtClean="0"/>
              <a:t>Rosse</a:t>
            </a:r>
            <a:endParaRPr lang="en-GB" noProof="0"/>
          </a:p>
        </p:txBody>
      </p:sp>
      <p:pic>
        <p:nvPicPr>
          <p:cNvPr id="2" name="Picture 1" descr="rosse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6368" y="1326503"/>
            <a:ext cx="3331882" cy="5069407"/>
          </a:xfrm>
          <a:prstGeom prst="rect">
            <a:avLst/>
          </a:prstGeom>
        </p:spPr>
      </p:pic>
      <p:sp>
        <p:nvSpPr>
          <p:cNvPr id="3" name="TextBox 2"/>
          <p:cNvSpPr txBox="1"/>
          <p:nvPr/>
        </p:nvSpPr>
        <p:spPr>
          <a:xfrm>
            <a:off x="248803" y="4087586"/>
            <a:ext cx="1816392" cy="1815882"/>
          </a:xfrm>
          <a:prstGeom prst="rect">
            <a:avLst/>
          </a:prstGeom>
          <a:noFill/>
        </p:spPr>
        <p:txBody>
          <a:bodyPr wrap="square" rtlCol="0">
            <a:spAutoFit/>
          </a:bodyPr>
          <a:lstStyle/>
          <a:p>
            <a:pPr algn="ctr"/>
            <a:r>
              <a:rPr lang="en-US" sz="1600" dirty="0" smtClean="0"/>
              <a:t>from </a:t>
            </a:r>
            <a:r>
              <a:rPr lang="en-US" sz="1600" i="1" dirty="0"/>
              <a:t>Philosophical Transactions of the Royal </a:t>
            </a:r>
            <a:r>
              <a:rPr lang="en-US" sz="1600" i="1" dirty="0" smtClean="0"/>
              <a:t>Society</a:t>
            </a:r>
            <a:r>
              <a:rPr lang="en-US" sz="1600" dirty="0"/>
              <a:t>, </a:t>
            </a:r>
            <a:r>
              <a:rPr lang="en-US" sz="1600" dirty="0" smtClean="0"/>
              <a:t>(MDCCCLXI) </a:t>
            </a:r>
            <a:r>
              <a:rPr lang="en-US" sz="1600" dirty="0"/>
              <a:t>(or 1861 </a:t>
            </a:r>
            <a:r>
              <a:rPr lang="en-US" sz="1600" dirty="0" smtClean="0"/>
              <a:t>if you’d prefer)</a:t>
            </a:r>
            <a:endParaRPr lang="en-US" sz="1600" dirty="0"/>
          </a:p>
        </p:txBody>
      </p:sp>
    </p:spTree>
    <p:extLst>
      <p:ext uri="{BB962C8B-B14F-4D97-AF65-F5344CB8AC3E}">
        <p14:creationId xmlns:p14="http://schemas.microsoft.com/office/powerpoint/2010/main" val="332110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Repurposing / VfM via data re-use</a:t>
            </a:r>
            <a:endParaRPr lang="en-GB" noProof="0"/>
          </a:p>
        </p:txBody>
      </p:sp>
      <p:sp>
        <p:nvSpPr>
          <p:cNvPr id="4" name="Content Placeholder 3"/>
          <p:cNvSpPr>
            <a:spLocks noGrp="1"/>
          </p:cNvSpPr>
          <p:nvPr>
            <p:ph idx="1"/>
          </p:nvPr>
        </p:nvSpPr>
        <p:spPr>
          <a:xfrm>
            <a:off x="457200" y="1486567"/>
            <a:ext cx="3660787" cy="4739759"/>
          </a:xfrm>
          <a:prstGeom prst="rect">
            <a:avLst/>
          </a:prstGeom>
        </p:spPr>
        <p:txBody>
          <a:bodyPr wrap="square">
            <a:spAutoFit/>
          </a:bodyPr>
          <a:lstStyle/>
          <a:p>
            <a:pPr marL="0" indent="0">
              <a:buNone/>
            </a:pPr>
            <a:r>
              <a:rPr lang="en-GB" sz="1400" b="1" noProof="0" smtClean="0"/>
              <a:t>Ships’ log books build picture of climate change  </a:t>
            </a:r>
            <a:r>
              <a:rPr lang="en-GB" sz="1400" noProof="0" smtClean="0"/>
              <a:t>14 October 2010</a:t>
            </a:r>
          </a:p>
          <a:p>
            <a:pPr marL="0" indent="0">
              <a:buNone/>
            </a:pPr>
            <a:r>
              <a:rPr lang="en-GB" sz="1400" noProof="0" smtClean="0"/>
              <a:t>You can now help scientists understand the climate of the past and unearth new historical information by revisiting the voyages of First World War Royal Navy warships.</a:t>
            </a:r>
          </a:p>
          <a:p>
            <a:pPr marL="0" indent="0">
              <a:buNone/>
            </a:pPr>
            <a:r>
              <a:rPr lang="en-GB" sz="1400" noProof="0" smtClean="0"/>
              <a:t>Visitors to OldWeather.org will be able to retrace the routes taken by any of 280 Royal Navy ships. These include historic vessels such as HMS Caroline, the last survivor of the 1916 Battle of Jutland still afloat. By transcribing information about the weather and interesting events from images of each ship's logbook, web volunteers will help scientists build a more accurate picture of how our climate has changed over the last century. </a:t>
            </a:r>
          </a:p>
          <a:p>
            <a:pPr marL="0" indent="0">
              <a:buNone/>
            </a:pPr>
            <a:r>
              <a:rPr lang="en-GB" sz="1400" noProof="0" smtClean="0">
                <a:hlinkClick r:id="rId2"/>
              </a:rPr>
              <a:t>http://www.nationalarchives.gov.uk/news/503.htm</a:t>
            </a:r>
            <a:r>
              <a:rPr lang="en-GB" sz="1400" noProof="0" smtClean="0"/>
              <a:t> </a:t>
            </a:r>
            <a:endParaRPr lang="en-GB" sz="1400" noProof="0"/>
          </a:p>
        </p:txBody>
      </p:sp>
      <p:pic>
        <p:nvPicPr>
          <p:cNvPr id="5" name="Picture 4"/>
          <p:cNvPicPr>
            <a:picLocks noChangeAspect="1"/>
          </p:cNvPicPr>
          <p:nvPr/>
        </p:nvPicPr>
        <p:blipFill>
          <a:blip r:embed="rId3"/>
          <a:stretch>
            <a:fillRect/>
          </a:stretch>
        </p:blipFill>
        <p:spPr>
          <a:xfrm>
            <a:off x="5133207" y="1542092"/>
            <a:ext cx="2621576" cy="1603122"/>
          </a:xfrm>
          <a:prstGeom prst="rect">
            <a:avLst/>
          </a:prstGeom>
        </p:spPr>
      </p:pic>
      <p:sp>
        <p:nvSpPr>
          <p:cNvPr id="6" name="TextBox 5"/>
          <p:cNvSpPr txBox="1"/>
          <p:nvPr/>
        </p:nvSpPr>
        <p:spPr>
          <a:xfrm>
            <a:off x="5133207" y="3150641"/>
            <a:ext cx="2621576" cy="507831"/>
          </a:xfrm>
          <a:prstGeom prst="rect">
            <a:avLst/>
          </a:prstGeom>
          <a:noFill/>
        </p:spPr>
        <p:txBody>
          <a:bodyPr wrap="square" rtlCol="0">
            <a:spAutoFit/>
          </a:bodyPr>
          <a:lstStyle/>
          <a:p>
            <a:pPr algn="ctr"/>
            <a:r>
              <a:rPr lang="en-US" sz="900" dirty="0">
                <a:solidFill>
                  <a:prstClr val="black"/>
                </a:solidFill>
                <a:latin typeface="Calibri"/>
              </a:rPr>
              <a:t>Detail from Royal Navy Recruitment poster, RNVR </a:t>
            </a:r>
            <a:r>
              <a:rPr lang="en-US" sz="900" dirty="0" smtClean="0">
                <a:solidFill>
                  <a:prstClr val="black"/>
                </a:solidFill>
                <a:latin typeface="Calibri"/>
              </a:rPr>
              <a:t>Signals </a:t>
            </a:r>
            <a:r>
              <a:rPr lang="en-US" sz="900" dirty="0">
                <a:solidFill>
                  <a:prstClr val="black"/>
                </a:solidFill>
                <a:latin typeface="Calibri"/>
              </a:rPr>
              <a:t>branch, </a:t>
            </a:r>
            <a:r>
              <a:rPr lang="en-US" sz="900" dirty="0" smtClean="0">
                <a:solidFill>
                  <a:prstClr val="black"/>
                </a:solidFill>
                <a:latin typeface="Calibri"/>
              </a:rPr>
              <a:t>1917 </a:t>
            </a:r>
            <a:r>
              <a:rPr lang="en-US" sz="900" dirty="0">
                <a:solidFill>
                  <a:prstClr val="black"/>
                </a:solidFill>
                <a:latin typeface="Calibri"/>
              </a:rPr>
              <a:t>(Catalogue reference: ADM 1/8331</a:t>
            </a:r>
            <a:r>
              <a:rPr lang="en-US" sz="900" dirty="0" smtClean="0">
                <a:solidFill>
                  <a:prstClr val="black"/>
                </a:solidFill>
                <a:latin typeface="Calibri"/>
              </a:rPr>
              <a:t>)</a:t>
            </a:r>
            <a:endParaRPr lang="en-US" sz="900" dirty="0">
              <a:solidFill>
                <a:prstClr val="black"/>
              </a:solidFill>
              <a:latin typeface="Calibri"/>
            </a:endParaRPr>
          </a:p>
        </p:txBody>
      </p:sp>
      <p:pic>
        <p:nvPicPr>
          <p:cNvPr id="7" name="Picture 6" descr="small-adm55_log040_page019(1760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6039" y="3645932"/>
            <a:ext cx="1886021" cy="1505310"/>
          </a:xfrm>
          <a:prstGeom prst="rect">
            <a:avLst/>
          </a:prstGeom>
        </p:spPr>
      </p:pic>
      <p:pic>
        <p:nvPicPr>
          <p:cNvPr id="8" name="Picture 7" descr="small-adm55_log040_page011(1760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6076" y="3645931"/>
            <a:ext cx="967887" cy="1512217"/>
          </a:xfrm>
          <a:prstGeom prst="rect">
            <a:avLst/>
          </a:prstGeom>
        </p:spPr>
      </p:pic>
      <p:sp>
        <p:nvSpPr>
          <p:cNvPr id="9" name="TextBox 8"/>
          <p:cNvSpPr txBox="1"/>
          <p:nvPr/>
        </p:nvSpPr>
        <p:spPr>
          <a:xfrm>
            <a:off x="7348812" y="3560758"/>
            <a:ext cx="1679736" cy="523220"/>
          </a:xfrm>
          <a:prstGeom prst="rect">
            <a:avLst/>
          </a:prstGeom>
          <a:noFill/>
        </p:spPr>
        <p:txBody>
          <a:bodyPr wrap="square" rtlCol="0">
            <a:spAutoFit/>
          </a:bodyPr>
          <a:lstStyle/>
          <a:p>
            <a:r>
              <a:rPr lang="en-US" sz="1400" dirty="0" smtClean="0">
                <a:solidFill>
                  <a:prstClr val="black"/>
                </a:solidFill>
                <a:latin typeface="Calibri"/>
              </a:rPr>
              <a:t>Endeavour, 1768-71 (Captain Cook)</a:t>
            </a:r>
          </a:p>
        </p:txBody>
      </p:sp>
      <p:pic>
        <p:nvPicPr>
          <p:cNvPr id="10" name="Picture 9" descr="small-adm51_p3054-1_003(1830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6039" y="5311016"/>
            <a:ext cx="789174" cy="1241776"/>
          </a:xfrm>
          <a:prstGeom prst="rect">
            <a:avLst/>
          </a:prstGeom>
        </p:spPr>
      </p:pic>
      <p:sp>
        <p:nvSpPr>
          <p:cNvPr id="11" name="TextBox 10"/>
          <p:cNvSpPr txBox="1"/>
          <p:nvPr/>
        </p:nvSpPr>
        <p:spPr>
          <a:xfrm>
            <a:off x="5174537" y="5243663"/>
            <a:ext cx="1202676" cy="523220"/>
          </a:xfrm>
          <a:prstGeom prst="rect">
            <a:avLst/>
          </a:prstGeom>
          <a:noFill/>
        </p:spPr>
        <p:txBody>
          <a:bodyPr wrap="square" rtlCol="0">
            <a:spAutoFit/>
          </a:bodyPr>
          <a:lstStyle/>
          <a:p>
            <a:r>
              <a:rPr lang="en-US" sz="1400" dirty="0">
                <a:solidFill>
                  <a:prstClr val="black"/>
                </a:solidFill>
                <a:latin typeface="Calibri"/>
              </a:rPr>
              <a:t>HMS Beagle, 1830-34</a:t>
            </a:r>
          </a:p>
        </p:txBody>
      </p:sp>
      <p:pic>
        <p:nvPicPr>
          <p:cNvPr id="12" name="Picture 11" descr="HMS_torch-OLD_WEATHER(191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568937" y="4421291"/>
            <a:ext cx="1420477" cy="2128058"/>
          </a:xfrm>
          <a:prstGeom prst="rect">
            <a:avLst/>
          </a:prstGeom>
        </p:spPr>
      </p:pic>
      <p:sp>
        <p:nvSpPr>
          <p:cNvPr id="13" name="TextBox 12"/>
          <p:cNvSpPr txBox="1"/>
          <p:nvPr/>
        </p:nvSpPr>
        <p:spPr>
          <a:xfrm flipH="1">
            <a:off x="6497860" y="6013967"/>
            <a:ext cx="1083089" cy="523220"/>
          </a:xfrm>
          <a:prstGeom prst="rect">
            <a:avLst/>
          </a:prstGeom>
          <a:noFill/>
        </p:spPr>
        <p:txBody>
          <a:bodyPr wrap="square" rtlCol="0">
            <a:spAutoFit/>
          </a:bodyPr>
          <a:lstStyle/>
          <a:p>
            <a:pPr algn="r"/>
            <a:r>
              <a:rPr lang="en-US" sz="1400" dirty="0" smtClean="0">
                <a:solidFill>
                  <a:prstClr val="black"/>
                </a:solidFill>
                <a:latin typeface="Calibri"/>
              </a:rPr>
              <a:t>HMS Torch, 1918</a:t>
            </a:r>
            <a:endParaRPr lang="en-US" sz="1400" dirty="0">
              <a:solidFill>
                <a:prstClr val="black"/>
              </a:solidFill>
              <a:latin typeface="Calibri"/>
            </a:endParaRPr>
          </a:p>
        </p:txBody>
      </p:sp>
    </p:spTree>
    <p:extLst>
      <p:ext uri="{BB962C8B-B14F-4D97-AF65-F5344CB8AC3E}">
        <p14:creationId xmlns:p14="http://schemas.microsoft.com/office/powerpoint/2010/main" val="3686970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84164" y="1391459"/>
            <a:ext cx="6266762" cy="5074021"/>
          </a:xfrm>
        </p:spPr>
        <p:txBody>
          <a:bodyPr>
            <a:noAutofit/>
          </a:bodyPr>
          <a:lstStyle/>
          <a:p>
            <a:pPr marL="0" indent="0">
              <a:buNone/>
            </a:pPr>
            <a:r>
              <a:rPr lang="en-GB" sz="1800" i="1" noProof="0" smtClean="0"/>
              <a:t>6.9 </a:t>
            </a:r>
            <a:r>
              <a:rPr lang="en-GB" sz="1800" i="1" noProof="0"/>
              <a:t>The Research Councils expect the researchers they fund to deposit published articles or conference proceedings in an open access repository at or around the time of publication. But this practice is unevenly enforced. Therefore, as an immediate step, </a:t>
            </a:r>
            <a:r>
              <a:rPr lang="en-GB" sz="1800" b="1" i="1" noProof="0"/>
              <a:t>we have asked the Research Councils to ensure the researchers they fund fulfil the current requirements</a:t>
            </a:r>
            <a:r>
              <a:rPr lang="en-GB" sz="1800" i="1" noProof="0"/>
              <a:t>. Additionally, the Research Councils have now agreed to invest £2 million in the development, by 2013, of a UK ‘Gateway to Research’. In the first instance this will allow ready access to Research Council funded research information and related data but it will be designed so that it can also include research funded by others in due course. The Research Councils will work with their partners and users to ensure information is presented in a readily reusable form, using common formats and open standards</a:t>
            </a:r>
            <a:r>
              <a:rPr lang="en-GB" sz="1800" i="1" noProof="0" smtClean="0"/>
              <a:t>.</a:t>
            </a:r>
          </a:p>
        </p:txBody>
      </p:sp>
      <p:pic>
        <p:nvPicPr>
          <p:cNvPr id="2" name="Picture 1" descr="BIS rep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926" y="1942049"/>
            <a:ext cx="2307323" cy="3252541"/>
          </a:xfrm>
          <a:prstGeom prst="rect">
            <a:avLst/>
          </a:prstGeom>
        </p:spPr>
      </p:pic>
      <p:sp>
        <p:nvSpPr>
          <p:cNvPr id="14338" name="Title 1"/>
          <p:cNvSpPr>
            <a:spLocks noGrp="1"/>
          </p:cNvSpPr>
          <p:nvPr>
            <p:ph type="title"/>
          </p:nvPr>
        </p:nvSpPr>
        <p:spPr/>
        <p:txBody>
          <a:bodyPr/>
          <a:lstStyle/>
          <a:p>
            <a:pPr marL="0" lvl="0" indent="0"/>
            <a:r>
              <a:rPr lang="en-GB" noProof="0"/>
              <a:t>Government </a:t>
            </a:r>
            <a:r>
              <a:rPr lang="en-GB" noProof="0" smtClean="0"/>
              <a:t>pressure/support</a:t>
            </a:r>
            <a:endParaRPr lang="en-GB" noProof="0"/>
          </a:p>
        </p:txBody>
      </p:sp>
      <p:sp>
        <p:nvSpPr>
          <p:cNvPr id="3" name="TextBox 2"/>
          <p:cNvSpPr txBox="1"/>
          <p:nvPr/>
        </p:nvSpPr>
        <p:spPr>
          <a:xfrm>
            <a:off x="6550925" y="5272570"/>
            <a:ext cx="2307323" cy="769441"/>
          </a:xfrm>
          <a:prstGeom prst="rect">
            <a:avLst/>
          </a:prstGeom>
          <a:noFill/>
        </p:spPr>
        <p:txBody>
          <a:bodyPr wrap="square" rtlCol="0">
            <a:spAutoFit/>
          </a:bodyPr>
          <a:lstStyle/>
          <a:p>
            <a:pPr algn="r"/>
            <a:r>
              <a:rPr lang="en-GB" sz="1100" u="sng" dirty="0">
                <a:hlinkClick r:id="rId4"/>
              </a:rPr>
              <a:t>http://www.bis.gov.uk/assets/biscore/innovation/docs/i/11-1387-innovation-and-research-strategy-for-growth.pdf</a:t>
            </a:r>
            <a:r>
              <a:rPr lang="en-GB" sz="1100" dirty="0"/>
              <a:t> </a:t>
            </a:r>
          </a:p>
        </p:txBody>
      </p:sp>
    </p:spTree>
    <p:extLst>
      <p:ext uri="{BB962C8B-B14F-4D97-AF65-F5344CB8AC3E}">
        <p14:creationId xmlns:p14="http://schemas.microsoft.com/office/powerpoint/2010/main" val="1881725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045" y="1289493"/>
            <a:ext cx="5616855" cy="50202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noProof="0" smtClean="0"/>
              <a:t>Funder principles/expectations</a:t>
            </a:r>
            <a:endParaRPr lang="en-GB" noProof="0"/>
          </a:p>
        </p:txBody>
      </p:sp>
      <p:sp>
        <p:nvSpPr>
          <p:cNvPr id="7" name="TextBox 1"/>
          <p:cNvSpPr txBox="1">
            <a:spLocks noChangeArrowheads="1"/>
          </p:cNvSpPr>
          <p:nvPr/>
        </p:nvSpPr>
        <p:spPr bwMode="auto">
          <a:xfrm>
            <a:off x="6146935" y="1289493"/>
            <a:ext cx="2711315" cy="2677656"/>
          </a:xfrm>
          <a:prstGeom prst="rect">
            <a:avLst/>
          </a:prstGeom>
          <a:solidFill>
            <a:schemeClr val="bg1"/>
          </a:solidFill>
          <a:ln w="9525">
            <a:solidFill>
              <a:srgbClr val="000000"/>
            </a:solidFill>
            <a:miter lim="800000"/>
            <a:headEnd/>
            <a:tailEnd/>
          </a:ln>
          <a:extLst/>
        </p:spPr>
        <p:txBody>
          <a:bodyPr wrap="square">
            <a:spAutoFit/>
          </a:bodyPr>
          <a:lstStyle>
            <a:lvl1pPr marL="457200" indent="-457200" eaLnBrk="0" hangingPunct="0">
              <a:defRPr sz="2400">
                <a:solidFill>
                  <a:schemeClr val="tx1"/>
                </a:solidFill>
                <a:latin typeface="Times New Roman" charset="0"/>
                <a:ea typeface="ＭＳ Ｐゴシック" pitchFamily="1" charset="-128"/>
              </a:defRPr>
            </a:lvl1pPr>
            <a:lvl2pPr marL="742950" indent="-285750" eaLnBrk="0" hangingPunct="0">
              <a:defRPr sz="2400">
                <a:solidFill>
                  <a:schemeClr val="tx1"/>
                </a:solidFill>
                <a:latin typeface="Times New Roman" charset="0"/>
                <a:ea typeface="ＭＳ Ｐゴシック" pitchFamily="1" charset="-128"/>
              </a:defRPr>
            </a:lvl2pPr>
            <a:lvl3pPr marL="1143000" indent="-228600" eaLnBrk="0" hangingPunct="0">
              <a:defRPr sz="2400">
                <a:solidFill>
                  <a:schemeClr val="tx1"/>
                </a:solidFill>
                <a:latin typeface="Times New Roman" charset="0"/>
                <a:ea typeface="ＭＳ Ｐゴシック" pitchFamily="1" charset="-128"/>
              </a:defRPr>
            </a:lvl3pPr>
            <a:lvl4pPr marL="1600200" indent="-228600" eaLnBrk="0" hangingPunct="0">
              <a:defRPr sz="2400">
                <a:solidFill>
                  <a:schemeClr val="tx1"/>
                </a:solidFill>
                <a:latin typeface="Times New Roman" charset="0"/>
                <a:ea typeface="ＭＳ Ｐゴシック" pitchFamily="1" charset="-128"/>
              </a:defRPr>
            </a:lvl4pPr>
            <a:lvl5pPr marL="2057400" indent="-228600" eaLnBrk="0" hangingPunct="0">
              <a:defRPr sz="2400">
                <a:solidFill>
                  <a:schemeClr val="tx1"/>
                </a:solidFill>
                <a:latin typeface="Times New Roman"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pitchFamily="1" charset="-128"/>
              </a:defRPr>
            </a:lvl9pPr>
          </a:lstStyle>
          <a:p>
            <a:pPr eaLnBrk="1" hangingPunct="1">
              <a:buFont typeface="+mj-lt"/>
              <a:buAutoNum type="arabicPeriod"/>
            </a:pPr>
            <a:r>
              <a:rPr lang="en-GB" dirty="0">
                <a:latin typeface="Arial" charset="0"/>
                <a:cs typeface="Arial" charset="0"/>
              </a:rPr>
              <a:t>Public good</a:t>
            </a:r>
          </a:p>
          <a:p>
            <a:pPr eaLnBrk="1" hangingPunct="1">
              <a:buFont typeface="+mj-lt"/>
              <a:buAutoNum type="arabicPeriod"/>
            </a:pPr>
            <a:r>
              <a:rPr lang="en-GB" dirty="0">
                <a:latin typeface="Arial" charset="0"/>
                <a:cs typeface="Arial" charset="0"/>
              </a:rPr>
              <a:t>Preservation</a:t>
            </a:r>
          </a:p>
          <a:p>
            <a:pPr eaLnBrk="1" hangingPunct="1">
              <a:buFont typeface="+mj-lt"/>
              <a:buAutoNum type="arabicPeriod"/>
            </a:pPr>
            <a:r>
              <a:rPr lang="en-GB" dirty="0">
                <a:latin typeface="Arial" charset="0"/>
                <a:cs typeface="Arial" charset="0"/>
              </a:rPr>
              <a:t>Discovery</a:t>
            </a:r>
          </a:p>
          <a:p>
            <a:pPr eaLnBrk="1" hangingPunct="1">
              <a:buFont typeface="+mj-lt"/>
              <a:buAutoNum type="arabicPeriod"/>
            </a:pPr>
            <a:r>
              <a:rPr lang="en-GB" dirty="0">
                <a:latin typeface="Arial" charset="0"/>
                <a:cs typeface="Arial" charset="0"/>
              </a:rPr>
              <a:t>Confidentiality</a:t>
            </a:r>
          </a:p>
          <a:p>
            <a:pPr eaLnBrk="1" hangingPunct="1">
              <a:buFont typeface="+mj-lt"/>
              <a:buAutoNum type="arabicPeriod"/>
            </a:pPr>
            <a:r>
              <a:rPr lang="en-GB" dirty="0">
                <a:latin typeface="Arial" charset="0"/>
                <a:cs typeface="Arial" charset="0"/>
              </a:rPr>
              <a:t>First use</a:t>
            </a:r>
          </a:p>
          <a:p>
            <a:pPr eaLnBrk="1" hangingPunct="1">
              <a:buFont typeface="+mj-lt"/>
              <a:buAutoNum type="arabicPeriod"/>
            </a:pPr>
            <a:r>
              <a:rPr lang="en-GB" dirty="0">
                <a:latin typeface="Arial" charset="0"/>
                <a:cs typeface="Arial" charset="0"/>
              </a:rPr>
              <a:t>Recognition</a:t>
            </a:r>
          </a:p>
          <a:p>
            <a:pPr eaLnBrk="1" hangingPunct="1">
              <a:buFont typeface="+mj-lt"/>
              <a:buAutoNum type="arabicPeriod"/>
            </a:pPr>
            <a:r>
              <a:rPr lang="en-GB" dirty="0">
                <a:latin typeface="Arial" charset="0"/>
                <a:cs typeface="Arial" charset="0"/>
              </a:rPr>
              <a:t>Public funding</a:t>
            </a:r>
          </a:p>
        </p:txBody>
      </p:sp>
      <p:sp>
        <p:nvSpPr>
          <p:cNvPr id="4" name="TextBox 3"/>
          <p:cNvSpPr txBox="1"/>
          <p:nvPr/>
        </p:nvSpPr>
        <p:spPr>
          <a:xfrm>
            <a:off x="6146935" y="4129643"/>
            <a:ext cx="2806565" cy="2246769"/>
          </a:xfrm>
          <a:prstGeom prst="rect">
            <a:avLst/>
          </a:prstGeom>
          <a:noFill/>
        </p:spPr>
        <p:txBody>
          <a:bodyPr wrap="square" rtlCol="0">
            <a:spAutoFit/>
          </a:bodyPr>
          <a:lstStyle/>
          <a:p>
            <a:r>
              <a:rPr lang="en-US" sz="2000" i="1" dirty="0" smtClean="0"/>
              <a:t>Six of the seven RCUK councils require data management plans (or equivalent), as do Wellcome Trust, Cancer Research UK, EC, and more…</a:t>
            </a:r>
            <a:endParaRPr lang="en-US" sz="2000" i="1" dirty="0"/>
          </a:p>
        </p:txBody>
      </p:sp>
    </p:spTree>
    <p:extLst>
      <p:ext uri="{BB962C8B-B14F-4D97-AF65-F5344CB8AC3E}">
        <p14:creationId xmlns:p14="http://schemas.microsoft.com/office/powerpoint/2010/main" val="299493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UK funder policies overview</a:t>
            </a:r>
            <a:endParaRPr lang="en-GB" noProof="0"/>
          </a:p>
        </p:txBody>
      </p:sp>
      <p:pic>
        <p:nvPicPr>
          <p:cNvPr id="5" name="Picture 4" descr="Screen Shot 2014-10-21 at 13.23.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82" y="1201402"/>
            <a:ext cx="8528621" cy="4428023"/>
          </a:xfrm>
          <a:prstGeom prst="rect">
            <a:avLst/>
          </a:prstGeom>
          <a:ln>
            <a:solidFill>
              <a:srgbClr val="ABD5FF"/>
            </a:solidFill>
          </a:ln>
        </p:spPr>
      </p:pic>
      <p:sp>
        <p:nvSpPr>
          <p:cNvPr id="9" name="TextBox 8"/>
          <p:cNvSpPr txBox="1"/>
          <p:nvPr/>
        </p:nvSpPr>
        <p:spPr>
          <a:xfrm>
            <a:off x="0" y="5694018"/>
            <a:ext cx="9144000" cy="369332"/>
          </a:xfrm>
          <a:prstGeom prst="rect">
            <a:avLst/>
          </a:prstGeom>
          <a:noFill/>
        </p:spPr>
        <p:txBody>
          <a:bodyPr wrap="square" rtlCol="0">
            <a:spAutoFit/>
          </a:bodyPr>
          <a:lstStyle/>
          <a:p>
            <a:pPr algn="ctr"/>
            <a:r>
              <a:rPr lang="en-US" dirty="0">
                <a:hlinkClick r:id="rId4"/>
              </a:rPr>
              <a:t>http://www.dcc.ac.uk/resources/policy-and-legal/overview-funders-data-</a:t>
            </a:r>
            <a:r>
              <a:rPr lang="en-US" dirty="0" smtClean="0">
                <a:hlinkClick r:id="rId4"/>
              </a:rPr>
              <a:t>policies</a:t>
            </a:r>
            <a:r>
              <a:rPr lang="en-US" dirty="0" smtClean="0"/>
              <a:t> </a:t>
            </a:r>
            <a:endParaRPr lang="en-US" dirty="0"/>
          </a:p>
        </p:txBody>
      </p:sp>
    </p:spTree>
    <p:extLst>
      <p:ext uri="{BB962C8B-B14F-4D97-AF65-F5344CB8AC3E}">
        <p14:creationId xmlns:p14="http://schemas.microsoft.com/office/powerpoint/2010/main" val="3502608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Horizon 2020</a:t>
            </a:r>
            <a:endParaRPr lang="en-GB" noProof="0"/>
          </a:p>
        </p:txBody>
      </p:sp>
      <p:sp>
        <p:nvSpPr>
          <p:cNvPr id="3" name="Content Placeholder 2"/>
          <p:cNvSpPr>
            <a:spLocks noGrp="1"/>
          </p:cNvSpPr>
          <p:nvPr>
            <p:ph idx="1"/>
          </p:nvPr>
        </p:nvSpPr>
        <p:spPr>
          <a:xfrm>
            <a:off x="457200" y="1183703"/>
            <a:ext cx="5780334" cy="5354043"/>
          </a:xfrm>
        </p:spPr>
        <p:txBody>
          <a:bodyPr>
            <a:normAutofit fontScale="70000" lnSpcReduction="20000"/>
          </a:bodyPr>
          <a:lstStyle/>
          <a:p>
            <a:pPr>
              <a:lnSpc>
                <a:spcPct val="120000"/>
              </a:lnSpc>
            </a:pPr>
            <a:r>
              <a:rPr lang="en-GB" noProof="0" dirty="0" smtClean="0"/>
              <a:t>Horizon 2020 includes a data management planning pilot, spanning three phases</a:t>
            </a:r>
          </a:p>
          <a:p>
            <a:pPr lvl="1">
              <a:lnSpc>
                <a:spcPct val="120000"/>
              </a:lnSpc>
            </a:pPr>
            <a:r>
              <a:rPr lang="en-GB" noProof="0" dirty="0" smtClean="0">
                <a:hlinkClick r:id="rId2"/>
              </a:rPr>
              <a:t>http://ec.europa.eu/research/participants/data/ref/h2020/grants_manual/hi/oa_pilot/h2020-hi-oa-data-mgt_en.pdf</a:t>
            </a:r>
            <a:r>
              <a:rPr lang="en-GB" noProof="0" dirty="0" smtClean="0"/>
              <a:t> </a:t>
            </a:r>
          </a:p>
          <a:p>
            <a:pPr>
              <a:lnSpc>
                <a:spcPct val="120000"/>
              </a:lnSpc>
            </a:pPr>
            <a:r>
              <a:rPr lang="en-GB" dirty="0" smtClean="0"/>
              <a:t>All </a:t>
            </a:r>
            <a:r>
              <a:rPr lang="en-GB" dirty="0"/>
              <a:t>project proposals submitted to </a:t>
            </a:r>
            <a:r>
              <a:rPr lang="en-GB" dirty="0" smtClean="0"/>
              <a:t>“Research </a:t>
            </a:r>
            <a:r>
              <a:rPr lang="en-GB" dirty="0"/>
              <a:t>and Innovation </a:t>
            </a:r>
            <a:r>
              <a:rPr lang="en-GB" dirty="0" smtClean="0"/>
              <a:t>actions” </a:t>
            </a:r>
            <a:r>
              <a:rPr lang="en-GB" dirty="0"/>
              <a:t>as well as </a:t>
            </a:r>
            <a:r>
              <a:rPr lang="en-GB" dirty="0" smtClean="0"/>
              <a:t>“Innovation actions” should include </a:t>
            </a:r>
            <a:r>
              <a:rPr lang="en-GB" dirty="0"/>
              <a:t>a section on research data management which is evaluated under the criterion </a:t>
            </a:r>
            <a:r>
              <a:rPr lang="en-GB" dirty="0" smtClean="0"/>
              <a:t>‘Impact’</a:t>
            </a:r>
            <a:endParaRPr lang="en-GB" dirty="0"/>
          </a:p>
          <a:p>
            <a:pPr>
              <a:lnSpc>
                <a:spcPct val="120000"/>
              </a:lnSpc>
            </a:pPr>
            <a:r>
              <a:rPr lang="en-GB" dirty="0"/>
              <a:t>Where relevant, applicants must provide a short, general outline of their policy for data management, including the following issues:</a:t>
            </a:r>
          </a:p>
          <a:p>
            <a:pPr lvl="1">
              <a:lnSpc>
                <a:spcPct val="120000"/>
              </a:lnSpc>
            </a:pPr>
            <a:r>
              <a:rPr lang="en-GB" dirty="0"/>
              <a:t>What types of data will the project generate/collect?</a:t>
            </a:r>
          </a:p>
          <a:p>
            <a:pPr lvl="1">
              <a:lnSpc>
                <a:spcPct val="120000"/>
              </a:lnSpc>
            </a:pPr>
            <a:r>
              <a:rPr lang="en-GB" dirty="0"/>
              <a:t>What standards will be used?</a:t>
            </a:r>
          </a:p>
          <a:p>
            <a:pPr lvl="1">
              <a:lnSpc>
                <a:spcPct val="120000"/>
              </a:lnSpc>
            </a:pPr>
            <a:r>
              <a:rPr lang="en-GB" dirty="0"/>
              <a:t>How will this data be exploited and/or shared/made accessible for verification and re-use? If data cannot be made available, explain why.</a:t>
            </a:r>
          </a:p>
          <a:p>
            <a:pPr lvl="1">
              <a:lnSpc>
                <a:spcPct val="120000"/>
              </a:lnSpc>
            </a:pPr>
            <a:r>
              <a:rPr lang="en-GB" dirty="0"/>
              <a:t>How will this data be curated and preserved? </a:t>
            </a:r>
            <a:endParaRPr lang="en-GB" dirty="0" smtClean="0"/>
          </a:p>
          <a:p>
            <a:pPr>
              <a:lnSpc>
                <a:spcPct val="120000"/>
              </a:lnSpc>
            </a:pPr>
            <a:r>
              <a:rPr lang="en-GB" dirty="0"/>
              <a:t>A detailed description and scope of the Open Research Data Pilot requirements is provided on the Participants </a:t>
            </a:r>
            <a:r>
              <a:rPr lang="en-GB" dirty="0" smtClean="0"/>
              <a:t>Portal</a:t>
            </a:r>
            <a:endParaRPr lang="en-GB" dirty="0"/>
          </a:p>
        </p:txBody>
      </p:sp>
      <p:pic>
        <p:nvPicPr>
          <p:cNvPr id="4" name="Picture 3" descr="H2020 data c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534" y="1276341"/>
            <a:ext cx="2815937" cy="3825749"/>
          </a:xfrm>
          <a:prstGeom prst="rect">
            <a:avLst/>
          </a:prstGeom>
          <a:ln>
            <a:solidFill>
              <a:srgbClr val="ABD5FF"/>
            </a:solidFill>
          </a:ln>
        </p:spPr>
      </p:pic>
    </p:spTree>
    <p:extLst>
      <p:ext uri="{BB962C8B-B14F-4D97-AF65-F5344CB8AC3E}">
        <p14:creationId xmlns:p14="http://schemas.microsoft.com/office/powerpoint/2010/main" val="3498343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263" y="1181582"/>
            <a:ext cx="4008437" cy="2134608"/>
          </a:xfrm>
        </p:spPr>
        <p:txBody>
          <a:bodyPr>
            <a:noAutofit/>
          </a:bodyPr>
          <a:lstStyle/>
          <a:p>
            <a:pPr marL="0" indent="0">
              <a:spcBef>
                <a:spcPts val="800"/>
              </a:spcBef>
              <a:buNone/>
            </a:pPr>
            <a:r>
              <a:rPr lang="en-GB" sz="2200" noProof="0" smtClean="0">
                <a:cs typeface="Calibri"/>
              </a:rPr>
              <a:t>Controversial FOI requests to…</a:t>
            </a:r>
          </a:p>
          <a:p>
            <a:pPr>
              <a:spcBef>
                <a:spcPts val="800"/>
              </a:spcBef>
              <a:buFontTx/>
              <a:buChar char="-"/>
            </a:pPr>
            <a:r>
              <a:rPr lang="en-GB" sz="2200" noProof="0" smtClean="0">
                <a:cs typeface="Calibri"/>
              </a:rPr>
              <a:t>University of East Anglia</a:t>
            </a:r>
          </a:p>
          <a:p>
            <a:pPr>
              <a:spcBef>
                <a:spcPts val="800"/>
              </a:spcBef>
              <a:buFontTx/>
              <a:buChar char="-"/>
            </a:pPr>
            <a:r>
              <a:rPr lang="en-GB" sz="2200" noProof="0" smtClean="0">
                <a:cs typeface="Calibri"/>
              </a:rPr>
              <a:t>Queens University Belfast</a:t>
            </a:r>
          </a:p>
          <a:p>
            <a:pPr>
              <a:spcBef>
                <a:spcPts val="800"/>
              </a:spcBef>
              <a:buFontTx/>
              <a:buChar char="-"/>
            </a:pPr>
            <a:r>
              <a:rPr lang="en-GB" sz="2200" noProof="0" smtClean="0">
                <a:cs typeface="Calibri"/>
              </a:rPr>
              <a:t>University of Stirling</a:t>
            </a:r>
            <a:endParaRPr lang="en-GB" sz="2200" noProof="0">
              <a:cs typeface="Calibri"/>
            </a:endParaRPr>
          </a:p>
        </p:txBody>
      </p:sp>
      <p:sp>
        <p:nvSpPr>
          <p:cNvPr id="6" name="Title 5"/>
          <p:cNvSpPr>
            <a:spLocks noGrp="1"/>
          </p:cNvSpPr>
          <p:nvPr>
            <p:ph type="title"/>
          </p:nvPr>
        </p:nvSpPr>
        <p:spPr/>
        <p:txBody>
          <a:bodyPr/>
          <a:lstStyle/>
          <a:p>
            <a:r>
              <a:rPr lang="en-GB" noProof="0" smtClean="0"/>
              <a:t>Risk management</a:t>
            </a:r>
            <a:endParaRPr lang="en-GB" noProof="0"/>
          </a:p>
        </p:txBody>
      </p:sp>
      <p:pic>
        <p:nvPicPr>
          <p:cNvPr id="7" name="Picture 6" descr="climateg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878" y="838790"/>
            <a:ext cx="4393594" cy="2335361"/>
          </a:xfrm>
          <a:prstGeom prst="rect">
            <a:avLst/>
          </a:prstGeom>
          <a:ln>
            <a:solidFill>
              <a:schemeClr val="tx2">
                <a:lumMod val="40000"/>
                <a:lumOff val="60000"/>
              </a:schemeClr>
            </a:solidFill>
          </a:ln>
        </p:spPr>
      </p:pic>
      <p:pic>
        <p:nvPicPr>
          <p:cNvPr id="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0878" y="3427584"/>
            <a:ext cx="4446454" cy="2536847"/>
          </a:xfrm>
          <a:prstGeom prst="rect">
            <a:avLst/>
          </a:prstGeom>
          <a:ln>
            <a:solidFill>
              <a:schemeClr val="tx2">
                <a:lumMod val="40000"/>
                <a:lumOff val="60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Screen Shot 2013-05-08 at 18.06.1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 y="3427584"/>
            <a:ext cx="4356100" cy="2536847"/>
          </a:xfrm>
          <a:prstGeom prst="rect">
            <a:avLst/>
          </a:prstGeom>
          <a:ln>
            <a:solidFill>
              <a:schemeClr val="tx2">
                <a:lumMod val="40000"/>
                <a:lumOff val="60000"/>
              </a:schemeClr>
            </a:solidFill>
          </a:ln>
        </p:spPr>
      </p:pic>
    </p:spTree>
    <p:extLst>
      <p:ext uri="{BB962C8B-B14F-4D97-AF65-F5344CB8AC3E}">
        <p14:creationId xmlns:p14="http://schemas.microsoft.com/office/powerpoint/2010/main" val="2860959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14"/>
            <a:ext cx="8251639" cy="2074532"/>
          </a:xfrm>
        </p:spPr>
        <p:txBody>
          <a:bodyPr>
            <a:noAutofit/>
          </a:bodyPr>
          <a:lstStyle/>
          <a:p>
            <a:pPr>
              <a:spcBef>
                <a:spcPts val="800"/>
              </a:spcBef>
              <a:buFontTx/>
              <a:buChar char="-"/>
            </a:pPr>
            <a:r>
              <a:rPr lang="en-GB" sz="1600" noProof="0" smtClean="0">
                <a:cs typeface="Calibri"/>
              </a:rPr>
              <a:t>Reinhart &amp; Rogoff </a:t>
            </a:r>
            <a:r>
              <a:rPr lang="en-GB" sz="1600" noProof="0">
                <a:cs typeface="Calibri"/>
              </a:rPr>
              <a:t>(2010) </a:t>
            </a:r>
            <a:r>
              <a:rPr lang="en-GB" sz="1600" noProof="0" smtClean="0">
                <a:cs typeface="Calibri"/>
              </a:rPr>
              <a:t>“Growth </a:t>
            </a:r>
            <a:r>
              <a:rPr lang="en-GB" sz="1600" noProof="0">
                <a:cs typeface="Calibri"/>
              </a:rPr>
              <a:t>in a Time of </a:t>
            </a:r>
            <a:r>
              <a:rPr lang="en-GB" sz="1600" noProof="0" smtClean="0">
                <a:cs typeface="Calibri"/>
              </a:rPr>
              <a:t>Debt”</a:t>
            </a:r>
            <a:r>
              <a:rPr lang="en-GB" sz="1600" noProof="0">
                <a:cs typeface="Calibri"/>
              </a:rPr>
              <a:t> - paper not peer-reviewed, data not initially made </a:t>
            </a:r>
            <a:r>
              <a:rPr lang="en-GB" sz="1600" noProof="0" smtClean="0">
                <a:cs typeface="Calibri"/>
              </a:rPr>
              <a:t>available…</a:t>
            </a:r>
            <a:endParaRPr lang="en-GB" sz="1600" noProof="0">
              <a:cs typeface="Calibri"/>
            </a:endParaRPr>
          </a:p>
          <a:p>
            <a:pPr>
              <a:spcBef>
                <a:spcPts val="800"/>
              </a:spcBef>
              <a:buFontTx/>
              <a:buChar char="-"/>
            </a:pPr>
            <a:r>
              <a:rPr lang="en-GB" sz="1600" noProof="0" smtClean="0">
                <a:cs typeface="Calibri"/>
              </a:rPr>
              <a:t>Very influential </a:t>
            </a:r>
            <a:r>
              <a:rPr lang="en-GB" sz="1600" noProof="0">
                <a:cs typeface="Calibri"/>
              </a:rPr>
              <a:t>and repeatedly cited by politicians to </a:t>
            </a:r>
            <a:r>
              <a:rPr lang="en-GB" sz="1600" noProof="0" smtClean="0">
                <a:cs typeface="Calibri"/>
              </a:rPr>
              <a:t>lend weight to economic </a:t>
            </a:r>
            <a:r>
              <a:rPr lang="en-GB" sz="1600" noProof="0">
                <a:cs typeface="Calibri"/>
              </a:rPr>
              <a:t>strategy</a:t>
            </a:r>
          </a:p>
          <a:p>
            <a:pPr>
              <a:spcBef>
                <a:spcPts val="800"/>
              </a:spcBef>
              <a:buFontTx/>
              <a:buChar char="-"/>
            </a:pPr>
            <a:r>
              <a:rPr lang="en-GB" sz="1600" noProof="0" smtClean="0">
                <a:cs typeface="Calibri"/>
              </a:rPr>
              <a:t>Multiple issues (selective </a:t>
            </a:r>
            <a:r>
              <a:rPr lang="en-GB" sz="1600" noProof="0">
                <a:cs typeface="Calibri"/>
              </a:rPr>
              <a:t>e</a:t>
            </a:r>
            <a:r>
              <a:rPr lang="en-GB" sz="1600" noProof="0" smtClean="0">
                <a:cs typeface="Calibri"/>
              </a:rPr>
              <a:t>xclusions, unconventional </a:t>
            </a:r>
            <a:r>
              <a:rPr lang="en-GB" sz="1600" noProof="0">
                <a:cs typeface="Calibri"/>
              </a:rPr>
              <a:t>w</a:t>
            </a:r>
            <a:r>
              <a:rPr lang="en-GB" sz="1600" noProof="0" smtClean="0">
                <a:cs typeface="Calibri"/>
              </a:rPr>
              <a:t>eightings, coding </a:t>
            </a:r>
            <a:r>
              <a:rPr lang="en-GB" sz="1600" noProof="0">
                <a:cs typeface="Calibri"/>
              </a:rPr>
              <a:t>e</a:t>
            </a:r>
            <a:r>
              <a:rPr lang="en-GB" sz="1600" noProof="0" smtClean="0">
                <a:cs typeface="Calibri"/>
              </a:rPr>
              <a:t>rror) identified by a postgrad researcher </a:t>
            </a:r>
            <a:r>
              <a:rPr lang="en-GB" sz="1600" noProof="0">
                <a:cs typeface="Calibri"/>
              </a:rPr>
              <a:t>attempting to replicate </a:t>
            </a:r>
            <a:r>
              <a:rPr lang="en-GB" sz="1600" noProof="0" smtClean="0">
                <a:cs typeface="Calibri"/>
              </a:rPr>
              <a:t>the paper’s findings</a:t>
            </a:r>
          </a:p>
          <a:p>
            <a:pPr>
              <a:spcBef>
                <a:spcPts val="800"/>
              </a:spcBef>
              <a:buFontTx/>
              <a:buChar char="-"/>
            </a:pPr>
            <a:r>
              <a:rPr lang="en-GB" sz="1600" noProof="0" smtClean="0">
                <a:cs typeface="Calibri"/>
              </a:rPr>
              <a:t>Widespread embarrassment, but at least the errors were discovered!</a:t>
            </a:r>
            <a:endParaRPr lang="en-GB" sz="1600" noProof="0">
              <a:cs typeface="Calibri"/>
            </a:endParaRPr>
          </a:p>
        </p:txBody>
      </p:sp>
      <p:pic>
        <p:nvPicPr>
          <p:cNvPr id="4" name="Picture 3" descr="Screen Shot 2013-05-02 at 15.21.47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12" y="1276803"/>
            <a:ext cx="4072622" cy="2686692"/>
          </a:xfrm>
          <a:prstGeom prst="rect">
            <a:avLst/>
          </a:prstGeom>
          <a:ln>
            <a:solidFill>
              <a:schemeClr val="tx2">
                <a:lumMod val="40000"/>
                <a:lumOff val="60000"/>
              </a:schemeClr>
            </a:solidFill>
          </a:ln>
        </p:spPr>
      </p:pic>
      <p:pic>
        <p:nvPicPr>
          <p:cNvPr id="5" name="Picture 4" descr="Screen Shot 2013-05-02 at 15.22.27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023" y="1276803"/>
            <a:ext cx="3720816" cy="2686692"/>
          </a:xfrm>
          <a:prstGeom prst="rect">
            <a:avLst/>
          </a:prstGeom>
          <a:ln>
            <a:solidFill>
              <a:schemeClr val="tx2">
                <a:lumMod val="40000"/>
                <a:lumOff val="60000"/>
              </a:schemeClr>
            </a:solidFill>
          </a:ln>
        </p:spPr>
      </p:pic>
      <p:sp>
        <p:nvSpPr>
          <p:cNvPr id="6" name="Title 5"/>
          <p:cNvSpPr>
            <a:spLocks noGrp="1"/>
          </p:cNvSpPr>
          <p:nvPr>
            <p:ph type="title"/>
          </p:nvPr>
        </p:nvSpPr>
        <p:spPr/>
        <p:txBody>
          <a:bodyPr/>
          <a:lstStyle/>
          <a:p>
            <a:r>
              <a:rPr lang="en-GB" noProof="0" smtClean="0"/>
              <a:t>Research quality and integrity</a:t>
            </a:r>
            <a:endParaRPr lang="en-GB" noProof="0"/>
          </a:p>
        </p:txBody>
      </p:sp>
    </p:spTree>
    <p:extLst>
      <p:ext uri="{BB962C8B-B14F-4D97-AF65-F5344CB8AC3E}">
        <p14:creationId xmlns:p14="http://schemas.microsoft.com/office/powerpoint/2010/main" val="212422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40158"/>
            <a:ext cx="8686801" cy="990600"/>
          </a:xfrm>
        </p:spPr>
        <p:txBody>
          <a:bodyPr>
            <a:noAutofit/>
          </a:bodyPr>
          <a:lstStyle/>
          <a:p>
            <a:r>
              <a:rPr lang="en-GB" sz="3000" noProof="0" smtClean="0"/>
              <a:t>3. FOCUS ON DATA MANAGEMENT PLANNING (DMP)</a:t>
            </a:r>
            <a:endParaRPr lang="en-GB" sz="3000" noProof="0"/>
          </a:p>
        </p:txBody>
      </p:sp>
      <p:sp>
        <p:nvSpPr>
          <p:cNvPr id="3" name="Content Placeholder 2"/>
          <p:cNvSpPr>
            <a:spLocks noGrp="1"/>
          </p:cNvSpPr>
          <p:nvPr>
            <p:ph idx="1"/>
          </p:nvPr>
        </p:nvSpPr>
        <p:spPr>
          <a:xfrm>
            <a:off x="457200" y="1160259"/>
            <a:ext cx="8574087" cy="5237773"/>
          </a:xfrm>
        </p:spPr>
        <p:txBody>
          <a:bodyPr>
            <a:normAutofit fontScale="70000" lnSpcReduction="20000"/>
          </a:bodyPr>
          <a:lstStyle/>
          <a:p>
            <a:pPr>
              <a:lnSpc>
                <a:spcPct val="120000"/>
              </a:lnSpc>
            </a:pPr>
            <a:r>
              <a:rPr lang="en-GB" sz="2600" noProof="0" dirty="0" smtClean="0"/>
              <a:t>Data management planning is the process of planning, describing and communicating the activities carried out during the research lifecycle in order to…</a:t>
            </a:r>
          </a:p>
          <a:p>
            <a:pPr lvl="1">
              <a:lnSpc>
                <a:spcPct val="120000"/>
              </a:lnSpc>
            </a:pPr>
            <a:r>
              <a:rPr lang="en-GB" sz="2300" noProof="0" dirty="0" smtClean="0"/>
              <a:t>Keep sensitive data safe</a:t>
            </a:r>
          </a:p>
          <a:p>
            <a:pPr lvl="1">
              <a:lnSpc>
                <a:spcPct val="120000"/>
              </a:lnSpc>
            </a:pPr>
            <a:r>
              <a:rPr lang="en-GB" sz="2300" noProof="0" dirty="0" smtClean="0"/>
              <a:t>Maximise data’s reuse potential</a:t>
            </a:r>
          </a:p>
          <a:p>
            <a:pPr lvl="1">
              <a:lnSpc>
                <a:spcPct val="120000"/>
              </a:lnSpc>
            </a:pPr>
            <a:r>
              <a:rPr lang="en-GB" sz="2300" noProof="0" dirty="0" smtClean="0"/>
              <a:t>Support longer-term preservation</a:t>
            </a:r>
          </a:p>
          <a:p>
            <a:pPr>
              <a:lnSpc>
                <a:spcPct val="120000"/>
              </a:lnSpc>
            </a:pPr>
            <a:r>
              <a:rPr lang="en-GB" sz="2600" noProof="0" dirty="0"/>
              <a:t>Research funders (and other bodies) often ask for a short statement/plan to be submitted alongside grant </a:t>
            </a:r>
            <a:r>
              <a:rPr lang="en-GB" sz="2600" noProof="0" dirty="0" smtClean="0"/>
              <a:t>applications.</a:t>
            </a:r>
            <a:r>
              <a:rPr lang="en-GB" sz="2600" noProof="0" dirty="0"/>
              <a:t> </a:t>
            </a:r>
            <a:r>
              <a:rPr lang="en-GB" sz="2600" noProof="0" dirty="0" smtClean="0"/>
              <a:t>HEIs </a:t>
            </a:r>
            <a:r>
              <a:rPr lang="en-GB" sz="2600" noProof="0" dirty="0"/>
              <a:t>increasingly ask their researchers to do this </a:t>
            </a:r>
            <a:r>
              <a:rPr lang="en-GB" sz="2600" noProof="0" dirty="0" smtClean="0"/>
              <a:t>too</a:t>
            </a:r>
            <a:r>
              <a:rPr lang="en-GB" sz="2600" noProof="0" dirty="0"/>
              <a:t>.</a:t>
            </a:r>
          </a:p>
          <a:p>
            <a:pPr>
              <a:lnSpc>
                <a:spcPct val="120000"/>
              </a:lnSpc>
            </a:pPr>
            <a:r>
              <a:rPr lang="en-GB" sz="2600" noProof="0" dirty="0"/>
              <a:t>In general, they want to know:</a:t>
            </a:r>
          </a:p>
          <a:p>
            <a:pPr lvl="1">
              <a:lnSpc>
                <a:spcPct val="120000"/>
              </a:lnSpc>
              <a:buSzPct val="100000"/>
              <a:buFontTx/>
              <a:buChar char="-"/>
            </a:pPr>
            <a:r>
              <a:rPr lang="en-GB" sz="2300" noProof="0" dirty="0"/>
              <a:t>What kinds of data will be created, and how</a:t>
            </a:r>
          </a:p>
          <a:p>
            <a:pPr lvl="1">
              <a:lnSpc>
                <a:spcPct val="120000"/>
              </a:lnSpc>
              <a:buSzPct val="100000"/>
              <a:buFontTx/>
              <a:buChar char="-"/>
            </a:pPr>
            <a:r>
              <a:rPr lang="en-GB" sz="2300" noProof="0" dirty="0"/>
              <a:t>How will the data be documented and described?</a:t>
            </a:r>
          </a:p>
          <a:p>
            <a:pPr lvl="1">
              <a:lnSpc>
                <a:spcPct val="120000"/>
              </a:lnSpc>
              <a:buSzPct val="100000"/>
              <a:buFontTx/>
              <a:buChar char="-"/>
            </a:pPr>
            <a:r>
              <a:rPr lang="en-GB" sz="2300" noProof="0" dirty="0"/>
              <a:t>Are there ethical or Intellectual Property issues?</a:t>
            </a:r>
          </a:p>
          <a:p>
            <a:pPr lvl="1">
              <a:lnSpc>
                <a:spcPct val="120000"/>
              </a:lnSpc>
              <a:buSzPct val="100000"/>
              <a:buFontTx/>
              <a:buChar char="-"/>
            </a:pPr>
            <a:r>
              <a:rPr lang="en-GB" sz="2300" noProof="0" dirty="0"/>
              <a:t>What are the arrangements for data sharing and reuse? </a:t>
            </a:r>
          </a:p>
          <a:p>
            <a:pPr lvl="1">
              <a:lnSpc>
                <a:spcPct val="120000"/>
              </a:lnSpc>
              <a:buSzPct val="100000"/>
              <a:buFontTx/>
              <a:buChar char="-"/>
            </a:pPr>
            <a:r>
              <a:rPr lang="en-GB" sz="2300" noProof="0" dirty="0"/>
              <a:t>What is the strategy for longer-term preservation?</a:t>
            </a:r>
          </a:p>
          <a:p>
            <a:pPr marL="331788" indent="-331788">
              <a:lnSpc>
                <a:spcPct val="120000"/>
              </a:lnSpc>
            </a:pPr>
            <a:r>
              <a:rPr lang="en-GB" sz="2600" noProof="0" dirty="0"/>
              <a:t>But they all have different requirements and emphases, and express them in different ways</a:t>
            </a:r>
            <a:r>
              <a:rPr lang="en-GB" sz="2600" noProof="0" dirty="0" smtClean="0"/>
              <a:t>…</a:t>
            </a:r>
          </a:p>
        </p:txBody>
      </p:sp>
    </p:spTree>
    <p:extLst>
      <p:ext uri="{BB962C8B-B14F-4D97-AF65-F5344CB8AC3E}">
        <p14:creationId xmlns:p14="http://schemas.microsoft.com/office/powerpoint/2010/main" val="376419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1021560" y="2692115"/>
            <a:ext cx="7665239" cy="3368604"/>
          </a:xfrm>
        </p:spPr>
        <p:txBody>
          <a:bodyPr>
            <a:normAutofit fontScale="92500" lnSpcReduction="10000"/>
          </a:bodyPr>
          <a:lstStyle/>
          <a:p>
            <a:pPr marL="0" indent="0">
              <a:lnSpc>
                <a:spcPct val="80000"/>
              </a:lnSpc>
              <a:buNone/>
            </a:pPr>
            <a:r>
              <a:rPr lang="en-GB" altLang="en-US" sz="2000" b="1" noProof="0" smtClean="0"/>
              <a:t>OVERVIEW</a:t>
            </a:r>
          </a:p>
          <a:p>
            <a:pPr eaLnBrk="1" hangingPunct="1">
              <a:lnSpc>
                <a:spcPct val="150000"/>
              </a:lnSpc>
            </a:pPr>
            <a:r>
              <a:rPr lang="en-GB" altLang="en-US" sz="2000" noProof="0" smtClean="0"/>
              <a:t>1. Definitions</a:t>
            </a:r>
          </a:p>
          <a:p>
            <a:pPr lvl="1">
              <a:lnSpc>
                <a:spcPct val="150000"/>
              </a:lnSpc>
            </a:pPr>
            <a:r>
              <a:rPr lang="en-GB" altLang="en-US" sz="1600" noProof="0" smtClean="0"/>
              <a:t>Research Data (Management)</a:t>
            </a:r>
          </a:p>
          <a:p>
            <a:pPr lvl="1">
              <a:lnSpc>
                <a:spcPct val="150000"/>
              </a:lnSpc>
            </a:pPr>
            <a:r>
              <a:rPr lang="en-GB" altLang="en-US" sz="1600" noProof="0" smtClean="0"/>
              <a:t>Types of RDM activities</a:t>
            </a:r>
          </a:p>
          <a:p>
            <a:pPr eaLnBrk="1" hangingPunct="1">
              <a:lnSpc>
                <a:spcPct val="150000"/>
              </a:lnSpc>
            </a:pPr>
            <a:r>
              <a:rPr lang="en-GB" altLang="ja-JP" sz="2000" noProof="0" smtClean="0"/>
              <a:t>2. Drivers, including funder policies</a:t>
            </a:r>
          </a:p>
          <a:p>
            <a:pPr>
              <a:lnSpc>
                <a:spcPct val="150000"/>
              </a:lnSpc>
            </a:pPr>
            <a:r>
              <a:rPr lang="en-GB" altLang="ja-JP" sz="2000" noProof="0" smtClean="0"/>
              <a:t>3. Focus on Data Management Planning</a:t>
            </a:r>
          </a:p>
          <a:p>
            <a:pPr>
              <a:lnSpc>
                <a:spcPct val="150000"/>
              </a:lnSpc>
            </a:pPr>
            <a:r>
              <a:rPr lang="en-GB" altLang="ja-JP" sz="2000" noProof="0" smtClean="0"/>
              <a:t>4. Best Practices for RDM</a:t>
            </a:r>
          </a:p>
          <a:p>
            <a:pPr eaLnBrk="1" hangingPunct="1">
              <a:lnSpc>
                <a:spcPct val="150000"/>
              </a:lnSpc>
            </a:pPr>
            <a:r>
              <a:rPr lang="en-GB" altLang="ja-JP" sz="2000" noProof="0" smtClean="0"/>
              <a:t>5. About the FOSTER project</a:t>
            </a:r>
          </a:p>
          <a:p>
            <a:pPr eaLnBrk="1" hangingPunct="1">
              <a:lnSpc>
                <a:spcPct val="80000"/>
              </a:lnSpc>
              <a:buFont typeface="Arial" panose="020B0604020202020204" pitchFamily="34" charset="0"/>
              <a:buNone/>
            </a:pPr>
            <a:endParaRPr lang="en-GB" altLang="en-US" sz="2000" noProof="0" smtClean="0"/>
          </a:p>
        </p:txBody>
      </p:sp>
      <p:pic>
        <p:nvPicPr>
          <p:cNvPr id="22530" name="Picture 2" descr="F:\downloads\FOSTER_logo_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150" y="185738"/>
            <a:ext cx="266065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4"/>
          <p:cNvSpPr>
            <a:spLocks noGrp="1"/>
          </p:cNvSpPr>
          <p:nvPr>
            <p:ph type="title"/>
          </p:nvPr>
        </p:nvSpPr>
        <p:spPr>
          <a:xfrm>
            <a:off x="457200" y="1394379"/>
            <a:ext cx="8229600" cy="414174"/>
          </a:xfrm>
        </p:spPr>
        <p:txBody>
          <a:bodyPr/>
          <a:lstStyle/>
          <a:p>
            <a:pPr algn="ctr" eaLnBrk="1" hangingPunct="1"/>
            <a:r>
              <a:rPr lang="en-GB" altLang="en-US" sz="1400" noProof="0" smtClean="0"/>
              <a:t>Facilitate Open Science Training for European Research</a:t>
            </a:r>
          </a:p>
        </p:txBody>
      </p:sp>
      <p:sp>
        <p:nvSpPr>
          <p:cNvPr id="2" name="TextBox 1"/>
          <p:cNvSpPr txBox="1"/>
          <p:nvPr/>
        </p:nvSpPr>
        <p:spPr>
          <a:xfrm>
            <a:off x="0" y="1946604"/>
            <a:ext cx="9144000" cy="692497"/>
          </a:xfrm>
          <a:prstGeom prst="rect">
            <a:avLst/>
          </a:prstGeom>
          <a:noFill/>
        </p:spPr>
        <p:txBody>
          <a:bodyPr wrap="square" rtlCol="0">
            <a:spAutoFit/>
          </a:bodyPr>
          <a:lstStyle/>
          <a:p>
            <a:pPr algn="ctr"/>
            <a:r>
              <a:rPr lang="en-US" sz="2000" b="1" dirty="0">
                <a:solidFill>
                  <a:srgbClr val="808080"/>
                </a:solidFill>
                <a:latin typeface="Trebuchet MS"/>
                <a:cs typeface="Trebuchet MS"/>
              </a:rPr>
              <a:t>“Research Data Management: Policies and </a:t>
            </a:r>
            <a:r>
              <a:rPr lang="en-US" sz="2000" b="1" dirty="0" smtClean="0">
                <a:solidFill>
                  <a:srgbClr val="808080"/>
                </a:solidFill>
                <a:latin typeface="Trebuchet MS"/>
                <a:cs typeface="Trebuchet MS"/>
              </a:rPr>
              <a:t>Plans (</a:t>
            </a:r>
            <a:r>
              <a:rPr lang="en-US" sz="2000" b="1" dirty="0">
                <a:solidFill>
                  <a:srgbClr val="808080"/>
                </a:solidFill>
                <a:latin typeface="Trebuchet MS"/>
                <a:cs typeface="Trebuchet MS"/>
              </a:rPr>
              <a:t>and Best Practices)” </a:t>
            </a:r>
          </a:p>
          <a:p>
            <a:pPr algn="ctr"/>
            <a:endParaRPr lang="en-US" sz="1900" b="1" dirty="0">
              <a:solidFill>
                <a:srgbClr val="808080"/>
              </a:solidFill>
              <a:latin typeface="Trebuchet MS"/>
              <a:cs typeface="Trebuchet MS"/>
            </a:endParaRPr>
          </a:p>
        </p:txBody>
      </p:sp>
    </p:spTree>
    <p:extLst>
      <p:ext uri="{BB962C8B-B14F-4D97-AF65-F5344CB8AC3E}">
        <p14:creationId xmlns:p14="http://schemas.microsoft.com/office/powerpoint/2010/main" val="4288480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DMP requirements / expectations</a:t>
            </a:r>
            <a:endParaRPr lang="en-GB" noProof="0"/>
          </a:p>
        </p:txBody>
      </p:sp>
      <p:sp>
        <p:nvSpPr>
          <p:cNvPr id="3" name="Content Placeholder 2"/>
          <p:cNvSpPr>
            <a:spLocks noGrp="1"/>
          </p:cNvSpPr>
          <p:nvPr>
            <p:ph idx="1"/>
          </p:nvPr>
        </p:nvSpPr>
        <p:spPr>
          <a:xfrm>
            <a:off x="1174995" y="1406958"/>
            <a:ext cx="6727576" cy="4876800"/>
          </a:xfrm>
        </p:spPr>
        <p:txBody>
          <a:bodyPr>
            <a:normAutofit/>
          </a:bodyPr>
          <a:lstStyle/>
          <a:p>
            <a:r>
              <a:rPr lang="en-GB" noProof="0" dirty="0" smtClean="0"/>
              <a:t>6 of the 7 RCUK councils require data management plans at the application stage</a:t>
            </a:r>
          </a:p>
          <a:p>
            <a:pPr lvl="1"/>
            <a:r>
              <a:rPr lang="en-GB" noProof="0" dirty="0" smtClean="0"/>
              <a:t>NERC also expect an expanded DMP during the project, prepared in collaboration with the appropriate NERC data centre</a:t>
            </a:r>
          </a:p>
          <a:p>
            <a:pPr lvl="1"/>
            <a:r>
              <a:rPr lang="en-GB" noProof="0" dirty="0" smtClean="0"/>
              <a:t>EPSRC don’t require DMPs to be submitted to them, but do expect them to be created and maintained</a:t>
            </a:r>
          </a:p>
          <a:p>
            <a:r>
              <a:rPr lang="en-GB" noProof="0" dirty="0" smtClean="0"/>
              <a:t>Other major funders such as Cancer Research UK and the Wellcome Trust also require DMPs</a:t>
            </a:r>
          </a:p>
          <a:p>
            <a:r>
              <a:rPr lang="en-GB" noProof="0" dirty="0" smtClean="0"/>
              <a:t>Successful Horizon 2020 projects (within the pilot areas) must produce three iterations of a DMP: one within 6 months of award, one midway through, and one at end of project</a:t>
            </a:r>
          </a:p>
        </p:txBody>
      </p:sp>
    </p:spTree>
    <p:extLst>
      <p:ext uri="{BB962C8B-B14F-4D97-AF65-F5344CB8AC3E}">
        <p14:creationId xmlns:p14="http://schemas.microsoft.com/office/powerpoint/2010/main" val="116861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DMP resources</a:t>
            </a:r>
            <a:endParaRPr lang="en-GB" noProof="0"/>
          </a:p>
        </p:txBody>
      </p:sp>
      <p:sp>
        <p:nvSpPr>
          <p:cNvPr id="3" name="Content Placeholder 2"/>
          <p:cNvSpPr>
            <a:spLocks noGrp="1"/>
          </p:cNvSpPr>
          <p:nvPr>
            <p:ph idx="1"/>
          </p:nvPr>
        </p:nvSpPr>
        <p:spPr>
          <a:xfrm>
            <a:off x="2639392" y="1389276"/>
            <a:ext cx="6261652" cy="5037850"/>
          </a:xfrm>
        </p:spPr>
        <p:txBody>
          <a:bodyPr>
            <a:normAutofit fontScale="85000" lnSpcReduction="20000"/>
          </a:bodyPr>
          <a:lstStyle/>
          <a:p>
            <a:pPr>
              <a:lnSpc>
                <a:spcPct val="120000"/>
              </a:lnSpc>
            </a:pPr>
            <a:r>
              <a:rPr lang="en-GB" sz="2600" dirty="0"/>
              <a:t>Guidance, e.g. “How-To Develop a Data Management and Sharing Plan”</a:t>
            </a:r>
          </a:p>
          <a:p>
            <a:pPr>
              <a:lnSpc>
                <a:spcPct val="120000"/>
              </a:lnSpc>
            </a:pPr>
            <a:r>
              <a:rPr lang="en-GB" sz="2600" noProof="0" dirty="0" smtClean="0"/>
              <a:t>DCC Checklist for a Data Management Plan: </a:t>
            </a:r>
            <a:r>
              <a:rPr lang="en-GB" sz="2600" noProof="0" dirty="0" smtClean="0">
                <a:hlinkClick r:id="rId2"/>
              </a:rPr>
              <a:t>http://www.dcc.ac.uk/resources/data-management-plans/checklist</a:t>
            </a:r>
            <a:r>
              <a:rPr lang="en-GB" sz="2600" noProof="0" dirty="0" smtClean="0"/>
              <a:t> </a:t>
            </a:r>
          </a:p>
          <a:p>
            <a:pPr>
              <a:lnSpc>
                <a:spcPct val="120000"/>
              </a:lnSpc>
            </a:pPr>
            <a:r>
              <a:rPr lang="en-GB" sz="2600" dirty="0" smtClean="0"/>
              <a:t>DMPonline</a:t>
            </a:r>
            <a:r>
              <a:rPr lang="en-GB" sz="2600" dirty="0"/>
              <a:t>: </a:t>
            </a:r>
            <a:r>
              <a:rPr lang="en-GB" sz="2600" dirty="0">
                <a:hlinkClick r:id="rId3"/>
              </a:rPr>
              <a:t>https://dmponline.dcc.ac.uk/</a:t>
            </a:r>
            <a:endParaRPr lang="en-GB" sz="2800" dirty="0"/>
          </a:p>
          <a:p>
            <a:pPr>
              <a:lnSpc>
                <a:spcPct val="120000"/>
              </a:lnSpc>
            </a:pPr>
            <a:r>
              <a:rPr lang="en-GB" sz="2600" noProof="0" dirty="0" smtClean="0"/>
              <a:t>Links to all DCC DMP resources via </a:t>
            </a:r>
            <a:r>
              <a:rPr lang="en-GB" sz="2600" noProof="0" dirty="0" smtClean="0">
                <a:hlinkClick r:id="rId4"/>
              </a:rPr>
              <a:t>http://www.dcc.ac.uk/resources/data-management-plans</a:t>
            </a:r>
            <a:r>
              <a:rPr lang="en-GB" sz="2600" noProof="0" dirty="0" smtClean="0"/>
              <a:t> </a:t>
            </a:r>
          </a:p>
          <a:p>
            <a:pPr>
              <a:lnSpc>
                <a:spcPct val="120000"/>
              </a:lnSpc>
            </a:pPr>
            <a:r>
              <a:rPr lang="en-GB" sz="2600" dirty="0"/>
              <a:t>Book chapter</a:t>
            </a:r>
          </a:p>
          <a:p>
            <a:pPr lvl="1">
              <a:lnSpc>
                <a:spcPct val="120000"/>
              </a:lnSpc>
            </a:pPr>
            <a:r>
              <a:rPr lang="en-GB" sz="2300" dirty="0"/>
              <a:t>Donnelly, M. (2012) “Data Management Plans and Planning”, in Pryor (ed.) </a:t>
            </a:r>
            <a:r>
              <a:rPr lang="en-GB" sz="2300" i="1" dirty="0"/>
              <a:t>Managing Research Data</a:t>
            </a:r>
            <a:r>
              <a:rPr lang="en-GB" sz="2300" dirty="0"/>
              <a:t>, London: </a:t>
            </a:r>
            <a:r>
              <a:rPr lang="en-GB" sz="2300" dirty="0" smtClean="0"/>
              <a:t>Facet</a:t>
            </a:r>
            <a:endParaRPr lang="en-GB" sz="2300" dirty="0"/>
          </a:p>
        </p:txBody>
      </p:sp>
      <p:pic>
        <p:nvPicPr>
          <p:cNvPr id="5" name="Picture 5" descr="Screen shot 2011-02-17 at 12.34.21 (2).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3356" y="1393612"/>
            <a:ext cx="2057399" cy="2057399"/>
          </a:xfrm>
          <a:prstGeom prst="rect">
            <a:avLst/>
          </a:prstGeom>
          <a:ln w="3175" cmpd="sng">
            <a:solidFill>
              <a:srgbClr val="0000FF">
                <a:alpha val="30000"/>
              </a:srgb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howToGuid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3356" y="3529490"/>
            <a:ext cx="2057399" cy="2897636"/>
          </a:xfrm>
          <a:prstGeom prst="rect">
            <a:avLst/>
          </a:prstGeom>
          <a:ln w="3175" cmpd="sng">
            <a:solidFill>
              <a:srgbClr val="0000FF">
                <a:alpha val="30000"/>
              </a:srgbClr>
            </a:solidFill>
            <a:miter lim="800000"/>
            <a:headEnd/>
            <a:tailEnd/>
          </a:ln>
        </p:spPr>
      </p:pic>
    </p:spTree>
    <p:extLst>
      <p:ext uri="{BB962C8B-B14F-4D97-AF65-F5344CB8AC3E}">
        <p14:creationId xmlns:p14="http://schemas.microsoft.com/office/powerpoint/2010/main" val="301984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smtClean="0"/>
              <a:t>4. BEST PRACTICES FOR RDM</a:t>
            </a:r>
            <a:endParaRPr lang="en-GB" noProof="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3424590"/>
              </p:ext>
            </p:extLst>
          </p:nvPr>
        </p:nvGraphicFramePr>
        <p:xfrm>
          <a:off x="457200" y="1178514"/>
          <a:ext cx="8574088" cy="5059680"/>
        </p:xfrm>
        <a:graphic>
          <a:graphicData uri="http://schemas.openxmlformats.org/drawingml/2006/table">
            <a:tbl>
              <a:tblPr firstRow="1" bandRow="1">
                <a:tableStyleId>{F5AB1C69-6EDB-4FF4-983F-18BD219EF322}</a:tableStyleId>
              </a:tblPr>
              <a:tblGrid>
                <a:gridCol w="4287044"/>
                <a:gridCol w="4287044"/>
              </a:tblGrid>
              <a:tr h="373241">
                <a:tc>
                  <a:txBody>
                    <a:bodyPr/>
                    <a:lstStyle/>
                    <a:p>
                      <a:pPr algn="ctr"/>
                      <a:r>
                        <a:rPr lang="en-US" sz="2400" dirty="0" smtClean="0"/>
                        <a:t>DO</a:t>
                      </a:r>
                      <a:endParaRPr lang="en-US" sz="2400" dirty="0"/>
                    </a:p>
                  </a:txBody>
                  <a:tcPr/>
                </a:tc>
                <a:tc>
                  <a:txBody>
                    <a:bodyPr/>
                    <a:lstStyle/>
                    <a:p>
                      <a:pPr algn="ctr"/>
                      <a:r>
                        <a:rPr lang="en-US" sz="2400" dirty="0" smtClean="0"/>
                        <a:t>DON’T</a:t>
                      </a:r>
                      <a:endParaRPr lang="en-US" sz="2400" dirty="0"/>
                    </a:p>
                  </a:txBody>
                  <a:tcPr/>
                </a:tc>
              </a:tr>
              <a:tr h="286151">
                <a:tc>
                  <a:txBody>
                    <a:bodyPr/>
                    <a:lstStyle/>
                    <a:p>
                      <a:r>
                        <a:rPr lang="en-US" sz="1700" dirty="0" smtClean="0"/>
                        <a:t>Have</a:t>
                      </a:r>
                      <a:r>
                        <a:rPr lang="en-US" sz="1700" baseline="0" dirty="0" smtClean="0"/>
                        <a:t> a plan for your data</a:t>
                      </a:r>
                      <a:endParaRPr lang="en-US" sz="1700" dirty="0"/>
                    </a:p>
                  </a:txBody>
                  <a:tcPr/>
                </a:tc>
                <a:tc>
                  <a:txBody>
                    <a:bodyPr/>
                    <a:lstStyle/>
                    <a:p>
                      <a:r>
                        <a:rPr lang="en-US" sz="1700" dirty="0" smtClean="0"/>
                        <a:t>Make it up as you go along</a:t>
                      </a:r>
                      <a:endParaRPr lang="en-US" sz="1700" dirty="0"/>
                    </a:p>
                  </a:txBody>
                  <a:tcPr/>
                </a:tc>
              </a:tr>
              <a:tr h="709158">
                <a:tc>
                  <a:txBody>
                    <a:bodyPr/>
                    <a:lstStyle/>
                    <a:p>
                      <a:r>
                        <a:rPr lang="en-US" sz="1700" dirty="0" smtClean="0"/>
                        <a:t>Keep backups. Make this easy with automated</a:t>
                      </a:r>
                      <a:r>
                        <a:rPr lang="en-US" sz="1700" baseline="0" dirty="0" smtClean="0"/>
                        <a:t> syncing services like Dropbox, provided your data isn’t too sensitive</a:t>
                      </a:r>
                      <a:endParaRPr lang="en-US" sz="1700" dirty="0"/>
                    </a:p>
                  </a:txBody>
                  <a:tcPr/>
                </a:tc>
                <a:tc>
                  <a:txBody>
                    <a:bodyPr/>
                    <a:lstStyle/>
                    <a:p>
                      <a:r>
                        <a:rPr lang="en-US" sz="1700" dirty="0" smtClean="0"/>
                        <a:t>Carry the only</a:t>
                      </a:r>
                      <a:r>
                        <a:rPr lang="en-US" sz="1700" baseline="0" dirty="0" smtClean="0"/>
                        <a:t> copy around on a memory card, your laptop, your phone, </a:t>
                      </a:r>
                      <a:r>
                        <a:rPr lang="en-US" sz="1700" baseline="0" dirty="0" err="1" smtClean="0"/>
                        <a:t>etc</a:t>
                      </a:r>
                      <a:endParaRPr lang="en-US" sz="1700" dirty="0"/>
                    </a:p>
                  </a:txBody>
                  <a:tcPr/>
                </a:tc>
              </a:tr>
              <a:tr h="920661">
                <a:tc>
                  <a:txBody>
                    <a:bodyPr/>
                    <a:lstStyle/>
                    <a:p>
                      <a:r>
                        <a:rPr lang="en-US" sz="1700" dirty="0" smtClean="0"/>
                        <a:t>Describe your data as</a:t>
                      </a:r>
                      <a:r>
                        <a:rPr lang="en-US" sz="1700" baseline="0" dirty="0" smtClean="0"/>
                        <a:t> you collect it</a:t>
                      </a:r>
                      <a:r>
                        <a:rPr lang="en-US" sz="1700" dirty="0" smtClean="0"/>
                        <a:t>. This makes it possible for others</a:t>
                      </a:r>
                      <a:r>
                        <a:rPr lang="en-US" sz="1700" baseline="0" dirty="0" smtClean="0"/>
                        <a:t> to understand it, and for you to do the same a few years down the line</a:t>
                      </a:r>
                      <a:endParaRPr lang="en-US" sz="1700" dirty="0"/>
                    </a:p>
                  </a:txBody>
                  <a:tcPr/>
                </a:tc>
                <a:tc>
                  <a:txBody>
                    <a:bodyPr/>
                    <a:lstStyle/>
                    <a:p>
                      <a:r>
                        <a:rPr lang="en-US" sz="1700" dirty="0" smtClean="0"/>
                        <a:t>Leave this till later. The quality of</a:t>
                      </a:r>
                      <a:r>
                        <a:rPr lang="en-US" sz="1700" baseline="0" dirty="0" smtClean="0"/>
                        <a:t> metadata decreases with time, and the best metadata is created at the moment of data capture</a:t>
                      </a:r>
                      <a:endParaRPr lang="en-US" sz="1700" dirty="0"/>
                    </a:p>
                  </a:txBody>
                  <a:tcPr/>
                </a:tc>
              </a:tr>
              <a:tr h="920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Save your work in open file</a:t>
                      </a:r>
                      <a:r>
                        <a:rPr lang="en-US" sz="1700" baseline="0" dirty="0" smtClean="0"/>
                        <a:t> </a:t>
                      </a:r>
                      <a:r>
                        <a:rPr lang="en-US" sz="1700" dirty="0" smtClean="0"/>
                        <a:t>formats, where possible, and use accepted metadata standards to enable like-with-like comparison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smtClean="0"/>
                        <a:t>Invent</a:t>
                      </a:r>
                      <a:r>
                        <a:rPr lang="en-US" sz="1700" baseline="0" smtClean="0"/>
                        <a:t> </a:t>
                      </a:r>
                      <a:r>
                        <a:rPr lang="en-US" sz="1700" smtClean="0"/>
                        <a:t>new </a:t>
                      </a:r>
                      <a:r>
                        <a:rPr lang="en-US" sz="1700" dirty="0" smtClean="0"/>
                        <a:t>‘standards’ where community norms already exist</a:t>
                      </a:r>
                    </a:p>
                  </a:txBody>
                  <a:tcPr/>
                </a:tc>
              </a:tr>
              <a:tr h="920661">
                <a:tc>
                  <a:txBody>
                    <a:bodyPr/>
                    <a:lstStyle/>
                    <a:p>
                      <a:r>
                        <a:rPr lang="en-US" sz="1700" dirty="0" smtClean="0"/>
                        <a:t>Deposit</a:t>
                      </a:r>
                      <a:r>
                        <a:rPr lang="en-US" sz="1700" baseline="0" dirty="0" smtClean="0"/>
                        <a:t> your data in a data </a:t>
                      </a:r>
                      <a:r>
                        <a:rPr lang="en-US" sz="1700" baseline="0" dirty="0" err="1" smtClean="0"/>
                        <a:t>centre</a:t>
                      </a:r>
                      <a:r>
                        <a:rPr lang="en-US" sz="1700" baseline="0" dirty="0" smtClean="0"/>
                        <a:t> or repository, and link it to your publications</a:t>
                      </a:r>
                      <a:endParaRPr lang="en-US" sz="1700" dirty="0"/>
                    </a:p>
                  </a:txBody>
                  <a:tcPr/>
                </a:tc>
                <a:tc>
                  <a:txBody>
                    <a:bodyPr/>
                    <a:lstStyle/>
                    <a:p>
                      <a:r>
                        <a:rPr lang="en-US" sz="1700" dirty="0" smtClean="0"/>
                        <a:t>Be afraid</a:t>
                      </a:r>
                      <a:r>
                        <a:rPr lang="en-US" sz="1700" baseline="0" dirty="0" smtClean="0"/>
                        <a:t> to ask for help. This will exist both within your institution, and via national support </a:t>
                      </a:r>
                      <a:r>
                        <a:rPr lang="en-US" sz="1700" baseline="0" dirty="0" err="1" smtClean="0"/>
                        <a:t>organisations</a:t>
                      </a:r>
                      <a:r>
                        <a:rPr lang="en-US" sz="1700" baseline="0" dirty="0" smtClean="0"/>
                        <a:t> like the DCC</a:t>
                      </a:r>
                      <a:endParaRPr lang="en-US" sz="1700" dirty="0"/>
                    </a:p>
                  </a:txBody>
                  <a:tcPr/>
                </a:tc>
              </a:tr>
            </a:tbl>
          </a:graphicData>
        </a:graphic>
      </p:graphicFrame>
    </p:spTree>
    <p:extLst>
      <p:ext uri="{BB962C8B-B14F-4D97-AF65-F5344CB8AC3E}">
        <p14:creationId xmlns:p14="http://schemas.microsoft.com/office/powerpoint/2010/main" val="3520641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5. ABOUT THE FOSTER PROJECT</a:t>
            </a:r>
            <a:endParaRPr lang="en-GB" noProof="0"/>
          </a:p>
        </p:txBody>
      </p:sp>
      <p:pic>
        <p:nvPicPr>
          <p:cNvPr id="7" name="Picture 2" descr="F:\downloads\FOSTER_logo_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010" y="1662574"/>
            <a:ext cx="6120000" cy="325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4"/>
          <p:cNvSpPr txBox="1">
            <a:spLocks/>
          </p:cNvSpPr>
          <p:nvPr/>
        </p:nvSpPr>
        <p:spPr>
          <a:xfrm>
            <a:off x="869495" y="4516051"/>
            <a:ext cx="7425031"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spc="-100" baseline="0">
                <a:solidFill>
                  <a:srgbClr val="ED7C00"/>
                </a:solidFill>
                <a:latin typeface="Trebuchet MS"/>
                <a:ea typeface="+mj-ea"/>
                <a:cs typeface="Trebuchet MS"/>
              </a:defRPr>
            </a:lvl1pPr>
          </a:lstStyle>
          <a:p>
            <a:pPr algn="ctr"/>
            <a:r>
              <a:rPr lang="en-US" altLang="en-US" sz="2400" dirty="0" smtClean="0"/>
              <a:t>Facilitate Open Science Training for European Research</a:t>
            </a:r>
          </a:p>
        </p:txBody>
      </p:sp>
    </p:spTree>
    <p:extLst>
      <p:ext uri="{BB962C8B-B14F-4D97-AF65-F5344CB8AC3E}">
        <p14:creationId xmlns:p14="http://schemas.microsoft.com/office/powerpoint/2010/main" val="2932343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downloads\FOSTER_logo_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150" y="185738"/>
            <a:ext cx="266065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4"/>
          <p:cNvSpPr>
            <a:spLocks noGrp="1"/>
          </p:cNvSpPr>
          <p:nvPr>
            <p:ph type="title"/>
          </p:nvPr>
        </p:nvSpPr>
        <p:spPr>
          <a:xfrm>
            <a:off x="457200" y="1030288"/>
            <a:ext cx="8229600" cy="1143000"/>
          </a:xfrm>
        </p:spPr>
        <p:txBody>
          <a:bodyPr/>
          <a:lstStyle/>
          <a:p>
            <a:pPr algn="ctr" eaLnBrk="1" hangingPunct="1"/>
            <a:r>
              <a:rPr lang="en-GB" altLang="en-US" sz="1400" noProof="0" smtClean="0"/>
              <a:t>Facilitate Open Science Training for European Research</a:t>
            </a:r>
          </a:p>
        </p:txBody>
      </p:sp>
      <p:sp>
        <p:nvSpPr>
          <p:cNvPr id="22529" name="Content Placeholder 2"/>
          <p:cNvSpPr>
            <a:spLocks noGrp="1"/>
          </p:cNvSpPr>
          <p:nvPr>
            <p:ph idx="1"/>
          </p:nvPr>
        </p:nvSpPr>
        <p:spPr>
          <a:xfrm>
            <a:off x="457200" y="1973263"/>
            <a:ext cx="8229600" cy="4183063"/>
          </a:xfrm>
        </p:spPr>
        <p:txBody>
          <a:bodyPr>
            <a:normAutofit fontScale="92500" lnSpcReduction="20000"/>
          </a:bodyPr>
          <a:lstStyle/>
          <a:p>
            <a:pPr marL="0" indent="0">
              <a:lnSpc>
                <a:spcPct val="80000"/>
              </a:lnSpc>
              <a:buNone/>
            </a:pPr>
            <a:r>
              <a:rPr lang="en-GB" altLang="en-US" sz="2200" b="1" noProof="0" smtClean="0"/>
              <a:t>OBJECTIVES</a:t>
            </a:r>
          </a:p>
          <a:p>
            <a:pPr eaLnBrk="1" hangingPunct="1">
              <a:lnSpc>
                <a:spcPct val="80000"/>
              </a:lnSpc>
            </a:pPr>
            <a:endParaRPr lang="en-GB" altLang="en-US" sz="2000" b="1" noProof="0" smtClean="0"/>
          </a:p>
          <a:p>
            <a:pPr eaLnBrk="1" hangingPunct="1">
              <a:lnSpc>
                <a:spcPct val="110000"/>
              </a:lnSpc>
              <a:spcBef>
                <a:spcPts val="800"/>
              </a:spcBef>
            </a:pPr>
            <a:r>
              <a:rPr lang="en-GB" altLang="en-US" sz="2000" b="1" noProof="0" smtClean="0"/>
              <a:t>Support different stakeholders</a:t>
            </a:r>
            <a:r>
              <a:rPr lang="en-GB" altLang="en-US" sz="2000" noProof="0" smtClean="0"/>
              <a:t>, especially young researchers, in adopting open access in the context of the European Research Area (ERA) and </a:t>
            </a:r>
            <a:r>
              <a:rPr lang="en-GB" altLang="en-US" sz="2000" b="1" noProof="0" smtClean="0"/>
              <a:t>in complying with the open access policies and rules of participation set out for Horizon 2020</a:t>
            </a:r>
            <a:r>
              <a:rPr lang="en-GB" altLang="en-US" sz="2000" noProof="0" smtClean="0"/>
              <a:t>;</a:t>
            </a:r>
          </a:p>
          <a:p>
            <a:pPr eaLnBrk="1" hangingPunct="1">
              <a:lnSpc>
                <a:spcPct val="110000"/>
              </a:lnSpc>
              <a:spcBef>
                <a:spcPts val="800"/>
              </a:spcBef>
            </a:pPr>
            <a:r>
              <a:rPr lang="en-GB" altLang="en-US" sz="2000" b="1" noProof="0" smtClean="0"/>
              <a:t>Integrate open access principles and practice in the current research workflow</a:t>
            </a:r>
            <a:r>
              <a:rPr lang="en-GB" altLang="en-US" sz="2000" noProof="0" smtClean="0"/>
              <a:t> by targeting the young researcher training environment;</a:t>
            </a:r>
          </a:p>
          <a:p>
            <a:pPr eaLnBrk="1" hangingPunct="1">
              <a:lnSpc>
                <a:spcPct val="110000"/>
              </a:lnSpc>
              <a:spcBef>
                <a:spcPts val="800"/>
              </a:spcBef>
            </a:pPr>
            <a:r>
              <a:rPr lang="en-GB" altLang="en-US" sz="2000" b="1" noProof="0" smtClean="0"/>
              <a:t>Strengthen the institutional training capacity</a:t>
            </a:r>
            <a:r>
              <a:rPr lang="en-GB" altLang="en-US" sz="2000" noProof="0" smtClean="0"/>
              <a:t> to foster compliance with the open access policies of the ERA and Horizon 2020 (beyond the FOSTER project);</a:t>
            </a:r>
          </a:p>
          <a:p>
            <a:pPr eaLnBrk="1" hangingPunct="1">
              <a:lnSpc>
                <a:spcPct val="110000"/>
              </a:lnSpc>
              <a:spcBef>
                <a:spcPts val="800"/>
              </a:spcBef>
            </a:pPr>
            <a:r>
              <a:rPr lang="en-GB" altLang="en-US" sz="2000" b="1" noProof="0" smtClean="0"/>
              <a:t>Facilitate the adoption, reinforcement and implementation of open access policies</a:t>
            </a:r>
            <a:r>
              <a:rPr lang="en-GB" altLang="en-US" sz="2000" noProof="0" smtClean="0"/>
              <a:t> from other European funders, in line with the EC’</a:t>
            </a:r>
            <a:r>
              <a:rPr lang="en-GB" altLang="ja-JP" sz="2000" noProof="0" smtClean="0"/>
              <a:t>s recommendation, in partnership with PASTEUR4OA project.</a:t>
            </a:r>
          </a:p>
          <a:p>
            <a:pPr eaLnBrk="1" hangingPunct="1">
              <a:lnSpc>
                <a:spcPct val="80000"/>
              </a:lnSpc>
              <a:buFont typeface="Arial" panose="020B0604020202020204" pitchFamily="34" charset="0"/>
              <a:buNone/>
            </a:pPr>
            <a:endParaRPr lang="en-GB" altLang="en-US" sz="2000" noProof="0" smtClean="0"/>
          </a:p>
        </p:txBody>
      </p:sp>
    </p:spTree>
    <p:extLst>
      <p:ext uri="{BB962C8B-B14F-4D97-AF65-F5344CB8AC3E}">
        <p14:creationId xmlns:p14="http://schemas.microsoft.com/office/powerpoint/2010/main" val="4190057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457200" y="1970028"/>
            <a:ext cx="8229600" cy="3954245"/>
          </a:xfrm>
        </p:spPr>
        <p:txBody>
          <a:bodyPr>
            <a:normAutofit fontScale="92500" lnSpcReduction="20000"/>
          </a:bodyPr>
          <a:lstStyle/>
          <a:p>
            <a:pPr marL="0" indent="0">
              <a:lnSpc>
                <a:spcPct val="80000"/>
              </a:lnSpc>
              <a:buNone/>
            </a:pPr>
            <a:r>
              <a:rPr lang="en-GB" altLang="en-US" sz="2200" b="1" noProof="0" smtClean="0"/>
              <a:t>METHODS</a:t>
            </a:r>
          </a:p>
          <a:p>
            <a:pPr marL="0" indent="0">
              <a:lnSpc>
                <a:spcPct val="80000"/>
              </a:lnSpc>
              <a:buNone/>
            </a:pPr>
            <a:endParaRPr lang="en-GB" altLang="en-US" sz="2200" noProof="0" smtClean="0"/>
          </a:p>
          <a:p>
            <a:pPr eaLnBrk="1" hangingPunct="1">
              <a:lnSpc>
                <a:spcPct val="110000"/>
              </a:lnSpc>
              <a:spcBef>
                <a:spcPts val="800"/>
              </a:spcBef>
            </a:pPr>
            <a:r>
              <a:rPr lang="en-GB" altLang="en-US" sz="2200" noProof="0" smtClean="0"/>
              <a:t>Identifying already existing </a:t>
            </a:r>
            <a:r>
              <a:rPr lang="en-GB" altLang="en-US" sz="2200" b="1" noProof="0" smtClean="0"/>
              <a:t>contents</a:t>
            </a:r>
            <a:r>
              <a:rPr lang="en-GB" altLang="en-US" sz="2200" noProof="0" smtClean="0"/>
              <a:t> that can be reused in the context of the training activities and repackaging, reformatting them to be used within FOSTER, and develop/create/ enhance contents if/where they are needed.</a:t>
            </a:r>
          </a:p>
          <a:p>
            <a:pPr eaLnBrk="1" hangingPunct="1">
              <a:lnSpc>
                <a:spcPct val="110000"/>
              </a:lnSpc>
              <a:spcBef>
                <a:spcPts val="800"/>
              </a:spcBef>
            </a:pPr>
            <a:r>
              <a:rPr lang="en-GB" altLang="en-US" sz="2200" noProof="0" smtClean="0"/>
              <a:t>Creation of the </a:t>
            </a:r>
            <a:r>
              <a:rPr lang="en-GB" altLang="en-US" sz="2200" b="1" noProof="0" smtClean="0"/>
              <a:t>FOSTER Portal </a:t>
            </a:r>
            <a:r>
              <a:rPr lang="en-GB" altLang="en-US" sz="2200" noProof="0" smtClean="0"/>
              <a:t>to support </a:t>
            </a:r>
            <a:r>
              <a:rPr lang="en-GB" altLang="en-US" sz="2200" b="1" noProof="0" smtClean="0"/>
              <a:t>e-learning, blended learning</a:t>
            </a:r>
            <a:r>
              <a:rPr lang="en-GB" altLang="en-US" sz="2200" noProof="0" smtClean="0"/>
              <a:t>, </a:t>
            </a:r>
            <a:r>
              <a:rPr lang="en-GB" altLang="en-US" sz="2200" b="1" noProof="0" smtClean="0"/>
              <a:t>self-learning</a:t>
            </a:r>
            <a:r>
              <a:rPr lang="en-GB" altLang="en-US" sz="2200" noProof="0" smtClean="0"/>
              <a:t>, </a:t>
            </a:r>
            <a:r>
              <a:rPr lang="en-GB" altLang="en-US" sz="2200" b="1" noProof="0" smtClean="0"/>
              <a:t>dissemination of training materials/contents and Helpdesk.</a:t>
            </a:r>
            <a:endParaRPr lang="en-GB" altLang="en-US" sz="2200" noProof="0" smtClean="0"/>
          </a:p>
          <a:p>
            <a:pPr eaLnBrk="1" hangingPunct="1">
              <a:lnSpc>
                <a:spcPct val="110000"/>
              </a:lnSpc>
              <a:spcBef>
                <a:spcPts val="800"/>
              </a:spcBef>
            </a:pPr>
            <a:r>
              <a:rPr lang="en-GB" altLang="en-US" sz="2200" noProof="0" smtClean="0"/>
              <a:t>Delivery of </a:t>
            </a:r>
            <a:r>
              <a:rPr lang="en-GB" altLang="en-US" sz="2200" b="1" noProof="0" smtClean="0"/>
              <a:t>face-to-face training</a:t>
            </a:r>
            <a:r>
              <a:rPr lang="en-GB" altLang="en-US" sz="2200" noProof="0" smtClean="0"/>
              <a:t>, especially </a:t>
            </a:r>
            <a:r>
              <a:rPr lang="en-GB" altLang="en-US" sz="2200" b="1" noProof="0" smtClean="0"/>
              <a:t>training trainers/multipliers </a:t>
            </a:r>
            <a:r>
              <a:rPr lang="en-GB" altLang="en-US" sz="2200" noProof="0" smtClean="0"/>
              <a:t>that can carry on further training and dissemination activities, within their institutions, countries or disciplinary communities.</a:t>
            </a:r>
          </a:p>
          <a:p>
            <a:pPr eaLnBrk="1" hangingPunct="1">
              <a:lnSpc>
                <a:spcPct val="80000"/>
              </a:lnSpc>
            </a:pPr>
            <a:endParaRPr lang="en-GB" altLang="en-US" sz="2200" noProof="0" smtClean="0"/>
          </a:p>
        </p:txBody>
      </p:sp>
      <p:pic>
        <p:nvPicPr>
          <p:cNvPr id="23554" name="Picture 2" descr="F:\downloads\FOSTER_logo_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150" y="185738"/>
            <a:ext cx="266065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4"/>
          <p:cNvSpPr>
            <a:spLocks noGrp="1"/>
          </p:cNvSpPr>
          <p:nvPr>
            <p:ph type="title"/>
          </p:nvPr>
        </p:nvSpPr>
        <p:spPr>
          <a:xfrm>
            <a:off x="457200" y="1030288"/>
            <a:ext cx="8229600" cy="1143000"/>
          </a:xfrm>
        </p:spPr>
        <p:txBody>
          <a:bodyPr/>
          <a:lstStyle/>
          <a:p>
            <a:pPr algn="ctr" eaLnBrk="1" hangingPunct="1"/>
            <a:r>
              <a:rPr lang="en-GB" altLang="en-US" sz="1400" noProof="0" smtClean="0"/>
              <a:t>Facilitate Open Science Training for European Research</a:t>
            </a:r>
          </a:p>
        </p:txBody>
      </p:sp>
    </p:spTree>
    <p:extLst>
      <p:ext uri="{BB962C8B-B14F-4D97-AF65-F5344CB8AC3E}">
        <p14:creationId xmlns:p14="http://schemas.microsoft.com/office/powerpoint/2010/main" val="781071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THANK YOU</a:t>
            </a:r>
            <a:endParaRPr lang="en-GB" noProof="0"/>
          </a:p>
        </p:txBody>
      </p:sp>
      <p:sp>
        <p:nvSpPr>
          <p:cNvPr id="3" name="Content Placeholder 2"/>
          <p:cNvSpPr>
            <a:spLocks noGrp="1"/>
          </p:cNvSpPr>
          <p:nvPr>
            <p:ph idx="1"/>
          </p:nvPr>
        </p:nvSpPr>
        <p:spPr>
          <a:xfrm>
            <a:off x="457200" y="1338306"/>
            <a:ext cx="8229600" cy="4876800"/>
          </a:xfrm>
        </p:spPr>
        <p:txBody>
          <a:bodyPr/>
          <a:lstStyle/>
          <a:p>
            <a:pPr marL="0" indent="0" algn="r">
              <a:buNone/>
            </a:pPr>
            <a:r>
              <a:rPr lang="en-GB" noProof="0" dirty="0" smtClean="0"/>
              <a:t>Martin Donnelly</a:t>
            </a:r>
          </a:p>
          <a:p>
            <a:pPr marL="0" indent="0" algn="r">
              <a:buNone/>
            </a:pPr>
            <a:r>
              <a:rPr lang="en-GB" noProof="0" dirty="0" smtClean="0"/>
              <a:t>Digital Curation Centre</a:t>
            </a:r>
          </a:p>
          <a:p>
            <a:pPr marL="0" indent="0" algn="r">
              <a:buNone/>
            </a:pPr>
            <a:r>
              <a:rPr lang="en-GB" noProof="0" dirty="0" smtClean="0"/>
              <a:t>University of Edinburgh</a:t>
            </a:r>
          </a:p>
          <a:p>
            <a:pPr marL="0" indent="0" algn="r">
              <a:buNone/>
            </a:pPr>
            <a:endParaRPr lang="en-GB" noProof="0" dirty="0" smtClean="0"/>
          </a:p>
          <a:p>
            <a:pPr marL="0" indent="0" algn="r">
              <a:buNone/>
            </a:pPr>
            <a:r>
              <a:rPr lang="en-GB" noProof="0" dirty="0" smtClean="0">
                <a:hlinkClick r:id="rId2"/>
              </a:rPr>
              <a:t>martin.donnelly@ed.ac.uk</a:t>
            </a:r>
            <a:endParaRPr lang="en-GB" noProof="0" dirty="0" smtClean="0"/>
          </a:p>
          <a:p>
            <a:pPr marL="0" indent="0" algn="r">
              <a:buNone/>
            </a:pPr>
            <a:r>
              <a:rPr lang="en-GB" noProof="0" dirty="0" smtClean="0"/>
              <a:t>Twitter: @mkdDCC</a:t>
            </a:r>
          </a:p>
          <a:p>
            <a:pPr marL="0" indent="0" algn="r">
              <a:buNone/>
            </a:pPr>
            <a:endParaRPr lang="en-GB" noProof="0" dirty="0" smtClean="0"/>
          </a:p>
          <a:p>
            <a:pPr marL="0" indent="0" algn="r">
              <a:buNone/>
            </a:pPr>
            <a:endParaRPr lang="en-GB" noProof="0" dirty="0" smtClean="0"/>
          </a:p>
          <a:p>
            <a:pPr marL="0" indent="0" algn="ctr">
              <a:buNone/>
            </a:pPr>
            <a:r>
              <a:rPr lang="en-GB" sz="4000" noProof="0" dirty="0" smtClean="0">
                <a:hlinkClick r:id="rId3"/>
              </a:rPr>
              <a:t>www.fosteropenscience.eu</a:t>
            </a:r>
            <a:r>
              <a:rPr lang="en-GB" sz="4000" noProof="0" dirty="0" smtClean="0"/>
              <a:t> </a:t>
            </a:r>
            <a:endParaRPr lang="en-GB" sz="4000" noProof="0" dirty="0"/>
          </a:p>
        </p:txBody>
      </p:sp>
    </p:spTree>
    <p:extLst>
      <p:ext uri="{BB962C8B-B14F-4D97-AF65-F5344CB8AC3E}">
        <p14:creationId xmlns:p14="http://schemas.microsoft.com/office/powerpoint/2010/main" val="1384108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1. DEFINITIONS</a:t>
            </a:r>
            <a:endParaRPr lang="en-GB" noProof="0"/>
          </a:p>
        </p:txBody>
      </p:sp>
      <p:pic>
        <p:nvPicPr>
          <p:cNvPr id="5" name="Content Placeholder 3" descr="definition.jpg"/>
          <p:cNvPicPr>
            <a:picLocks noGrp="1" noChangeAspect="1"/>
          </p:cNvPicPr>
          <p:nvPr>
            <p:ph idx="1"/>
          </p:nvPr>
        </p:nvPicPr>
        <p:blipFill>
          <a:blip r:embed="rId3">
            <a:extLst>
              <a:ext uri="{28A0092B-C50C-407E-A947-70E740481C1C}">
                <a14:useLocalDpi xmlns:a14="http://schemas.microsoft.com/office/drawing/2010/main" val="0"/>
              </a:ext>
            </a:extLst>
          </a:blip>
          <a:srcRect t="12242" b="12242"/>
          <a:stretch>
            <a:fillRect/>
          </a:stretch>
        </p:blipFill>
        <p:spPr>
          <a:xfrm>
            <a:off x="1508278" y="1590423"/>
            <a:ext cx="7349972" cy="4146711"/>
          </a:xfrm>
        </p:spPr>
      </p:pic>
    </p:spTree>
    <p:extLst>
      <p:ext uri="{BB962C8B-B14F-4D97-AF65-F5344CB8AC3E}">
        <p14:creationId xmlns:p14="http://schemas.microsoft.com/office/powerpoint/2010/main" val="1601489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What is RDM? A definition…</a:t>
            </a:r>
            <a:endParaRPr lang="en-GB" noProof="0"/>
          </a:p>
        </p:txBody>
      </p:sp>
      <p:sp>
        <p:nvSpPr>
          <p:cNvPr id="4" name="Rectangle 3"/>
          <p:cNvSpPr txBox="1">
            <a:spLocks noChangeArrowheads="1"/>
          </p:cNvSpPr>
          <p:nvPr/>
        </p:nvSpPr>
        <p:spPr>
          <a:xfrm>
            <a:off x="5091545" y="2083463"/>
            <a:ext cx="3766705" cy="3047998"/>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331788" indent="-331788" algn="just" defTabSz="457200">
              <a:lnSpc>
                <a:spcPct val="105000"/>
              </a:lnSpc>
              <a:spcBef>
                <a:spcPct val="5000"/>
              </a:spcBef>
              <a:buFontTx/>
              <a:buNone/>
            </a:pPr>
            <a:endParaRPr lang="en-GB" sz="500" b="1" u="sng" dirty="0" smtClean="0"/>
          </a:p>
          <a:p>
            <a:pPr marL="331788" indent="-331788" algn="ctr" defTabSz="457200">
              <a:lnSpc>
                <a:spcPct val="105000"/>
              </a:lnSpc>
              <a:spcBef>
                <a:spcPct val="5000"/>
              </a:spcBef>
              <a:buFontTx/>
              <a:buNone/>
            </a:pPr>
            <a:r>
              <a:rPr lang="en-GB" sz="2800" dirty="0" smtClean="0"/>
              <a:t>“the active management and appraisal of data over the lifecycle of scholarly and scientific interest”</a:t>
            </a:r>
            <a:endParaRPr lang="en-GB" dirty="0" smtClean="0"/>
          </a:p>
        </p:txBody>
      </p:sp>
      <p:sp>
        <p:nvSpPr>
          <p:cNvPr id="7" name="Oval 6"/>
          <p:cNvSpPr/>
          <p:nvPr/>
        </p:nvSpPr>
        <p:spPr>
          <a:xfrm>
            <a:off x="6784351" y="2191006"/>
            <a:ext cx="1130643" cy="607452"/>
          </a:xfrm>
          <a:prstGeom prst="ellipse">
            <a:avLst/>
          </a:prstGeom>
          <a:noFill/>
          <a:ln w="19050">
            <a:solidFill>
              <a:srgbClr val="FF0000">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Lifecycle"/>
          <p:cNvPicPr>
            <a:picLocks noChangeAspect="1" noChangeArrowheads="1"/>
          </p:cNvPicPr>
          <p:nvPr/>
        </p:nvPicPr>
        <p:blipFill>
          <a:blip r:embed="rId3" cstate="print"/>
          <a:srcRect/>
          <a:stretch>
            <a:fillRect/>
          </a:stretch>
        </p:blipFill>
        <p:spPr bwMode="auto">
          <a:xfrm>
            <a:off x="308467" y="1443429"/>
            <a:ext cx="4886511" cy="4380346"/>
          </a:xfrm>
          <a:prstGeom prst="rect">
            <a:avLst/>
          </a:prstGeom>
          <a:noFill/>
          <a:ln w="9525">
            <a:noFill/>
            <a:miter lim="800000"/>
            <a:headEnd/>
            <a:tailEnd/>
          </a:ln>
        </p:spPr>
      </p:pic>
    </p:spTree>
    <p:extLst>
      <p:ext uri="{BB962C8B-B14F-4D97-AF65-F5344CB8AC3E}">
        <p14:creationId xmlns:p14="http://schemas.microsoft.com/office/powerpoint/2010/main" val="245986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What sort of activities?</a:t>
            </a:r>
            <a:endParaRPr lang="en-GB" noProof="0"/>
          </a:p>
        </p:txBody>
      </p:sp>
      <p:sp>
        <p:nvSpPr>
          <p:cNvPr id="4" name="Rectangle 3"/>
          <p:cNvSpPr txBox="1">
            <a:spLocks noChangeArrowheads="1"/>
          </p:cNvSpPr>
          <p:nvPr/>
        </p:nvSpPr>
        <p:spPr>
          <a:xfrm>
            <a:off x="5116616" y="1981199"/>
            <a:ext cx="3993401" cy="2687104"/>
          </a:xfrm>
          <a:prstGeom prst="rect">
            <a:avLst/>
          </a:prstGeom>
        </p:spPr>
        <p:txBody>
          <a:bodyPr vert="horz" lIns="91440" tIns="45720" rIns="91440" bIns="45720" rtlCol="0">
            <a:normAutofit fontScale="77500" lnSpcReduction="2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270000" indent="-270000" defTabSz="457200">
              <a:lnSpc>
                <a:spcPct val="105000"/>
              </a:lnSpc>
              <a:spcBef>
                <a:spcPct val="5000"/>
              </a:spcBef>
              <a:buFontTx/>
              <a:buChar char="-"/>
            </a:pPr>
            <a:r>
              <a:rPr lang="en-GB" b="1" dirty="0" smtClean="0"/>
              <a:t>Planning</a:t>
            </a:r>
            <a:r>
              <a:rPr lang="en-GB" dirty="0" smtClean="0"/>
              <a:t> and </a:t>
            </a:r>
            <a:r>
              <a:rPr lang="en-GB" b="1" dirty="0" smtClean="0"/>
              <a:t>describing</a:t>
            </a:r>
            <a:r>
              <a:rPr lang="en-GB" dirty="0" smtClean="0"/>
              <a:t> data-related work before it takes place</a:t>
            </a:r>
          </a:p>
          <a:p>
            <a:pPr marL="270000" indent="-270000" defTabSz="457200">
              <a:lnSpc>
                <a:spcPct val="105000"/>
              </a:lnSpc>
              <a:spcBef>
                <a:spcPct val="5000"/>
              </a:spcBef>
              <a:buFontTx/>
              <a:buChar char="-"/>
            </a:pPr>
            <a:r>
              <a:rPr lang="en-GB" b="1" dirty="0" smtClean="0"/>
              <a:t>Documenting</a:t>
            </a:r>
            <a:r>
              <a:rPr lang="en-GB" dirty="0" smtClean="0"/>
              <a:t> your data so that others can find and understand it</a:t>
            </a:r>
          </a:p>
          <a:p>
            <a:pPr marL="270000" indent="-270000" defTabSz="457200">
              <a:lnSpc>
                <a:spcPct val="105000"/>
              </a:lnSpc>
              <a:spcBef>
                <a:spcPct val="5000"/>
              </a:spcBef>
              <a:buFontTx/>
              <a:buChar char="-"/>
            </a:pPr>
            <a:r>
              <a:rPr lang="en-GB" b="1" dirty="0" smtClean="0"/>
              <a:t>Storing it safely </a:t>
            </a:r>
            <a:r>
              <a:rPr lang="en-GB" dirty="0" smtClean="0"/>
              <a:t>during the project</a:t>
            </a:r>
          </a:p>
          <a:p>
            <a:pPr marL="270000" indent="-270000" defTabSz="457200">
              <a:lnSpc>
                <a:spcPct val="105000"/>
              </a:lnSpc>
              <a:spcBef>
                <a:spcPct val="5000"/>
              </a:spcBef>
              <a:buFontTx/>
              <a:buChar char="-"/>
            </a:pPr>
            <a:r>
              <a:rPr lang="en-GB" b="1" dirty="0" smtClean="0"/>
              <a:t>Depositing</a:t>
            </a:r>
            <a:r>
              <a:rPr lang="en-GB" dirty="0" smtClean="0"/>
              <a:t> it in a trusted archive at the end of the project</a:t>
            </a:r>
          </a:p>
          <a:p>
            <a:pPr marL="270000" indent="-270000" defTabSz="457200">
              <a:lnSpc>
                <a:spcPct val="105000"/>
              </a:lnSpc>
              <a:spcBef>
                <a:spcPct val="5000"/>
              </a:spcBef>
              <a:buFontTx/>
              <a:buChar char="-"/>
            </a:pPr>
            <a:r>
              <a:rPr lang="en-GB" b="1" dirty="0" smtClean="0"/>
              <a:t>Linking</a:t>
            </a:r>
            <a:r>
              <a:rPr lang="en-GB" dirty="0" smtClean="0"/>
              <a:t> publications to the datasets that underpin them  </a:t>
            </a:r>
          </a:p>
          <a:p>
            <a:pPr marL="270000" indent="-270000" defTabSz="457200">
              <a:lnSpc>
                <a:spcPct val="105000"/>
              </a:lnSpc>
              <a:spcBef>
                <a:spcPct val="5000"/>
              </a:spcBef>
              <a:buFontTx/>
              <a:buNone/>
            </a:pPr>
            <a:endParaRPr lang="en-GB" dirty="0" smtClean="0"/>
          </a:p>
        </p:txBody>
      </p:sp>
      <p:sp>
        <p:nvSpPr>
          <p:cNvPr id="9" name="Rectangle 3"/>
          <p:cNvSpPr txBox="1">
            <a:spLocks noChangeArrowheads="1"/>
          </p:cNvSpPr>
          <p:nvPr/>
        </p:nvSpPr>
        <p:spPr>
          <a:xfrm>
            <a:off x="4432300" y="5110662"/>
            <a:ext cx="4425950" cy="1680308"/>
          </a:xfrm>
          <a:prstGeom prst="rect">
            <a:avLst/>
          </a:prstGeom>
          <a:solidFill>
            <a:schemeClr val="bg1"/>
          </a:solidFill>
          <a:ln w="19050" cmpd="sng">
            <a:solidFill>
              <a:srgbClr val="3366FF">
                <a:alpha val="50000"/>
              </a:srgbClr>
            </a:solidFill>
          </a:ln>
        </p:spPr>
        <p:txBody>
          <a:bodyPr vert="horz" lIns="91440" tIns="45720" rIns="91440" bIns="45720" rtlCol="0">
            <a:no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331788" indent="-331788" defTabSz="457200">
              <a:lnSpc>
                <a:spcPct val="105000"/>
              </a:lnSpc>
              <a:spcBef>
                <a:spcPct val="5000"/>
              </a:spcBef>
              <a:buFontTx/>
              <a:buNone/>
            </a:pPr>
            <a:r>
              <a:rPr lang="en-GB" b="1" dirty="0" smtClean="0"/>
              <a:t>Data management is a part of good research practice.</a:t>
            </a:r>
          </a:p>
          <a:p>
            <a:pPr marL="547200" indent="-331788" algn="r" defTabSz="457200">
              <a:lnSpc>
                <a:spcPct val="105000"/>
              </a:lnSpc>
              <a:spcBef>
                <a:spcPts val="708"/>
              </a:spcBef>
              <a:buFontTx/>
              <a:buNone/>
            </a:pPr>
            <a:r>
              <a:rPr lang="en-GB" sz="1600" dirty="0" smtClean="0"/>
              <a:t>- RCUK </a:t>
            </a:r>
            <a:r>
              <a:rPr lang="en-GB" sz="1600" i="1" dirty="0" smtClean="0"/>
              <a:t>Policy </a:t>
            </a:r>
            <a:r>
              <a:rPr lang="en-GB" sz="1600" i="1" dirty="0"/>
              <a:t>and Code of Conduct on the Governance of Good Research Conduct</a:t>
            </a:r>
            <a:endParaRPr lang="en-GB" sz="1600" dirty="0" smtClean="0"/>
          </a:p>
        </p:txBody>
      </p:sp>
      <p:pic>
        <p:nvPicPr>
          <p:cNvPr id="7" name="Picture 6" descr="Lifecycle"/>
          <p:cNvPicPr>
            <a:picLocks noChangeAspect="1" noChangeArrowheads="1"/>
          </p:cNvPicPr>
          <p:nvPr/>
        </p:nvPicPr>
        <p:blipFill>
          <a:blip r:embed="rId3" cstate="print"/>
          <a:srcRect/>
          <a:stretch>
            <a:fillRect/>
          </a:stretch>
        </p:blipFill>
        <p:spPr bwMode="auto">
          <a:xfrm>
            <a:off x="308467" y="1443429"/>
            <a:ext cx="4886511" cy="4380346"/>
          </a:xfrm>
          <a:prstGeom prst="rect">
            <a:avLst/>
          </a:prstGeom>
          <a:noFill/>
          <a:ln w="9525">
            <a:noFill/>
            <a:miter lim="800000"/>
            <a:headEnd/>
            <a:tailEnd/>
          </a:ln>
        </p:spPr>
      </p:pic>
    </p:spTree>
    <p:extLst>
      <p:ext uri="{BB962C8B-B14F-4D97-AF65-F5344CB8AC3E}">
        <p14:creationId xmlns:p14="http://schemas.microsoft.com/office/powerpoint/2010/main" val="311136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81000" y="1342925"/>
            <a:ext cx="8599970" cy="4847152"/>
          </a:xfrm>
        </p:spPr>
        <p:txBody>
          <a:bodyPr>
            <a:normAutofit fontScale="92500" lnSpcReduction="10000"/>
          </a:bodyPr>
          <a:lstStyle/>
          <a:p>
            <a:pPr>
              <a:lnSpc>
                <a:spcPct val="110000"/>
              </a:lnSpc>
            </a:pPr>
            <a:r>
              <a:rPr lang="en-GB" sz="2600" noProof="0" smtClean="0">
                <a:solidFill>
                  <a:schemeClr val="tx1"/>
                </a:solidFill>
              </a:rPr>
              <a:t>Definitions vary from discipline to discipline, and from funder to funder</a:t>
            </a:r>
          </a:p>
          <a:p>
            <a:pPr>
              <a:lnSpc>
                <a:spcPct val="110000"/>
              </a:lnSpc>
            </a:pPr>
            <a:r>
              <a:rPr lang="en-GB" sz="2600" noProof="0" smtClean="0">
                <a:solidFill>
                  <a:schemeClr val="tx1"/>
                </a:solidFill>
              </a:rPr>
              <a:t>Here’s a science-centric definition: </a:t>
            </a:r>
          </a:p>
          <a:p>
            <a:pPr lvl="1">
              <a:lnSpc>
                <a:spcPct val="110000"/>
              </a:lnSpc>
            </a:pPr>
            <a:r>
              <a:rPr lang="en-GB" sz="2100" noProof="0">
                <a:solidFill>
                  <a:srgbClr val="000000"/>
                </a:solidFill>
              </a:rPr>
              <a:t>“Research data is defined as recorded </a:t>
            </a:r>
            <a:r>
              <a:rPr lang="en-GB" sz="2100" b="1" noProof="0">
                <a:solidFill>
                  <a:srgbClr val="000000"/>
                </a:solidFill>
              </a:rPr>
              <a:t>factual</a:t>
            </a:r>
            <a:r>
              <a:rPr lang="en-GB" sz="2100" noProof="0">
                <a:solidFill>
                  <a:srgbClr val="000000"/>
                </a:solidFill>
              </a:rPr>
              <a:t> material commonly retained by and accepted in the scientific community as necessary to </a:t>
            </a:r>
            <a:r>
              <a:rPr lang="en-GB" sz="2100" b="1" noProof="0">
                <a:solidFill>
                  <a:srgbClr val="000000"/>
                </a:solidFill>
              </a:rPr>
              <a:t>validate</a:t>
            </a:r>
            <a:r>
              <a:rPr lang="en-GB" sz="2100" noProof="0">
                <a:solidFill>
                  <a:srgbClr val="000000"/>
                </a:solidFill>
              </a:rPr>
              <a:t> research findings</a:t>
            </a:r>
            <a:r>
              <a:rPr lang="en-GB" sz="2100" noProof="0" smtClean="0">
                <a:solidFill>
                  <a:srgbClr val="000000"/>
                </a:solidFill>
              </a:rPr>
              <a:t>” (EPSRC </a:t>
            </a:r>
            <a:r>
              <a:rPr lang="en-GB" sz="2100" noProof="0">
                <a:solidFill>
                  <a:srgbClr val="000000"/>
                </a:solidFill>
              </a:rPr>
              <a:t>policy framework on research </a:t>
            </a:r>
            <a:r>
              <a:rPr lang="en-GB" sz="2100" noProof="0" smtClean="0">
                <a:solidFill>
                  <a:srgbClr val="000000"/>
                </a:solidFill>
              </a:rPr>
              <a:t>data)</a:t>
            </a:r>
            <a:endParaRPr lang="en-GB" sz="2100" noProof="0">
              <a:solidFill>
                <a:srgbClr val="000000"/>
              </a:solidFill>
            </a:endParaRPr>
          </a:p>
          <a:p>
            <a:pPr>
              <a:lnSpc>
                <a:spcPct val="110000"/>
              </a:lnSpc>
            </a:pPr>
            <a:r>
              <a:rPr lang="en-GB" sz="2600" noProof="0" smtClean="0">
                <a:solidFill>
                  <a:srgbClr val="000000"/>
                </a:solidFill>
              </a:rPr>
              <a:t>And another from the visual arts: </a:t>
            </a:r>
          </a:p>
          <a:p>
            <a:pPr lvl="1">
              <a:lnSpc>
                <a:spcPct val="110000"/>
              </a:lnSpc>
            </a:pPr>
            <a:r>
              <a:rPr lang="en-GB" noProof="0" smtClean="0">
                <a:solidFill>
                  <a:srgbClr val="000000"/>
                </a:solidFill>
              </a:rPr>
              <a:t>“Evidence which is used or created to generate new knowledge and interpretations. ‘</a:t>
            </a:r>
            <a:r>
              <a:rPr lang="en-GB" b="1" noProof="0" smtClean="0">
                <a:solidFill>
                  <a:srgbClr val="000000"/>
                </a:solidFill>
              </a:rPr>
              <a:t>Evidence</a:t>
            </a:r>
            <a:r>
              <a:rPr lang="en-GB" noProof="0" smtClean="0">
                <a:solidFill>
                  <a:srgbClr val="000000"/>
                </a:solidFill>
              </a:rPr>
              <a:t>’ may be intersubjective or subjective; physical or emotional; persistent or ephemeral; personal or public; explicit or tacit; and is consciously or unconsciously referenced by the researcher at some point during the course of their research.” </a:t>
            </a:r>
          </a:p>
          <a:p>
            <a:pPr marL="457200" lvl="1" indent="0">
              <a:lnSpc>
                <a:spcPct val="110000"/>
              </a:lnSpc>
              <a:buNone/>
            </a:pPr>
            <a:r>
              <a:rPr lang="en-GB" noProof="0" smtClean="0">
                <a:solidFill>
                  <a:srgbClr val="000000"/>
                </a:solidFill>
              </a:rPr>
              <a:t>(Leigh Garrett, KAPTUR project: see http://kaptur.wordpress.com/2013/01/23/what-is-visual-arts-research-data-revisited/)</a:t>
            </a:r>
            <a:endParaRPr lang="en-GB" noProof="0">
              <a:solidFill>
                <a:srgbClr val="000000"/>
              </a:solidFill>
            </a:endParaRPr>
          </a:p>
        </p:txBody>
      </p:sp>
      <p:sp>
        <p:nvSpPr>
          <p:cNvPr id="5" name="Title 4"/>
          <p:cNvSpPr>
            <a:spLocks noGrp="1"/>
          </p:cNvSpPr>
          <p:nvPr>
            <p:ph type="title"/>
          </p:nvPr>
        </p:nvSpPr>
        <p:spPr/>
        <p:txBody>
          <a:bodyPr>
            <a:noAutofit/>
          </a:bodyPr>
          <a:lstStyle/>
          <a:p>
            <a:r>
              <a:rPr lang="en-GB" noProof="0" smtClean="0"/>
              <a:t>Okay, but what is ‘data’ exactly?</a:t>
            </a:r>
            <a:endParaRPr lang="en-GB" noProof="0"/>
          </a:p>
        </p:txBody>
      </p:sp>
    </p:spTree>
    <p:extLst>
      <p:ext uri="{BB962C8B-B14F-4D97-AF65-F5344CB8AC3E}">
        <p14:creationId xmlns:p14="http://schemas.microsoft.com/office/powerpoint/2010/main" val="152196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748970" y="1461825"/>
            <a:ext cx="8387522" cy="4711704"/>
          </a:xfrm>
        </p:spPr>
        <p:txBody>
          <a:bodyPr>
            <a:normAutofit fontScale="92500"/>
          </a:bodyPr>
          <a:lstStyle/>
          <a:p>
            <a:pPr>
              <a:lnSpc>
                <a:spcPct val="110000"/>
              </a:lnSpc>
            </a:pPr>
            <a:r>
              <a:rPr lang="en-GB" sz="2600" noProof="0" smtClean="0">
                <a:solidFill>
                  <a:srgbClr val="292934"/>
                </a:solidFill>
              </a:rPr>
              <a:t>“Research object” is a term that is gaining in popularity, not least in the humanities where the relevance of the term ‘data’ is not always recognised…</a:t>
            </a:r>
          </a:p>
          <a:p>
            <a:pPr>
              <a:lnSpc>
                <a:spcPct val="110000"/>
              </a:lnSpc>
            </a:pPr>
            <a:r>
              <a:rPr lang="en-GB" sz="2600" noProof="0" smtClean="0">
                <a:solidFill>
                  <a:srgbClr val="000000"/>
                </a:solidFill>
              </a:rPr>
              <a:t>Research objects can comprise any supporting material which underpins or otherwise enriches the (written) outputs of research</a:t>
            </a:r>
          </a:p>
          <a:p>
            <a:pPr lvl="1">
              <a:lnSpc>
                <a:spcPct val="110000"/>
              </a:lnSpc>
            </a:pPr>
            <a:r>
              <a:rPr lang="en-GB" noProof="0" smtClean="0">
                <a:solidFill>
                  <a:srgbClr val="000000"/>
                </a:solidFill>
              </a:rPr>
              <a:t>Data (numeric, written, audiovisual….)</a:t>
            </a:r>
          </a:p>
          <a:p>
            <a:pPr lvl="1">
              <a:lnSpc>
                <a:spcPct val="110000"/>
              </a:lnSpc>
            </a:pPr>
            <a:r>
              <a:rPr lang="en-GB" noProof="0" smtClean="0">
                <a:solidFill>
                  <a:srgbClr val="000000"/>
                </a:solidFill>
              </a:rPr>
              <a:t>Software code</a:t>
            </a:r>
          </a:p>
          <a:p>
            <a:pPr lvl="1">
              <a:lnSpc>
                <a:spcPct val="110000"/>
              </a:lnSpc>
            </a:pPr>
            <a:r>
              <a:rPr lang="en-GB" noProof="0" smtClean="0">
                <a:solidFill>
                  <a:srgbClr val="000000"/>
                </a:solidFill>
              </a:rPr>
              <a:t>Workflows and methodologies</a:t>
            </a:r>
          </a:p>
          <a:p>
            <a:pPr lvl="1">
              <a:lnSpc>
                <a:spcPct val="110000"/>
              </a:lnSpc>
            </a:pPr>
            <a:r>
              <a:rPr lang="en-GB" noProof="0" smtClean="0">
                <a:solidFill>
                  <a:srgbClr val="000000"/>
                </a:solidFill>
              </a:rPr>
              <a:t>Slides, logs, lab books, sketchbooks, notebooks, you name it!</a:t>
            </a:r>
          </a:p>
          <a:p>
            <a:pPr>
              <a:lnSpc>
                <a:spcPct val="110000"/>
              </a:lnSpc>
            </a:pPr>
            <a:r>
              <a:rPr lang="en-GB" noProof="0">
                <a:solidFill>
                  <a:srgbClr val="000000"/>
                </a:solidFill>
              </a:rPr>
              <a:t>See </a:t>
            </a:r>
            <a:r>
              <a:rPr lang="en-GB" noProof="0">
                <a:solidFill>
                  <a:srgbClr val="000000"/>
                </a:solidFill>
                <a:hlinkClick r:id="rId3"/>
              </a:rPr>
              <a:t>http://www.researchobject.org</a:t>
            </a:r>
            <a:r>
              <a:rPr lang="en-GB" noProof="0" smtClean="0">
                <a:solidFill>
                  <a:srgbClr val="000000"/>
                </a:solidFill>
                <a:hlinkClick r:id="rId3"/>
              </a:rPr>
              <a:t>/</a:t>
            </a:r>
            <a:r>
              <a:rPr lang="en-GB" noProof="0" smtClean="0">
                <a:solidFill>
                  <a:srgbClr val="000000"/>
                </a:solidFill>
              </a:rPr>
              <a:t> for more info</a:t>
            </a:r>
            <a:endParaRPr lang="en-GB" noProof="0">
              <a:solidFill>
                <a:srgbClr val="000000"/>
              </a:solidFill>
            </a:endParaRPr>
          </a:p>
        </p:txBody>
      </p:sp>
      <p:sp>
        <p:nvSpPr>
          <p:cNvPr id="5" name="Title 4"/>
          <p:cNvSpPr>
            <a:spLocks noGrp="1"/>
          </p:cNvSpPr>
          <p:nvPr>
            <p:ph type="title"/>
          </p:nvPr>
        </p:nvSpPr>
        <p:spPr/>
        <p:txBody>
          <a:bodyPr>
            <a:noAutofit/>
          </a:bodyPr>
          <a:lstStyle/>
          <a:p>
            <a:r>
              <a:rPr lang="en-GB" noProof="0" dirty="0" smtClean="0"/>
              <a:t>Goodbye data, hello research objects?</a:t>
            </a:r>
            <a:endParaRPr lang="en-GB" noProof="0" dirty="0"/>
          </a:p>
        </p:txBody>
      </p:sp>
    </p:spTree>
    <p:extLst>
      <p:ext uri="{BB962C8B-B14F-4D97-AF65-F5344CB8AC3E}">
        <p14:creationId xmlns:p14="http://schemas.microsoft.com/office/powerpoint/2010/main" val="3388974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158"/>
            <a:ext cx="8686800" cy="990600"/>
          </a:xfrm>
        </p:spPr>
        <p:txBody>
          <a:bodyPr>
            <a:noAutofit/>
          </a:bodyPr>
          <a:lstStyle/>
          <a:p>
            <a:r>
              <a:rPr lang="en-GB" sz="2800" noProof="0" smtClean="0"/>
              <a:t>Helicopter view: What are the benefits of active RDM?</a:t>
            </a:r>
            <a:endParaRPr lang="en-GB" sz="2800" noProof="0"/>
          </a:p>
        </p:txBody>
      </p:sp>
      <p:sp>
        <p:nvSpPr>
          <p:cNvPr id="3" name="Content Placeholder 2"/>
          <p:cNvSpPr>
            <a:spLocks noGrp="1"/>
          </p:cNvSpPr>
          <p:nvPr>
            <p:ph idx="1"/>
          </p:nvPr>
        </p:nvSpPr>
        <p:spPr>
          <a:xfrm>
            <a:off x="1136469" y="1231124"/>
            <a:ext cx="7869287" cy="4922092"/>
          </a:xfrm>
        </p:spPr>
        <p:txBody>
          <a:bodyPr>
            <a:noAutofit/>
          </a:bodyPr>
          <a:lstStyle/>
          <a:p>
            <a:pPr>
              <a:spcBef>
                <a:spcPts val="1000"/>
              </a:spcBef>
            </a:pPr>
            <a:r>
              <a:rPr lang="en-GB" sz="2600" b="1" noProof="0" smtClean="0">
                <a:solidFill>
                  <a:srgbClr val="292934"/>
                </a:solidFill>
              </a:rPr>
              <a:t>TRANSPARENCY</a:t>
            </a:r>
            <a:r>
              <a:rPr lang="en-GB" sz="2600" noProof="0" smtClean="0">
                <a:solidFill>
                  <a:srgbClr val="292934"/>
                </a:solidFill>
              </a:rPr>
              <a:t>: The evidence that underpins research can be made open for anyone to scrutinise, and attempt to replicate findings.</a:t>
            </a:r>
          </a:p>
          <a:p>
            <a:pPr>
              <a:spcBef>
                <a:spcPts val="1000"/>
              </a:spcBef>
            </a:pPr>
            <a:r>
              <a:rPr lang="en-GB" sz="2600" b="1" noProof="0">
                <a:solidFill>
                  <a:srgbClr val="292934"/>
                </a:solidFill>
              </a:rPr>
              <a:t>EFFICIENCY</a:t>
            </a:r>
            <a:r>
              <a:rPr lang="en-GB" sz="2600" noProof="0">
                <a:solidFill>
                  <a:srgbClr val="292934"/>
                </a:solidFill>
              </a:rPr>
              <a:t>: Data collection can be funded once, and used many times for a variety of </a:t>
            </a:r>
            <a:r>
              <a:rPr lang="en-GB" sz="2600" noProof="0" smtClean="0">
                <a:solidFill>
                  <a:srgbClr val="292934"/>
                </a:solidFill>
              </a:rPr>
              <a:t>purposes.</a:t>
            </a:r>
            <a:endParaRPr lang="en-GB" sz="2600" noProof="0">
              <a:solidFill>
                <a:srgbClr val="292934"/>
              </a:solidFill>
            </a:endParaRPr>
          </a:p>
          <a:p>
            <a:pPr>
              <a:spcBef>
                <a:spcPts val="1000"/>
              </a:spcBef>
            </a:pPr>
            <a:r>
              <a:rPr lang="en-GB" sz="2600" b="1" noProof="0">
                <a:solidFill>
                  <a:srgbClr val="292934"/>
                </a:solidFill>
              </a:rPr>
              <a:t>RISK MANAGEMENT</a:t>
            </a:r>
            <a:r>
              <a:rPr lang="en-GB" sz="2600" noProof="0">
                <a:solidFill>
                  <a:srgbClr val="292934"/>
                </a:solidFill>
              </a:rPr>
              <a:t>: A pro-active approach to data management reduces the risk of inappropriate disclosure of sensitive data, whether commercial or </a:t>
            </a:r>
            <a:r>
              <a:rPr lang="en-GB" sz="2600" noProof="0" smtClean="0">
                <a:solidFill>
                  <a:srgbClr val="292934"/>
                </a:solidFill>
              </a:rPr>
              <a:t>personal.</a:t>
            </a:r>
            <a:endParaRPr lang="en-GB" sz="2600" noProof="0">
              <a:solidFill>
                <a:srgbClr val="292934"/>
              </a:solidFill>
            </a:endParaRPr>
          </a:p>
          <a:p>
            <a:pPr>
              <a:spcBef>
                <a:spcPts val="1000"/>
              </a:spcBef>
            </a:pPr>
            <a:r>
              <a:rPr lang="en-GB" sz="2600" b="1" noProof="0">
                <a:solidFill>
                  <a:srgbClr val="292934"/>
                </a:solidFill>
              </a:rPr>
              <a:t>PRESERVATION</a:t>
            </a:r>
            <a:r>
              <a:rPr lang="en-GB" sz="2600" noProof="0">
                <a:solidFill>
                  <a:srgbClr val="292934"/>
                </a:solidFill>
              </a:rPr>
              <a:t>: Lots of data is unique, and can only be captured once. If lost, </a:t>
            </a:r>
            <a:r>
              <a:rPr lang="en-GB" sz="2600" noProof="0" smtClean="0">
                <a:solidFill>
                  <a:srgbClr val="292934"/>
                </a:solidFill>
              </a:rPr>
              <a:t>it can’t be replaced. </a:t>
            </a:r>
            <a:endParaRPr lang="en-GB" sz="2600" noProof="0">
              <a:solidFill>
                <a:srgbClr val="292934"/>
              </a:solidFill>
            </a:endParaRPr>
          </a:p>
        </p:txBody>
      </p:sp>
    </p:spTree>
    <p:extLst>
      <p:ext uri="{BB962C8B-B14F-4D97-AF65-F5344CB8AC3E}">
        <p14:creationId xmlns:p14="http://schemas.microsoft.com/office/powerpoint/2010/main" val="119512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lvl="0" indent="-457200"/>
            <a:r>
              <a:rPr lang="en-GB" sz="3600" noProof="0" smtClean="0"/>
              <a:t>2. DRIVERS FOR RDM</a:t>
            </a:r>
            <a:endParaRPr lang="en-GB" sz="3200" noProof="0"/>
          </a:p>
        </p:txBody>
      </p:sp>
      <p:sp>
        <p:nvSpPr>
          <p:cNvPr id="4" name="Content Placeholder 2"/>
          <p:cNvSpPr>
            <a:spLocks noGrp="1"/>
          </p:cNvSpPr>
          <p:nvPr>
            <p:ph idx="1"/>
          </p:nvPr>
        </p:nvSpPr>
        <p:spPr>
          <a:xfrm>
            <a:off x="284164" y="1697437"/>
            <a:ext cx="4368654" cy="5045109"/>
          </a:xfrm>
        </p:spPr>
        <p:txBody>
          <a:bodyPr/>
          <a:lstStyle/>
          <a:p>
            <a:pPr marL="857250" lvl="1">
              <a:buFont typeface="+mj-lt"/>
              <a:buAutoNum type="arabicPeriod"/>
            </a:pPr>
            <a:r>
              <a:rPr lang="en-GB" sz="2400" noProof="0" smtClean="0"/>
              <a:t>Technological developments</a:t>
            </a:r>
          </a:p>
          <a:p>
            <a:pPr marL="857250" lvl="1">
              <a:buFont typeface="+mj-lt"/>
              <a:buAutoNum type="arabicPeriod"/>
            </a:pPr>
            <a:r>
              <a:rPr lang="en-GB" sz="2400" noProof="0" smtClean="0"/>
              <a:t>Value for money / Return on investment</a:t>
            </a:r>
          </a:p>
          <a:p>
            <a:pPr marL="1371600" lvl="2" indent="-514350">
              <a:buFont typeface="+mj-lt"/>
              <a:buAutoNum type="romanLcPeriod"/>
            </a:pPr>
            <a:r>
              <a:rPr lang="en-GB" noProof="0" smtClean="0"/>
              <a:t>Government</a:t>
            </a:r>
          </a:p>
          <a:p>
            <a:pPr marL="1371600" lvl="2" indent="-514350">
              <a:buFont typeface="+mj-lt"/>
              <a:buAutoNum type="romanLcPeriod"/>
            </a:pPr>
            <a:r>
              <a:rPr lang="en-GB" noProof="0" smtClean="0"/>
              <a:t>Research funders</a:t>
            </a:r>
            <a:endParaRPr lang="en-GB" noProof="0"/>
          </a:p>
          <a:p>
            <a:pPr marL="857250" lvl="1">
              <a:buFont typeface="+mj-lt"/>
              <a:buAutoNum type="arabicPeriod"/>
            </a:pPr>
            <a:r>
              <a:rPr lang="en-GB" sz="2400" noProof="0" smtClean="0"/>
              <a:t>Risk management</a:t>
            </a:r>
          </a:p>
          <a:p>
            <a:pPr marL="857250" lvl="1">
              <a:buFont typeface="+mj-lt"/>
              <a:buAutoNum type="arabicPeriod"/>
            </a:pPr>
            <a:r>
              <a:rPr lang="en-GB" sz="2400" noProof="0" smtClean="0"/>
              <a:t>Transparency, integrity and good scholarly practice</a:t>
            </a:r>
            <a:endParaRPr lang="en-GB" sz="2400" noProof="0"/>
          </a:p>
        </p:txBody>
      </p:sp>
      <p:pic>
        <p:nvPicPr>
          <p:cNvPr id="5" name="Content Placeholder 9" descr="driver_crop.jpg"/>
          <p:cNvPicPr>
            <a:picLocks noChangeAspect="1"/>
          </p:cNvPicPr>
          <p:nvPr/>
        </p:nvPicPr>
        <p:blipFill>
          <a:blip r:embed="rId3">
            <a:extLst>
              <a:ext uri="{28A0092B-C50C-407E-A947-70E740481C1C}">
                <a14:useLocalDpi xmlns:a14="http://schemas.microsoft.com/office/drawing/2010/main" val="0"/>
              </a:ext>
            </a:extLst>
          </a:blip>
          <a:srcRect t="9806" b="9806"/>
          <a:stretch>
            <a:fillRect/>
          </a:stretch>
        </p:blipFill>
        <p:spPr>
          <a:xfrm>
            <a:off x="4519933" y="1697437"/>
            <a:ext cx="4338317" cy="2385907"/>
          </a:xfrm>
          <a:prstGeom prst="rect">
            <a:avLst/>
          </a:prstGeom>
        </p:spPr>
      </p:pic>
    </p:spTree>
    <p:extLst>
      <p:ext uri="{BB962C8B-B14F-4D97-AF65-F5344CB8AC3E}">
        <p14:creationId xmlns:p14="http://schemas.microsoft.com/office/powerpoint/2010/main" val="3611615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307</TotalTime>
  <Words>1785</Words>
  <Application>Microsoft Office PowerPoint</Application>
  <PresentationFormat>On-screen Show (4:3)</PresentationFormat>
  <Paragraphs>187</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Clarity</vt:lpstr>
      <vt:lpstr>PowerPoint Presentation</vt:lpstr>
      <vt:lpstr>Facilitate Open Science Training for European Research</vt:lpstr>
      <vt:lpstr>1. DEFINITIONS</vt:lpstr>
      <vt:lpstr>What is RDM? A definition…</vt:lpstr>
      <vt:lpstr>What sort of activities?</vt:lpstr>
      <vt:lpstr>Okay, but what is ‘data’ exactly?</vt:lpstr>
      <vt:lpstr>Goodbye data, hello research objects?</vt:lpstr>
      <vt:lpstr>Helicopter view: What are the benefits of active RDM?</vt:lpstr>
      <vt:lpstr>2. DRIVERS FOR RDM</vt:lpstr>
      <vt:lpstr>Technology</vt:lpstr>
      <vt:lpstr>Rosse</vt:lpstr>
      <vt:lpstr>Repurposing / VfM via data re-use</vt:lpstr>
      <vt:lpstr>Government pressure/support</vt:lpstr>
      <vt:lpstr>Funder principles/expectations</vt:lpstr>
      <vt:lpstr>UK funder policies overview</vt:lpstr>
      <vt:lpstr>Horizon 2020</vt:lpstr>
      <vt:lpstr>Risk management</vt:lpstr>
      <vt:lpstr>Research quality and integrity</vt:lpstr>
      <vt:lpstr>3. FOCUS ON DATA MANAGEMENT PLANNING (DMP)</vt:lpstr>
      <vt:lpstr>DMP requirements / expectations</vt:lpstr>
      <vt:lpstr>DMP resources</vt:lpstr>
      <vt:lpstr>4. BEST PRACTICES FOR RDM</vt:lpstr>
      <vt:lpstr>5. ABOUT THE FOSTER PROJECT</vt:lpstr>
      <vt:lpstr>Facilitate Open Science Training for European Research</vt:lpstr>
      <vt:lpstr>Facilitate Open Science Training for European Research</vt:lpstr>
      <vt:lpstr>THANK YOU</vt:lpstr>
    </vt:vector>
  </TitlesOfParts>
  <Company>KMi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Pontika, Nancy</cp:lastModifiedBy>
  <cp:revision>27</cp:revision>
  <dcterms:created xsi:type="dcterms:W3CDTF">2014-03-12T14:16:07Z</dcterms:created>
  <dcterms:modified xsi:type="dcterms:W3CDTF">2014-10-21T15:33:13Z</dcterms:modified>
</cp:coreProperties>
</file>