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61" r:id="rId3"/>
    <p:sldId id="270" r:id="rId4"/>
    <p:sldId id="290" r:id="rId5"/>
    <p:sldId id="274" r:id="rId6"/>
    <p:sldId id="272" r:id="rId7"/>
    <p:sldId id="266" r:id="rId8"/>
    <p:sldId id="262" r:id="rId9"/>
    <p:sldId id="269" r:id="rId10"/>
    <p:sldId id="279" r:id="rId11"/>
    <p:sldId id="281" r:id="rId12"/>
    <p:sldId id="282" r:id="rId13"/>
    <p:sldId id="280" r:id="rId14"/>
    <p:sldId id="283" r:id="rId15"/>
    <p:sldId id="286" r:id="rId16"/>
    <p:sldId id="284" r:id="rId17"/>
    <p:sldId id="26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11A"/>
    <a:srgbClr val="0799D8"/>
    <a:srgbClr val="0599D8"/>
    <a:srgbClr val="C6C8C7"/>
    <a:srgbClr val="DCDDDB"/>
    <a:srgbClr val="C5C8C7"/>
    <a:srgbClr val="19A5CF"/>
    <a:srgbClr val="4C95C7"/>
    <a:srgbClr val="4E95C7"/>
    <a:srgbClr val="41A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79975" autoAdjust="0"/>
  </p:normalViewPr>
  <p:slideViewPr>
    <p:cSldViewPr snapToGrid="0">
      <p:cViewPr varScale="1">
        <p:scale>
          <a:sx n="70" d="100"/>
          <a:sy n="70" d="100"/>
        </p:scale>
        <p:origin x="93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4AD3A8A-E99E-4A11-8F1A-4D9CD841D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174A54-7D71-45F2-BE85-9A0365766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45EF-D1F6-4640-946D-C3173113ECE8}" type="datetimeFigureOut">
              <a:rPr lang="de-DE" smtClean="0"/>
              <a:t>18.06.2019</a:t>
            </a:fld>
            <a:endParaRPr lang="de-D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A6355B-38C1-4B75-81D7-8DE8FD4BFC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67942E-0F5B-4CCB-8820-3815D89383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8109-C0A6-4CF3-94A1-6C8DF31EC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6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82D8-15E7-439B-BD77-9AD21ED73F15}" type="datetimeFigureOut">
              <a:rPr lang="de-DE" smtClean="0"/>
              <a:t>18.06.2019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F8DE-13B2-4364-9337-C828E3C3F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1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0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79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45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779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850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85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70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98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05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32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91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14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6F8DE-13B2-4364-9337-C828E3C3FC8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53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FA45B2-BC13-4A36-A751-CF5A9E27E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926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FB1F5F-DC0E-4826-9D39-5392E0DA9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11"/>
          <a:stretch/>
        </p:blipFill>
        <p:spPr>
          <a:xfrm>
            <a:off x="0" y="3855720"/>
            <a:ext cx="4473544" cy="30022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D9A8CA-2373-4B66-9335-2E079DD80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8"/>
          <a:stretch/>
        </p:blipFill>
        <p:spPr>
          <a:xfrm>
            <a:off x="4284133" y="4051700"/>
            <a:ext cx="4473544" cy="2806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4A68C2-2596-4128-B00A-5CA1C53B5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0" b="36168"/>
          <a:stretch/>
        </p:blipFill>
        <p:spPr>
          <a:xfrm>
            <a:off x="8746045" y="4051700"/>
            <a:ext cx="3445955" cy="28063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7636DD4-588B-4D77-B813-E6F32403B56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611555" y="2858341"/>
            <a:ext cx="6968890" cy="1732963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EF811A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Title of the Presentation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A9D1DE-0F1B-4691-95EA-413B32B84F6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611555" y="4816170"/>
            <a:ext cx="6968890" cy="77228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599D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SUBTITLE OF THE PRESENTATION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834FE4-3DA3-45FA-8249-E6E96D7798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9" y="139364"/>
            <a:ext cx="2833542" cy="2833542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0FF31A0-2F49-4D64-B03B-AB3B6B12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0705" y="5852437"/>
            <a:ext cx="3542317" cy="334536"/>
          </a:xfrm>
        </p:spPr>
        <p:txBody>
          <a:bodyPr/>
          <a:lstStyle>
            <a:lvl1pPr algn="r">
              <a:defRPr sz="2400">
                <a:solidFill>
                  <a:srgbClr val="6B6B6B"/>
                </a:solidFill>
              </a:defRPr>
            </a:lvl1pPr>
          </a:lstStyle>
          <a:p>
            <a:r>
              <a:rPr lang="fr-FR" dirty="0"/>
              <a:t>Venue | Date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60821D3-1389-4D5B-B67A-2FC9CE077FEB}"/>
              </a:ext>
            </a:extLst>
          </p:cNvPr>
          <p:cNvSpPr/>
          <p:nvPr userDrawn="1"/>
        </p:nvSpPr>
        <p:spPr>
          <a:xfrm rot="16200000">
            <a:off x="6073140" y="-461824"/>
            <a:ext cx="45719" cy="12191999"/>
          </a:xfrm>
          <a:prstGeom prst="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42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1367B-AA07-4A57-BC17-B1D27044E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7573"/>
          <a:stretch/>
        </p:blipFill>
        <p:spPr>
          <a:xfrm rot="16200000">
            <a:off x="-2168924" y="2182687"/>
            <a:ext cx="6858000" cy="2492626"/>
          </a:xfrm>
          <a:prstGeom prst="rect">
            <a:avLst/>
          </a:prstGeom>
        </p:spPr>
      </p:pic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565A610F-E3C8-416B-BD87-A05F857A34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39833" y="1847286"/>
            <a:ext cx="3051268" cy="4404993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>
                <a:solidFill>
                  <a:srgbClr val="EF811A"/>
                </a:solidFill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7BACFCAA-956F-4210-9125-A2E2091E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4296" y="6398693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pPr algn="r"/>
            <a:r>
              <a:rPr lang="fr-FR" dirty="0"/>
              <a:t>Venue | Date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F318331-E1F5-4D2F-A2BD-2A37F84F4926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EF8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2597CE7E-CF52-406E-BD74-96457BAC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Tx/>
              <a:buFont typeface="+mj-lt"/>
              <a:buAutoNum type="arabicPeriod"/>
              <a:defRPr sz="6000">
                <a:solidFill>
                  <a:srgbClr val="EF811A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B60956B-C588-4B0C-9A58-A0C4B9CAE6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88330" y="1847285"/>
            <a:ext cx="3051268" cy="4404993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>
                <a:solidFill>
                  <a:srgbClr val="EF811A"/>
                </a:solidFill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0CE563A-7AE4-4AB6-9E62-B4220375306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636827" y="1847285"/>
            <a:ext cx="3051268" cy="4404993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>
                <a:solidFill>
                  <a:srgbClr val="EF811A"/>
                </a:solidFill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7623334D-84B0-4841-9CD2-CBC1E422EB72}"/>
              </a:ext>
            </a:extLst>
          </p:cNvPr>
          <p:cNvSpPr/>
          <p:nvPr userDrawn="1"/>
        </p:nvSpPr>
        <p:spPr>
          <a:xfrm>
            <a:off x="854242" y="0"/>
            <a:ext cx="144380" cy="5074173"/>
          </a:xfrm>
          <a:prstGeom prst="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9">
            <a:extLst>
              <a:ext uri="{FF2B5EF4-FFF2-40B4-BE49-F238E27FC236}">
                <a16:creationId xmlns:a16="http://schemas.microsoft.com/office/drawing/2014/main" id="{C46BDCA0-33F4-41BE-BEB8-5DD3803B61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1" y="5074173"/>
            <a:ext cx="1324461" cy="1324461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7305E8A9-51D5-48D0-9F2E-004D9B728BFB}"/>
              </a:ext>
            </a:extLst>
          </p:cNvPr>
          <p:cNvSpPr/>
          <p:nvPr userDrawn="1"/>
        </p:nvSpPr>
        <p:spPr>
          <a:xfrm>
            <a:off x="854242" y="6398634"/>
            <a:ext cx="144380" cy="459366"/>
          </a:xfrm>
          <a:prstGeom prst="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0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76A05A-AA62-4D5B-9996-7F9EF6302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7573"/>
          <a:stretch/>
        </p:blipFill>
        <p:spPr>
          <a:xfrm rot="16200000">
            <a:off x="-2168924" y="2182687"/>
            <a:ext cx="6858000" cy="2492626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08612A0-77BD-4FBF-9D28-E0B017EC88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35786" y="1847285"/>
            <a:ext cx="3051268" cy="4376971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009AD9"/>
                </a:solidFill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7BACFCAA-956F-4210-9125-A2E2091E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4296" y="6398693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pPr algn="r"/>
            <a:r>
              <a:rPr lang="fr-FR" dirty="0"/>
              <a:t>Venue | Date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ACACA3F-D0D0-48C3-AF68-EDC6F597E31D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2FB4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BF724BA2-F8E7-4625-84ED-5EB656E5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>
                <a:srgbClr val="0599D8"/>
              </a:buClr>
              <a:buFont typeface="+mj-lt"/>
              <a:buAutoNum type="arabicPeriod"/>
              <a:defRPr sz="6000">
                <a:solidFill>
                  <a:srgbClr val="0599D8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F0FAE831-DA86-4A2A-B396-9344D40AAE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636829" y="1847285"/>
            <a:ext cx="3051268" cy="4376971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009AD9"/>
                </a:solidFill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8E958ECD-F613-4559-9EF4-67F2BC088B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286307" y="1850128"/>
            <a:ext cx="3051268" cy="4376971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009AD9"/>
                </a:solidFill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9A6F551-C5C9-4346-9C6E-4C41D44D5069}"/>
              </a:ext>
            </a:extLst>
          </p:cNvPr>
          <p:cNvSpPr/>
          <p:nvPr userDrawn="1"/>
        </p:nvSpPr>
        <p:spPr>
          <a:xfrm>
            <a:off x="854242" y="0"/>
            <a:ext cx="144380" cy="5074173"/>
          </a:xfrm>
          <a:prstGeom prst="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7579029B-E8D1-4CAE-9BA9-963EF00122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1" y="5074173"/>
            <a:ext cx="1324461" cy="1324461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4FCA32D8-8970-4998-8B63-210132F4DA94}"/>
              </a:ext>
            </a:extLst>
          </p:cNvPr>
          <p:cNvSpPr/>
          <p:nvPr userDrawn="1"/>
        </p:nvSpPr>
        <p:spPr>
          <a:xfrm>
            <a:off x="854242" y="6398634"/>
            <a:ext cx="144380" cy="459366"/>
          </a:xfrm>
          <a:prstGeom prst="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48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5">
            <a:extLst>
              <a:ext uri="{FF2B5EF4-FFF2-40B4-BE49-F238E27FC236}">
                <a16:creationId xmlns:a16="http://schemas.microsoft.com/office/drawing/2014/main" id="{55D648EF-B5EB-4C23-B1C2-B619E6CF3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5319968"/>
            <a:ext cx="3252650" cy="1540381"/>
          </a:xfrm>
          <a:prstGeom prst="rect">
            <a:avLst/>
          </a:prstGeom>
        </p:spPr>
      </p:pic>
      <p:pic>
        <p:nvPicPr>
          <p:cNvPr id="26" name="Image 12">
            <a:extLst>
              <a:ext uri="{FF2B5EF4-FFF2-40B4-BE49-F238E27FC236}">
                <a16:creationId xmlns:a16="http://schemas.microsoft.com/office/drawing/2014/main" id="{569DA6D0-C640-4451-A15F-0C07FDA2C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-1"/>
          <a:stretch/>
        </p:blipFill>
        <p:spPr>
          <a:xfrm rot="10800000">
            <a:off x="9636035" y="5317858"/>
            <a:ext cx="2555964" cy="1540381"/>
          </a:xfrm>
          <a:prstGeom prst="rect">
            <a:avLst/>
          </a:prstGeom>
        </p:spPr>
      </p:pic>
      <p:pic>
        <p:nvPicPr>
          <p:cNvPr id="27" name="Image 13">
            <a:extLst>
              <a:ext uri="{FF2B5EF4-FFF2-40B4-BE49-F238E27FC236}">
                <a16:creationId xmlns:a16="http://schemas.microsoft.com/office/drawing/2014/main" id="{1A6BE029-5FA3-4E79-94CB-2FB6D99BB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3384" y="5317861"/>
            <a:ext cx="3252650" cy="1540381"/>
          </a:xfrm>
          <a:prstGeom prst="rect">
            <a:avLst/>
          </a:prstGeom>
        </p:spPr>
      </p:pic>
      <p:pic>
        <p:nvPicPr>
          <p:cNvPr id="33" name="Image 9">
            <a:extLst>
              <a:ext uri="{FF2B5EF4-FFF2-40B4-BE49-F238E27FC236}">
                <a16:creationId xmlns:a16="http://schemas.microsoft.com/office/drawing/2014/main" id="{C14D461D-2E60-476D-BD36-EB8D5D5DF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17820" y="5317858"/>
            <a:ext cx="3252650" cy="15403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7C8E82-FC92-4389-9ADD-D834E8F1E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926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B80EF9-458D-4CB9-ADC1-E8A9C4D2A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599" y="2455547"/>
            <a:ext cx="6238233" cy="916089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Contact Name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20213F-7540-4E90-8966-AF27E8406B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44144" y="4236523"/>
            <a:ext cx="6242943" cy="4885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Dosis" panose="02010503020202060003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Email </a:t>
            </a:r>
            <a:r>
              <a:rPr lang="fr-FR" dirty="0" err="1"/>
              <a:t>Adress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483E5D4-45B5-4FF1-A4D5-93FD5663F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4030" y="4408718"/>
            <a:ext cx="2833542" cy="11052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Dosis" panose="02010503020202060003" pitchFamily="50" charset="0"/>
              </a:defRPr>
            </a:lvl1pPr>
          </a:lstStyle>
          <a:p>
            <a:r>
              <a:rPr lang="fr-FR" dirty="0"/>
              <a:t>LOGO OF YOUR INSTITUTE</a:t>
            </a:r>
          </a:p>
        </p:txBody>
      </p:sp>
      <p:pic>
        <p:nvPicPr>
          <p:cNvPr id="28" name="Image 9">
            <a:extLst>
              <a:ext uri="{FF2B5EF4-FFF2-40B4-BE49-F238E27FC236}">
                <a16:creationId xmlns:a16="http://schemas.microsoft.com/office/drawing/2014/main" id="{28732138-7FE6-4D03-8BC8-0FE391E797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12" y="1298677"/>
            <a:ext cx="2833542" cy="2833542"/>
          </a:xfrm>
          <a:prstGeom prst="rect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B83DFAEC-4CDC-4D5B-9CAD-4C611162225F}"/>
              </a:ext>
            </a:extLst>
          </p:cNvPr>
          <p:cNvSpPr/>
          <p:nvPr userDrawn="1"/>
        </p:nvSpPr>
        <p:spPr>
          <a:xfrm rot="16200000">
            <a:off x="6073141" y="-218170"/>
            <a:ext cx="45719" cy="12191999"/>
          </a:xfrm>
          <a:prstGeom prst="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AE44F9E-C636-4574-B972-E99CEE628B1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836681" y="4911883"/>
            <a:ext cx="6242943" cy="4885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Dosis" panose="02010503020202060003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312950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C8D6B0-27C5-473A-9213-3738AB3CA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7573"/>
          <a:stretch/>
        </p:blipFill>
        <p:spPr>
          <a:xfrm rot="16200000">
            <a:off x="-2168924" y="2182687"/>
            <a:ext cx="6858000" cy="2492626"/>
          </a:xfrm>
          <a:prstGeom prst="rect">
            <a:avLst/>
          </a:pr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46BC2A66-65E3-4B3C-9008-178BBD0D0021}"/>
              </a:ext>
            </a:extLst>
          </p:cNvPr>
          <p:cNvSpPr/>
          <p:nvPr userDrawn="1"/>
        </p:nvSpPr>
        <p:spPr>
          <a:xfrm>
            <a:off x="854242" y="0"/>
            <a:ext cx="144380" cy="5074173"/>
          </a:xfrm>
          <a:prstGeom prst="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F1D3AB-91BF-49C7-80A7-0F470151B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876" y="365126"/>
            <a:ext cx="9748267" cy="1157120"/>
          </a:xfrm>
        </p:spPr>
        <p:txBody>
          <a:bodyPr>
            <a:normAutofit/>
          </a:bodyPr>
          <a:lstStyle>
            <a:lvl1pPr marL="1143000" indent="-1143000">
              <a:buClr>
                <a:srgbClr val="EF811A"/>
              </a:buClr>
              <a:buFont typeface="+mj-lt"/>
              <a:buAutoNum type="arabicPeriod"/>
              <a:defRPr sz="6000">
                <a:solidFill>
                  <a:srgbClr val="EF811A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693B0-7CCB-49DC-A1D1-A4B576CF16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45876" y="1847900"/>
            <a:ext cx="9748267" cy="4351338"/>
          </a:xfrm>
        </p:spPr>
        <p:txBody>
          <a:bodyPr/>
          <a:lstStyle>
            <a:lvl1pPr marL="457200" indent="-457200" algn="l">
              <a:buFontTx/>
              <a:buBlip>
                <a:blip r:embed="rId3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>
                <a:solidFill>
                  <a:srgbClr val="EF811A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25EA3-D50C-46DA-B649-C01673DD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4296" y="6398693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pPr algn="r"/>
            <a:r>
              <a:rPr lang="fr-FR" dirty="0"/>
              <a:t>Venue | Date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DAF531-FD27-4DEE-A84A-822E77E278D8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EF8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D59C9AC-10DC-4198-A599-3C88A5E54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1" y="5074173"/>
            <a:ext cx="1324461" cy="1324461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6A759219-755A-4B33-BD8B-2BF32EE63A9F}"/>
              </a:ext>
            </a:extLst>
          </p:cNvPr>
          <p:cNvSpPr/>
          <p:nvPr userDrawn="1"/>
        </p:nvSpPr>
        <p:spPr>
          <a:xfrm>
            <a:off x="854242" y="6398634"/>
            <a:ext cx="144380" cy="459366"/>
          </a:xfrm>
          <a:prstGeom prst="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44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AD7856-1002-4562-B08B-D55F14D1F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7573"/>
          <a:stretch/>
        </p:blipFill>
        <p:spPr>
          <a:xfrm rot="16200000">
            <a:off x="-2168924" y="2182687"/>
            <a:ext cx="6858000" cy="249262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841A2AAD-5082-47FF-AB2D-8FFB3056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>
                <a:srgbClr val="0599D8"/>
              </a:buClr>
              <a:buFont typeface="+mj-lt"/>
              <a:buAutoNum type="arabicPeriod"/>
              <a:defRPr sz="6000">
                <a:solidFill>
                  <a:srgbClr val="0599D8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BC0C810-7CEF-4F38-95EE-8FF87585A0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39834" y="1825625"/>
            <a:ext cx="9748263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009AD9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75E0E5F6-48A9-46A3-91E4-DE9B1C26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4296" y="6398693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pPr algn="r"/>
            <a:r>
              <a:rPr lang="fr-FR" dirty="0"/>
              <a:t>Venue | Date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B5BC8FE-A05E-4E02-A19C-45BE223E4269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2FB4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EDB67883-FD4C-4995-8049-8D02F900E7E2}"/>
              </a:ext>
            </a:extLst>
          </p:cNvPr>
          <p:cNvSpPr/>
          <p:nvPr userDrawn="1"/>
        </p:nvSpPr>
        <p:spPr>
          <a:xfrm>
            <a:off x="854242" y="0"/>
            <a:ext cx="144380" cy="5074173"/>
          </a:xfrm>
          <a:prstGeom prst="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9">
            <a:extLst>
              <a:ext uri="{FF2B5EF4-FFF2-40B4-BE49-F238E27FC236}">
                <a16:creationId xmlns:a16="http://schemas.microsoft.com/office/drawing/2014/main" id="{35490FD5-BF3B-4DA6-A844-7A1E4B3634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1" y="5074173"/>
            <a:ext cx="1324461" cy="1324461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DACBD3F9-949F-47C6-A03C-1496BAB05F18}"/>
              </a:ext>
            </a:extLst>
          </p:cNvPr>
          <p:cNvSpPr/>
          <p:nvPr userDrawn="1"/>
        </p:nvSpPr>
        <p:spPr>
          <a:xfrm>
            <a:off x="854242" y="6398634"/>
            <a:ext cx="144380" cy="459366"/>
          </a:xfrm>
          <a:prstGeom prst="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40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D91EA3-8FC7-48C6-81DD-2E17201F4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7573"/>
          <a:stretch/>
        </p:blipFill>
        <p:spPr>
          <a:xfrm rot="16200000">
            <a:off x="-2168924" y="2182687"/>
            <a:ext cx="6858000" cy="2492626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C20F8330-901D-4A4C-B08A-9FDBDFEC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4296" y="6398693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pPr algn="r"/>
            <a:r>
              <a:rPr lang="fr-FR" dirty="0"/>
              <a:t>Venue | Date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FB748DA-EA10-48CF-973F-F717D4B97DF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939832" y="1863110"/>
            <a:ext cx="4723919" cy="4376971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009AD9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450965-E048-4724-9D17-2378D5858D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4178" y="1863109"/>
            <a:ext cx="4723919" cy="4376971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009AD9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B3A3597-DAA3-4C85-915F-35FE804E5E8A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2FB4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>
            <a:extLst>
              <a:ext uri="{FF2B5EF4-FFF2-40B4-BE49-F238E27FC236}">
                <a16:creationId xmlns:a16="http://schemas.microsoft.com/office/drawing/2014/main" id="{75C62E99-53F6-479F-ACB6-B88744F0C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>
                <a:srgbClr val="0599D8"/>
              </a:buClr>
              <a:buFont typeface="+mj-lt"/>
              <a:buAutoNum type="arabicPeriod"/>
              <a:defRPr sz="6000">
                <a:solidFill>
                  <a:srgbClr val="0599D8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2F4682-A5FB-49C5-8761-756315CC249B}"/>
              </a:ext>
            </a:extLst>
          </p:cNvPr>
          <p:cNvSpPr/>
          <p:nvPr userDrawn="1"/>
        </p:nvSpPr>
        <p:spPr>
          <a:xfrm>
            <a:off x="854242" y="0"/>
            <a:ext cx="144380" cy="5074173"/>
          </a:xfrm>
          <a:prstGeom prst="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62CAE9F5-E355-4790-B3EF-2A871FEF06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1" y="5074173"/>
            <a:ext cx="1324461" cy="1324461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255DE6C7-1CC2-4F8A-86EA-6AAFA6B7C79B}"/>
              </a:ext>
            </a:extLst>
          </p:cNvPr>
          <p:cNvSpPr/>
          <p:nvPr userDrawn="1"/>
        </p:nvSpPr>
        <p:spPr>
          <a:xfrm>
            <a:off x="854242" y="6398634"/>
            <a:ext cx="144380" cy="459366"/>
          </a:xfrm>
          <a:prstGeom prst="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69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DB684F-73A1-45A1-8076-4B17C7C49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7573"/>
          <a:stretch/>
        </p:blipFill>
        <p:spPr>
          <a:xfrm rot="16200000">
            <a:off x="-2168924" y="2182687"/>
            <a:ext cx="6858000" cy="2492626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349AA7C-A05A-4113-B3D8-7A28F76EF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39832" y="1855121"/>
            <a:ext cx="4723919" cy="435133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>
                <a:solidFill>
                  <a:srgbClr val="EF811A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00E1773-372E-4E87-8DE3-A2B76AA4582B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EF8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>
            <a:extLst>
              <a:ext uri="{FF2B5EF4-FFF2-40B4-BE49-F238E27FC236}">
                <a16:creationId xmlns:a16="http://schemas.microsoft.com/office/drawing/2014/main" id="{0F380EA7-E8AF-4680-9641-6BDB97828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Tx/>
              <a:buFont typeface="+mj-lt"/>
              <a:buAutoNum type="arabicPeriod"/>
              <a:defRPr sz="6000">
                <a:solidFill>
                  <a:srgbClr val="EF811A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B4E3B7F-AC0B-4C0F-8A65-DD0F6A7330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4178" y="1887372"/>
            <a:ext cx="4723919" cy="435133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>
                <a:solidFill>
                  <a:srgbClr val="EF811A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4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1E0CA92-714D-4B8A-A895-5D1F3379EDAD}"/>
              </a:ext>
            </a:extLst>
          </p:cNvPr>
          <p:cNvSpPr/>
          <p:nvPr userDrawn="1"/>
        </p:nvSpPr>
        <p:spPr>
          <a:xfrm>
            <a:off x="854242" y="0"/>
            <a:ext cx="144380" cy="5074173"/>
          </a:xfrm>
          <a:prstGeom prst="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F5648CDD-9B1B-4BA8-872F-5798BE557B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1" y="5074173"/>
            <a:ext cx="1324461" cy="1324461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54EFA3C-B61B-4996-94A3-FA08F99B038C}"/>
              </a:ext>
            </a:extLst>
          </p:cNvPr>
          <p:cNvSpPr/>
          <p:nvPr userDrawn="1"/>
        </p:nvSpPr>
        <p:spPr>
          <a:xfrm>
            <a:off x="854242" y="6398634"/>
            <a:ext cx="144380" cy="459366"/>
          </a:xfrm>
          <a:prstGeom prst="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61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1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D6742E5-3A42-4016-B05A-0F6654C3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92626"/>
          </a:xfrm>
          <a:prstGeom prst="rect">
            <a:avLst/>
          </a:prstGeom>
        </p:spPr>
      </p:pic>
      <p:sp>
        <p:nvSpPr>
          <p:cNvPr id="30" name="Прямоугольник: скругленные верхние углы 29">
            <a:extLst>
              <a:ext uri="{FF2B5EF4-FFF2-40B4-BE49-F238E27FC236}">
                <a16:creationId xmlns:a16="http://schemas.microsoft.com/office/drawing/2014/main" id="{9C76FD0D-B705-4473-934D-F02B8E8C83F0}"/>
              </a:ext>
            </a:extLst>
          </p:cNvPr>
          <p:cNvSpPr/>
          <p:nvPr userDrawn="1"/>
        </p:nvSpPr>
        <p:spPr>
          <a:xfrm>
            <a:off x="1151604" y="365126"/>
            <a:ext cx="10050370" cy="266451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30869475-BE8F-465D-A6B6-11F3D638BC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5319968"/>
            <a:ext cx="3252650" cy="1540381"/>
          </a:xfrm>
          <a:prstGeom prst="rect">
            <a:avLst/>
          </a:prstGeom>
        </p:spPr>
      </p:pic>
      <p:pic>
        <p:nvPicPr>
          <p:cNvPr id="10" name="Image 12">
            <a:extLst>
              <a:ext uri="{FF2B5EF4-FFF2-40B4-BE49-F238E27FC236}">
                <a16:creationId xmlns:a16="http://schemas.microsoft.com/office/drawing/2014/main" id="{C829F929-C767-4099-ADB0-562D637EA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-1"/>
          <a:stretch/>
        </p:blipFill>
        <p:spPr>
          <a:xfrm rot="10800000">
            <a:off x="9636035" y="5317858"/>
            <a:ext cx="2555964" cy="1540381"/>
          </a:xfrm>
          <a:prstGeom prst="rect">
            <a:avLst/>
          </a:prstGeom>
        </p:spPr>
      </p:pic>
      <p:pic>
        <p:nvPicPr>
          <p:cNvPr id="11" name="Image 13">
            <a:extLst>
              <a:ext uri="{FF2B5EF4-FFF2-40B4-BE49-F238E27FC236}">
                <a16:creationId xmlns:a16="http://schemas.microsoft.com/office/drawing/2014/main" id="{6702F56E-558C-4914-B5AF-5D8CBC7342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3384" y="5317861"/>
            <a:ext cx="3252650" cy="1540381"/>
          </a:xfrm>
          <a:prstGeom prst="rect">
            <a:avLst/>
          </a:prstGeom>
        </p:spPr>
      </p:pic>
      <p:pic>
        <p:nvPicPr>
          <p:cNvPr id="12" name="Image 9">
            <a:extLst>
              <a:ext uri="{FF2B5EF4-FFF2-40B4-BE49-F238E27FC236}">
                <a16:creationId xmlns:a16="http://schemas.microsoft.com/office/drawing/2014/main" id="{C2A5C73A-97AE-4392-B646-C1E85E830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17820" y="5317858"/>
            <a:ext cx="3252650" cy="154038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25EA3-D50C-46DA-B649-C01673DD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4296" y="6398693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dirty="0"/>
              <a:t>Venue | Date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CADBE47-B253-4E4B-A675-B518A8F62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2132" y="1825625"/>
            <a:ext cx="9748265" cy="3838736"/>
          </a:xfrm>
        </p:spPr>
        <p:txBody>
          <a:bodyPr/>
          <a:lstStyle>
            <a:lvl1pPr marL="457200" indent="-457200" algn="l">
              <a:buFontTx/>
              <a:buBlip>
                <a:blip r:embed="rId4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5"/>
              </a:buBlip>
              <a:tabLst/>
              <a:defRPr>
                <a:solidFill>
                  <a:srgbClr val="EF811A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5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0"/>
            <a:endParaRPr lang="fr-FR" dirty="0"/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D1AEBBC5-CFFD-4971-994D-3602FBA1A558}"/>
              </a:ext>
            </a:extLst>
          </p:cNvPr>
          <p:cNvSpPr/>
          <p:nvPr userDrawn="1"/>
        </p:nvSpPr>
        <p:spPr>
          <a:xfrm>
            <a:off x="614572" y="5669062"/>
            <a:ext cx="1476029" cy="1188938"/>
          </a:xfrm>
          <a:prstGeom prst="round2Same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Image 8">
            <a:extLst>
              <a:ext uri="{FF2B5EF4-FFF2-40B4-BE49-F238E27FC236}">
                <a16:creationId xmlns:a16="http://schemas.microsoft.com/office/drawing/2014/main" id="{6E9A5C1F-7E83-480E-B4BC-24028C0414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1" y="5666713"/>
            <a:ext cx="1080000" cy="1080000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1D44CAFA-82EC-49F7-A49E-A7D5EAE52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13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Tx/>
              <a:buFont typeface="+mj-lt"/>
              <a:buAutoNum type="arabicPeriod"/>
              <a:defRPr sz="6000">
                <a:solidFill>
                  <a:srgbClr val="EF811A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74AA1D7-51EC-4FD8-9C69-1C1D39874B46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EF8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1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-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C60A5A-6119-4371-89D2-BF8D98228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92626"/>
          </a:xfrm>
          <a:prstGeom prst="rect">
            <a:avLst/>
          </a:prstGeom>
        </p:spPr>
      </p:pic>
      <p:sp>
        <p:nvSpPr>
          <p:cNvPr id="31" name="Прямоугольник: скругленные верхние углы 30">
            <a:extLst>
              <a:ext uri="{FF2B5EF4-FFF2-40B4-BE49-F238E27FC236}">
                <a16:creationId xmlns:a16="http://schemas.microsoft.com/office/drawing/2014/main" id="{F64FB465-9722-43CA-9A60-4AE487EE3049}"/>
              </a:ext>
            </a:extLst>
          </p:cNvPr>
          <p:cNvSpPr/>
          <p:nvPr userDrawn="1"/>
        </p:nvSpPr>
        <p:spPr>
          <a:xfrm>
            <a:off x="1151604" y="365126"/>
            <a:ext cx="10050370" cy="266451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Image 5">
            <a:extLst>
              <a:ext uri="{FF2B5EF4-FFF2-40B4-BE49-F238E27FC236}">
                <a16:creationId xmlns:a16="http://schemas.microsoft.com/office/drawing/2014/main" id="{370B3E6D-2690-4BCD-A7E0-2EC8B0AAB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5319968"/>
            <a:ext cx="3252650" cy="1540381"/>
          </a:xfrm>
          <a:prstGeom prst="rect">
            <a:avLst/>
          </a:prstGeom>
        </p:spPr>
      </p:pic>
      <p:pic>
        <p:nvPicPr>
          <p:cNvPr id="23" name="Image 12">
            <a:extLst>
              <a:ext uri="{FF2B5EF4-FFF2-40B4-BE49-F238E27FC236}">
                <a16:creationId xmlns:a16="http://schemas.microsoft.com/office/drawing/2014/main" id="{BBA27361-6F5D-41A9-BCAF-AC3298D04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-1"/>
          <a:stretch/>
        </p:blipFill>
        <p:spPr>
          <a:xfrm rot="10800000">
            <a:off x="9636035" y="5317858"/>
            <a:ext cx="2555964" cy="1540381"/>
          </a:xfrm>
          <a:prstGeom prst="rect">
            <a:avLst/>
          </a:prstGeom>
        </p:spPr>
      </p:pic>
      <p:pic>
        <p:nvPicPr>
          <p:cNvPr id="24" name="Image 13">
            <a:extLst>
              <a:ext uri="{FF2B5EF4-FFF2-40B4-BE49-F238E27FC236}">
                <a16:creationId xmlns:a16="http://schemas.microsoft.com/office/drawing/2014/main" id="{EAB428B1-2252-4B05-8F60-7FB02CBF73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3384" y="5317861"/>
            <a:ext cx="3252650" cy="1540381"/>
          </a:xfrm>
          <a:prstGeom prst="rect">
            <a:avLst/>
          </a:prstGeom>
        </p:spPr>
      </p:pic>
      <p:pic>
        <p:nvPicPr>
          <p:cNvPr id="25" name="Image 9">
            <a:extLst>
              <a:ext uri="{FF2B5EF4-FFF2-40B4-BE49-F238E27FC236}">
                <a16:creationId xmlns:a16="http://schemas.microsoft.com/office/drawing/2014/main" id="{C345D168-8C63-4701-87CC-98C0816D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17820" y="5317858"/>
            <a:ext cx="3252650" cy="1540381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33AEF4B-454F-4BFA-B708-533378E55DF2}"/>
              </a:ext>
            </a:extLst>
          </p:cNvPr>
          <p:cNvSpPr txBox="1">
            <a:spLocks/>
          </p:cNvSpPr>
          <p:nvPr userDrawn="1"/>
        </p:nvSpPr>
        <p:spPr>
          <a:xfrm>
            <a:off x="9344296" y="6398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chemeClr val="tx1"/>
                </a:solidFill>
              </a:rPr>
              <a:t>Venue | Date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25B7E99-966D-4611-9DDC-4BF2B0A577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3082" y="1825625"/>
            <a:ext cx="9748265" cy="3838735"/>
          </a:xfr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5"/>
              </a:buBlip>
              <a:defRPr>
                <a:solidFill>
                  <a:srgbClr val="009AD9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5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3B6AA16-BB06-4958-8027-F304F253CAEB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2FB4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>
            <a:extLst>
              <a:ext uri="{FF2B5EF4-FFF2-40B4-BE49-F238E27FC236}">
                <a16:creationId xmlns:a16="http://schemas.microsoft.com/office/drawing/2014/main" id="{4D7D51F5-8C62-443D-8648-F49E3FA07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308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>
                <a:srgbClr val="0599D8"/>
              </a:buClr>
              <a:buFont typeface="+mj-lt"/>
              <a:buAutoNum type="arabicPeriod"/>
              <a:defRPr sz="6000">
                <a:solidFill>
                  <a:srgbClr val="0599D8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26" name="Прямоугольник: скругленные верхние углы 25">
            <a:extLst>
              <a:ext uri="{FF2B5EF4-FFF2-40B4-BE49-F238E27FC236}">
                <a16:creationId xmlns:a16="http://schemas.microsoft.com/office/drawing/2014/main" id="{B3BECADE-BFB3-4EBD-969A-B78D89719AE2}"/>
              </a:ext>
            </a:extLst>
          </p:cNvPr>
          <p:cNvSpPr/>
          <p:nvPr userDrawn="1"/>
        </p:nvSpPr>
        <p:spPr>
          <a:xfrm>
            <a:off x="614572" y="5669062"/>
            <a:ext cx="1476029" cy="1188938"/>
          </a:xfrm>
          <a:prstGeom prst="round2Same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Image 8">
            <a:extLst>
              <a:ext uri="{FF2B5EF4-FFF2-40B4-BE49-F238E27FC236}">
                <a16:creationId xmlns:a16="http://schemas.microsoft.com/office/drawing/2014/main" id="{AE280EDF-BD7A-4C53-8CE6-CD6670D35A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1" y="566671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4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oran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6A6BD5A-FF0E-44CF-92A1-BA1A4D9BC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92626"/>
          </a:xfrm>
          <a:prstGeom prst="rect">
            <a:avLst/>
          </a:prstGeom>
        </p:spPr>
      </p:pic>
      <p:sp>
        <p:nvSpPr>
          <p:cNvPr id="22" name="Прямоугольник: скругленные верхние углы 21">
            <a:extLst>
              <a:ext uri="{FF2B5EF4-FFF2-40B4-BE49-F238E27FC236}">
                <a16:creationId xmlns:a16="http://schemas.microsoft.com/office/drawing/2014/main" id="{C2D16F02-6032-4990-87D7-8C665952B17B}"/>
              </a:ext>
            </a:extLst>
          </p:cNvPr>
          <p:cNvSpPr/>
          <p:nvPr userDrawn="1"/>
        </p:nvSpPr>
        <p:spPr>
          <a:xfrm>
            <a:off x="1151604" y="365126"/>
            <a:ext cx="10050370" cy="266451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BD64A763-F894-4624-A5C0-96B550C6B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5319968"/>
            <a:ext cx="3252650" cy="1540381"/>
          </a:xfrm>
          <a:prstGeom prst="rect">
            <a:avLst/>
          </a:prstGeom>
        </p:spPr>
      </p:pic>
      <p:pic>
        <p:nvPicPr>
          <p:cNvPr id="17" name="Image 12">
            <a:extLst>
              <a:ext uri="{FF2B5EF4-FFF2-40B4-BE49-F238E27FC236}">
                <a16:creationId xmlns:a16="http://schemas.microsoft.com/office/drawing/2014/main" id="{38741AEF-8CCF-414A-AD0A-382B51896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-1"/>
          <a:stretch/>
        </p:blipFill>
        <p:spPr>
          <a:xfrm rot="10800000">
            <a:off x="9636035" y="5317858"/>
            <a:ext cx="2555964" cy="1540381"/>
          </a:xfrm>
          <a:prstGeom prst="rect">
            <a:avLst/>
          </a:prstGeom>
        </p:spPr>
      </p:pic>
      <p:pic>
        <p:nvPicPr>
          <p:cNvPr id="18" name="Image 13">
            <a:extLst>
              <a:ext uri="{FF2B5EF4-FFF2-40B4-BE49-F238E27FC236}">
                <a16:creationId xmlns:a16="http://schemas.microsoft.com/office/drawing/2014/main" id="{7B4E8E02-FF8E-4230-9346-7FA522560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3384" y="5317861"/>
            <a:ext cx="3252650" cy="1540381"/>
          </a:xfrm>
          <a:prstGeom prst="rect">
            <a:avLst/>
          </a:prstGeom>
        </p:spPr>
      </p:pic>
      <p:pic>
        <p:nvPicPr>
          <p:cNvPr id="19" name="Image 9">
            <a:extLst>
              <a:ext uri="{FF2B5EF4-FFF2-40B4-BE49-F238E27FC236}">
                <a16:creationId xmlns:a16="http://schemas.microsoft.com/office/drawing/2014/main" id="{96207E8C-BA8C-4FCD-A5B9-B63D09E61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52652" y="5319967"/>
            <a:ext cx="3252650" cy="1540381"/>
          </a:xfrm>
          <a:prstGeom prst="rect">
            <a:avLst/>
          </a:prstGeom>
        </p:spPr>
      </p:pic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7BACFCAA-956F-4210-9125-A2E2091E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4296" y="6398693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dirty="0"/>
              <a:t>Venue | Date</a:t>
            </a:r>
          </a:p>
        </p:txBody>
      </p:sp>
      <p:sp>
        <p:nvSpPr>
          <p:cNvPr id="15" name="Прямоугольник: скругленные верхние углы 14">
            <a:extLst>
              <a:ext uri="{FF2B5EF4-FFF2-40B4-BE49-F238E27FC236}">
                <a16:creationId xmlns:a16="http://schemas.microsoft.com/office/drawing/2014/main" id="{08AD24B4-BB77-457E-94B7-5877DC60A6AB}"/>
              </a:ext>
            </a:extLst>
          </p:cNvPr>
          <p:cNvSpPr/>
          <p:nvPr userDrawn="1"/>
        </p:nvSpPr>
        <p:spPr>
          <a:xfrm>
            <a:off x="614572" y="5669062"/>
            <a:ext cx="1476029" cy="1188938"/>
          </a:xfrm>
          <a:prstGeom prst="round2SameRect">
            <a:avLst/>
          </a:prstGeom>
          <a:solidFill>
            <a:srgbClr val="EF8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Image 8">
            <a:extLst>
              <a:ext uri="{FF2B5EF4-FFF2-40B4-BE49-F238E27FC236}">
                <a16:creationId xmlns:a16="http://schemas.microsoft.com/office/drawing/2014/main" id="{486F0B9D-5451-4FD3-9DEC-00EA19DAEF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1" y="5666713"/>
            <a:ext cx="1080000" cy="1080000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ECAC8B34-6B70-492B-A8F1-F62F0931FC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2132" y="1855121"/>
            <a:ext cx="4723919" cy="3809239"/>
          </a:xfrm>
        </p:spPr>
        <p:txBody>
          <a:bodyPr/>
          <a:lstStyle>
            <a:lvl1pPr marL="457200" indent="-457200">
              <a:buFontTx/>
              <a:buBlip>
                <a:blip r:embed="rId5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6"/>
              </a:buBlip>
              <a:tabLst/>
              <a:defRPr>
                <a:solidFill>
                  <a:srgbClr val="EF811A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6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B3AE5A0-2749-476D-B6CF-17C5487FD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13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Tx/>
              <a:buFont typeface="+mj-lt"/>
              <a:buAutoNum type="arabicPeriod"/>
              <a:defRPr sz="6000">
                <a:solidFill>
                  <a:srgbClr val="EF811A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DC114ACC-5385-498F-B1BB-8E7DAFF319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6478" y="1887372"/>
            <a:ext cx="4723919" cy="3809239"/>
          </a:xfrm>
        </p:spPr>
        <p:txBody>
          <a:bodyPr/>
          <a:lstStyle>
            <a:lvl1pPr marL="457200" indent="-457200">
              <a:buFontTx/>
              <a:buBlip>
                <a:blip r:embed="rId5"/>
              </a:buBlip>
              <a:defRPr sz="3200">
                <a:solidFill>
                  <a:srgbClr val="009AD9"/>
                </a:solidFill>
                <a:latin typeface="Dosis" panose="02010503020202060003" pitchFamily="50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6"/>
              </a:buBlip>
              <a:tabLst/>
              <a:defRPr>
                <a:solidFill>
                  <a:srgbClr val="EF811A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6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Click to add text</a:t>
            </a:r>
          </a:p>
          <a:p>
            <a:pPr lvl="1"/>
            <a:r>
              <a:rPr lang="fr-FR" dirty="0"/>
              <a:t>First level</a:t>
            </a:r>
          </a:p>
          <a:p>
            <a:pPr lvl="2"/>
            <a:r>
              <a:rPr lang="fr-FR" dirty="0"/>
              <a:t>Second level</a:t>
            </a:r>
          </a:p>
          <a:p>
            <a:pPr lvl="1"/>
            <a:endParaRPr lang="fr-FR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8C6F0B0-5E59-4C19-88F9-7DE501E851C0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EF8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bleu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8EB077-190C-4C71-B4CC-02CEF9793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92626"/>
          </a:xfrm>
          <a:prstGeom prst="rect">
            <a:avLst/>
          </a:prstGeom>
        </p:spPr>
      </p:pic>
      <p:sp>
        <p:nvSpPr>
          <p:cNvPr id="16" name="Прямоугольник: скругленные верхние углы 15">
            <a:extLst>
              <a:ext uri="{FF2B5EF4-FFF2-40B4-BE49-F238E27FC236}">
                <a16:creationId xmlns:a16="http://schemas.microsoft.com/office/drawing/2014/main" id="{3AC78F41-713C-4324-982E-E9249D0D272C}"/>
              </a:ext>
            </a:extLst>
          </p:cNvPr>
          <p:cNvSpPr/>
          <p:nvPr userDrawn="1"/>
        </p:nvSpPr>
        <p:spPr>
          <a:xfrm>
            <a:off x="1151604" y="365126"/>
            <a:ext cx="10050370" cy="266451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Image 5">
            <a:extLst>
              <a:ext uri="{FF2B5EF4-FFF2-40B4-BE49-F238E27FC236}">
                <a16:creationId xmlns:a16="http://schemas.microsoft.com/office/drawing/2014/main" id="{D5FE8862-EC5A-45B9-86BC-9D52ED1B1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5319968"/>
            <a:ext cx="3252650" cy="1540381"/>
          </a:xfrm>
          <a:prstGeom prst="rect">
            <a:avLst/>
          </a:prstGeom>
        </p:spPr>
      </p:pic>
      <p:pic>
        <p:nvPicPr>
          <p:cNvPr id="25" name="Image 12">
            <a:extLst>
              <a:ext uri="{FF2B5EF4-FFF2-40B4-BE49-F238E27FC236}">
                <a16:creationId xmlns:a16="http://schemas.microsoft.com/office/drawing/2014/main" id="{589ED4D3-7448-4D79-A46E-644CF1833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-1"/>
          <a:stretch/>
        </p:blipFill>
        <p:spPr>
          <a:xfrm rot="10800000">
            <a:off x="9636035" y="5317858"/>
            <a:ext cx="2555964" cy="1540381"/>
          </a:xfrm>
          <a:prstGeom prst="rect">
            <a:avLst/>
          </a:prstGeom>
        </p:spPr>
      </p:pic>
      <p:pic>
        <p:nvPicPr>
          <p:cNvPr id="26" name="Image 13">
            <a:extLst>
              <a:ext uri="{FF2B5EF4-FFF2-40B4-BE49-F238E27FC236}">
                <a16:creationId xmlns:a16="http://schemas.microsoft.com/office/drawing/2014/main" id="{C89949B8-9F06-4B86-8B27-C8F75683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3384" y="5317861"/>
            <a:ext cx="3252650" cy="1540381"/>
          </a:xfrm>
          <a:prstGeom prst="rect">
            <a:avLst/>
          </a:prstGeom>
        </p:spPr>
      </p:pic>
      <p:pic>
        <p:nvPicPr>
          <p:cNvPr id="27" name="Image 9">
            <a:extLst>
              <a:ext uri="{FF2B5EF4-FFF2-40B4-BE49-F238E27FC236}">
                <a16:creationId xmlns:a16="http://schemas.microsoft.com/office/drawing/2014/main" id="{E0982E79-35AC-4528-8CC6-294C639ED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52652" y="5319967"/>
            <a:ext cx="3252650" cy="1540381"/>
          </a:xfrm>
          <a:prstGeom prst="rect">
            <a:avLst/>
          </a:prstGeom>
        </p:spPr>
      </p:pic>
      <p:sp>
        <p:nvSpPr>
          <p:cNvPr id="29" name="Espace réservé de la date 3">
            <a:extLst>
              <a:ext uri="{FF2B5EF4-FFF2-40B4-BE49-F238E27FC236}">
                <a16:creationId xmlns:a16="http://schemas.microsoft.com/office/drawing/2014/main" id="{646C0D3B-F3E2-4CD6-82F0-26F7A8661E07}"/>
              </a:ext>
            </a:extLst>
          </p:cNvPr>
          <p:cNvSpPr txBox="1">
            <a:spLocks/>
          </p:cNvSpPr>
          <p:nvPr userDrawn="1"/>
        </p:nvSpPr>
        <p:spPr>
          <a:xfrm>
            <a:off x="9344296" y="6398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chemeClr val="tx1"/>
                </a:solidFill>
              </a:rPr>
              <a:t>Venue | Date</a:t>
            </a:r>
          </a:p>
        </p:txBody>
      </p:sp>
      <p:sp>
        <p:nvSpPr>
          <p:cNvPr id="32" name="Прямоугольник: скругленные верхние углы 31">
            <a:extLst>
              <a:ext uri="{FF2B5EF4-FFF2-40B4-BE49-F238E27FC236}">
                <a16:creationId xmlns:a16="http://schemas.microsoft.com/office/drawing/2014/main" id="{23A09BA8-382B-4593-9A83-7D96D607794E}"/>
              </a:ext>
            </a:extLst>
          </p:cNvPr>
          <p:cNvSpPr/>
          <p:nvPr userDrawn="1"/>
        </p:nvSpPr>
        <p:spPr>
          <a:xfrm>
            <a:off x="614572" y="5669062"/>
            <a:ext cx="1476029" cy="1188938"/>
          </a:xfrm>
          <a:prstGeom prst="round2SameRect">
            <a:avLst/>
          </a:prstGeom>
          <a:solidFill>
            <a:srgbClr val="05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Image 8">
            <a:extLst>
              <a:ext uri="{FF2B5EF4-FFF2-40B4-BE49-F238E27FC236}">
                <a16:creationId xmlns:a16="http://schemas.microsoft.com/office/drawing/2014/main" id="{2C84F27C-25DB-473C-8E70-AF7B100E96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1" y="5666713"/>
            <a:ext cx="1080000" cy="1080000"/>
          </a:xfrm>
          <a:prstGeom prst="rect">
            <a:avLst/>
          </a:prstGeom>
        </p:spPr>
      </p:pic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30FBF16A-2869-4E8B-97F9-461B5E08128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73082" y="1863111"/>
            <a:ext cx="4723919" cy="3801254"/>
          </a:xfrm>
        </p:spPr>
        <p:txBody>
          <a:bodyPr/>
          <a:lstStyle>
            <a:lvl1pPr marL="228600" indent="-228600">
              <a:buFontTx/>
              <a:buBlip>
                <a:blip r:embed="rId5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6"/>
              </a:buBlip>
              <a:defRPr>
                <a:solidFill>
                  <a:srgbClr val="009AD9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6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DF37D8ED-8A3D-4191-800A-C8ED355C9E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428" y="1863110"/>
            <a:ext cx="4723919" cy="3801254"/>
          </a:xfrm>
        </p:spPr>
        <p:txBody>
          <a:bodyPr/>
          <a:lstStyle>
            <a:lvl1pPr marL="228600" indent="-228600">
              <a:buFontTx/>
              <a:buBlip>
                <a:blip r:embed="rId5"/>
              </a:buBlip>
              <a:defRPr sz="3200">
                <a:solidFill>
                  <a:srgbClr val="EF811A"/>
                </a:solidFill>
                <a:latin typeface="Dosis" panose="02010503020202060003" pitchFamily="50" charset="0"/>
              </a:defRPr>
            </a:lvl1pPr>
            <a:lvl2pPr marL="685800" indent="-228600">
              <a:buClr>
                <a:srgbClr val="3C6AB1"/>
              </a:buClr>
              <a:buFontTx/>
              <a:buBlip>
                <a:blip r:embed="rId6"/>
              </a:buBlip>
              <a:defRPr>
                <a:solidFill>
                  <a:srgbClr val="009AD9"/>
                </a:solidFill>
                <a:latin typeface="Dosis" panose="02010503020202060003" pitchFamily="50" charset="0"/>
              </a:defRPr>
            </a:lvl2pPr>
            <a:lvl3pPr marL="1143000" indent="-228600">
              <a:buClr>
                <a:srgbClr val="3C6AB1"/>
              </a:buClr>
              <a:buFontTx/>
              <a:buBlip>
                <a:blip r:embed="rId6"/>
              </a:buBlip>
              <a:defRPr>
                <a:solidFill>
                  <a:srgbClr val="6B6B6B"/>
                </a:solidFill>
                <a:latin typeface="Dosis" panose="02010503020202060003" pitchFamily="50" charset="0"/>
              </a:defRPr>
            </a:lvl3pPr>
            <a:lvl4pPr>
              <a:buClr>
                <a:srgbClr val="3C6AB1"/>
              </a:buClr>
              <a:defRPr>
                <a:solidFill>
                  <a:srgbClr val="6B6B6B"/>
                </a:solidFill>
              </a:defRPr>
            </a:lvl4pPr>
            <a:lvl5pPr>
              <a:buClr>
                <a:srgbClr val="3C6AB1"/>
              </a:buCl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fr-FR" dirty="0"/>
              <a:t>   Click to add text</a:t>
            </a:r>
          </a:p>
          <a:p>
            <a:pPr lvl="1"/>
            <a:r>
              <a:rPr lang="fr-FR" dirty="0"/>
              <a:t> First level</a:t>
            </a:r>
          </a:p>
          <a:p>
            <a:pPr lvl="2"/>
            <a:r>
              <a:rPr lang="fr-FR" dirty="0"/>
              <a:t>Second level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1FE8A1EF-F047-42D7-B20F-636951C4B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3082" y="365126"/>
            <a:ext cx="9748265" cy="1157120"/>
          </a:xfrm>
        </p:spPr>
        <p:txBody>
          <a:bodyPr>
            <a:normAutofit/>
          </a:bodyPr>
          <a:lstStyle>
            <a:lvl1pPr marL="1143000" indent="-1143000">
              <a:buClr>
                <a:srgbClr val="0599D8"/>
              </a:buClr>
              <a:buFont typeface="+mj-lt"/>
              <a:buAutoNum type="arabicPeriod"/>
              <a:defRPr sz="6000">
                <a:solidFill>
                  <a:srgbClr val="0599D8"/>
                </a:solidFill>
                <a:latin typeface="Exo 2" panose="00000500000000000000" pitchFamily="50" charset="0"/>
              </a:defRPr>
            </a:lvl1pPr>
          </a:lstStyle>
          <a:p>
            <a:r>
              <a:rPr lang="fr-FR" dirty="0"/>
              <a:t>Page Title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DBBD23DE-3D82-44A3-A6CB-8C7334545176}"/>
              </a:ext>
            </a:extLst>
          </p:cNvPr>
          <p:cNvCxnSpPr>
            <a:cxnSpLocks/>
          </p:cNvCxnSpPr>
          <p:nvPr userDrawn="1"/>
        </p:nvCxnSpPr>
        <p:spPr>
          <a:xfrm>
            <a:off x="1945876" y="1522246"/>
            <a:ext cx="2207024" cy="0"/>
          </a:xfrm>
          <a:prstGeom prst="line">
            <a:avLst/>
          </a:prstGeom>
          <a:ln w="38100">
            <a:solidFill>
              <a:srgbClr val="2FB4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1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36DE77-7074-4400-9800-46E93657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20EC96-4DB6-4C5A-8B90-53E5E2074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35B600-FC20-40E8-9E36-425918758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5F11-7314-499F-B9E8-CAA2D06E3F78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0D0D0-D8AB-4BAA-9695-6C1E7995E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42F0E-FC4A-4EDA-8898-E2776CB8E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78FF5-49F8-43AC-A8B0-1C08891515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52" r:id="rId5"/>
    <p:sldLayoutId id="2147483660" r:id="rId6"/>
    <p:sldLayoutId id="2147483655" r:id="rId7"/>
    <p:sldLayoutId id="2147483664" r:id="rId8"/>
    <p:sldLayoutId id="2147483665" r:id="rId9"/>
    <p:sldLayoutId id="2147483666" r:id="rId10"/>
    <p:sldLayoutId id="2147483667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3.png"/><Relationship Id="rId7" Type="http://schemas.openxmlformats.org/officeDocument/2006/relationships/hyperlink" Target="https://www.fosteropenscience.eu/node/26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t4rri.eu/training/" TargetMode="External"/><Relationship Id="rId5" Type="http://schemas.openxmlformats.org/officeDocument/2006/relationships/hyperlink" Target="https://doi.org/10.5281/zenodo.2268891" TargetMode="External"/><Relationship Id="rId4" Type="http://schemas.openxmlformats.org/officeDocument/2006/relationships/hyperlink" Target="https://doi.org/10.5281/zenodo.14343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://www.fit4rri.eu/experimen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steropenscience.eu/themes/fosterstrap/images/taxonomies/taxonomy_rri.png" TargetMode="External"/><Relationship Id="rId5" Type="http://schemas.openxmlformats.org/officeDocument/2006/relationships/image" Target="../media/image48.png"/><Relationship Id="rId4" Type="http://schemas.openxmlformats.org/officeDocument/2006/relationships/hyperlink" Target="https://doi.org/10.5281/zenodo.125229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i-tools.eu/about-rr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fit4rri.eu/proje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steropenscience.eu/content/critical-trends-shaping-science-benchmarking-report-fit4rri-proje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swafs/pdf/pub_rri/rri_indicators_final_version.pdf" TargetMode="External"/><Relationship Id="rId7" Type="http://schemas.openxmlformats.org/officeDocument/2006/relationships/hyperlink" Target="http://www.rri-tools.eu/about-rr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steropenscience.eu/foster-taxonomy/open-science-definition" TargetMode="External"/><Relationship Id="rId7" Type="http://schemas.openxmlformats.org/officeDocument/2006/relationships/hyperlink" Target="https://book.fosteropenscience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fosteropenscience.eu/taxonomy/term/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2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" y="326571"/>
            <a:ext cx="11625943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FAE95057-3110-477F-8EE6-6DDDB3C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 smtClean="0"/>
              <a:t>Activities</a:t>
            </a:r>
            <a:endParaRPr lang="en-GB" sz="4000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A5D42C58-5982-40F5-BAEC-65C60B9DA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04" y="144062"/>
            <a:ext cx="1037371" cy="911205"/>
          </a:xfrm>
          <a:prstGeom prst="rect">
            <a:avLst/>
          </a:prstGeom>
        </p:spPr>
      </p:pic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2090045" y="1978024"/>
            <a:ext cx="9434945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Mapping and </a:t>
            </a:r>
            <a:r>
              <a:rPr lang="en-GB" dirty="0" smtClean="0"/>
              <a:t>benchmarking</a:t>
            </a:r>
          </a:p>
          <a:p>
            <a:pPr lvl="1"/>
            <a:r>
              <a:rPr lang="en-GB" dirty="0" smtClean="0"/>
              <a:t>Key </a:t>
            </a:r>
            <a:r>
              <a:rPr lang="en-GB" dirty="0"/>
              <a:t>question: </a:t>
            </a:r>
            <a:r>
              <a:rPr lang="en-US" altLang="it-IT" dirty="0"/>
              <a:t>Why is RRI less widespread, accepted, embedded in research </a:t>
            </a:r>
            <a:r>
              <a:rPr lang="en-US" altLang="it-IT" dirty="0" smtClean="0"/>
              <a:t>organizations </a:t>
            </a:r>
            <a:r>
              <a:rPr lang="en-US" altLang="it-IT" dirty="0"/>
              <a:t>than it was expected?</a:t>
            </a:r>
          </a:p>
          <a:p>
            <a:pPr lvl="1"/>
            <a:r>
              <a:rPr lang="en-GB" sz="2600" dirty="0" smtClean="0"/>
              <a:t>Approach:</a:t>
            </a:r>
          </a:p>
          <a:p>
            <a:pPr lvl="2"/>
            <a:r>
              <a:rPr lang="en-GB" sz="2200" dirty="0" smtClean="0"/>
              <a:t>Literature review</a:t>
            </a:r>
          </a:p>
          <a:p>
            <a:pPr lvl="2"/>
            <a:r>
              <a:rPr lang="en-GB" sz="2200" dirty="0" smtClean="0"/>
              <a:t>Set of focus groups</a:t>
            </a:r>
          </a:p>
          <a:p>
            <a:pPr lvl="2"/>
            <a:r>
              <a:rPr lang="en-GB" sz="2200" dirty="0" smtClean="0"/>
              <a:t>Benchmarking exercise</a:t>
            </a:r>
          </a:p>
          <a:p>
            <a:pPr lvl="1"/>
            <a:endParaRPr lang="en-GB" dirty="0"/>
          </a:p>
          <a:p>
            <a:r>
              <a:rPr lang="en-US" sz="2600" dirty="0" smtClean="0"/>
              <a:t>Analysis </a:t>
            </a:r>
            <a:r>
              <a:rPr lang="en-US" sz="2600" dirty="0"/>
              <a:t>of diffusion </a:t>
            </a:r>
            <a:r>
              <a:rPr lang="en-US" sz="2600" dirty="0" smtClean="0"/>
              <a:t>&amp; </a:t>
            </a:r>
            <a:r>
              <a:rPr lang="en-US" sz="2600" dirty="0"/>
              <a:t>embedment of RRI and OS in RFPOs </a:t>
            </a:r>
            <a:r>
              <a:rPr lang="en-US" sz="2600" dirty="0" smtClean="0"/>
              <a:t>(focus: governance settings)</a:t>
            </a:r>
            <a:endParaRPr lang="en-US" sz="2600" dirty="0"/>
          </a:p>
          <a:p>
            <a:r>
              <a:rPr lang="en-US" sz="2600" dirty="0"/>
              <a:t>M</a:t>
            </a:r>
            <a:r>
              <a:rPr lang="en-US" sz="2600" dirty="0" smtClean="0"/>
              <a:t>apping general </a:t>
            </a:r>
            <a:r>
              <a:rPr lang="en-US" sz="2600" dirty="0"/>
              <a:t>trends, barriers to and drivers of RRI </a:t>
            </a:r>
            <a:r>
              <a:rPr lang="en-US" sz="2600" dirty="0" smtClean="0"/>
              <a:t>&amp; OS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9679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76" y="0"/>
            <a:ext cx="4849279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48" y="0"/>
            <a:ext cx="484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76" y="0"/>
            <a:ext cx="4849279" cy="685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35" y="0"/>
            <a:ext cx="484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FAE95057-3110-477F-8EE6-6DDDB3C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32" y="365126"/>
            <a:ext cx="9748265" cy="115712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 sz="4000" dirty="0" err="1" smtClean="0"/>
              <a:t>Understanding</a:t>
            </a:r>
            <a:r>
              <a:rPr lang="fr-FR" sz="4000" dirty="0" smtClean="0"/>
              <a:t> – </a:t>
            </a:r>
            <a:r>
              <a:rPr lang="fr-FR" sz="4000" dirty="0" err="1" smtClean="0"/>
              <a:t>Mapping</a:t>
            </a:r>
            <a:r>
              <a:rPr lang="fr-FR" sz="4000" dirty="0" smtClean="0"/>
              <a:t> &amp; </a:t>
            </a:r>
            <a:r>
              <a:rPr lang="fr-FR" sz="4000" dirty="0" err="1" smtClean="0"/>
              <a:t>Benchmarking</a:t>
            </a:r>
            <a:endParaRPr lang="en-GB" sz="4000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A5D42C58-5982-40F5-BAEC-65C60B9DA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34" y="184255"/>
            <a:ext cx="1037371" cy="91120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45876" y="1847900"/>
            <a:ext cx="9748267" cy="4923014"/>
          </a:xfrm>
        </p:spPr>
        <p:txBody>
          <a:bodyPr>
            <a:normAutofit/>
          </a:bodyPr>
          <a:lstStyle/>
          <a:p>
            <a:r>
              <a:rPr lang="en-US" dirty="0"/>
              <a:t>FIT4RRI D1.1 - Report on the Literature Review </a:t>
            </a:r>
            <a:r>
              <a:rPr lang="de-DE" sz="2000" dirty="0">
                <a:hlinkClick r:id="rId4"/>
              </a:rPr>
              <a:t>https://doi.org/10.5281/zenodo.1434349</a:t>
            </a:r>
            <a:endParaRPr lang="de-DE" sz="2000" dirty="0"/>
          </a:p>
          <a:p>
            <a:r>
              <a:rPr lang="de-DE" dirty="0"/>
              <a:t>Summary: Critical </a:t>
            </a:r>
            <a:r>
              <a:rPr lang="de-DE" dirty="0" err="1"/>
              <a:t>trends</a:t>
            </a:r>
            <a:r>
              <a:rPr lang="de-DE" dirty="0"/>
              <a:t> </a:t>
            </a:r>
            <a:r>
              <a:rPr lang="de-DE" dirty="0" err="1"/>
              <a:t>shaping</a:t>
            </a:r>
            <a:r>
              <a:rPr lang="de-DE" dirty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sz="2000" dirty="0" smtClean="0">
                <a:hlinkClick r:id="rId5"/>
              </a:rPr>
              <a:t>https</a:t>
            </a:r>
            <a:r>
              <a:rPr lang="de-DE" sz="2000" dirty="0">
                <a:hlinkClick r:id="rId5"/>
              </a:rPr>
              <a:t>://doi.org/10.5281/zenodo.2268891</a:t>
            </a:r>
            <a:r>
              <a:rPr lang="de-DE" sz="2000" dirty="0"/>
              <a:t> </a:t>
            </a:r>
          </a:p>
          <a:p>
            <a:r>
              <a:rPr lang="de-DE" dirty="0" smtClean="0"/>
              <a:t>Webinar</a:t>
            </a:r>
            <a:r>
              <a:rPr lang="de-DE" dirty="0"/>
              <a:t>: Critical </a:t>
            </a:r>
            <a:r>
              <a:rPr lang="de-DE" dirty="0" err="1"/>
              <a:t>trends</a:t>
            </a:r>
            <a:r>
              <a:rPr lang="de-DE" dirty="0"/>
              <a:t> </a:t>
            </a:r>
            <a:r>
              <a:rPr lang="de-DE" dirty="0" err="1"/>
              <a:t>shaping</a:t>
            </a:r>
            <a:r>
              <a:rPr lang="de-DE" dirty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sz="2400" dirty="0">
                <a:hlinkClick r:id="rId6"/>
              </a:rPr>
              <a:t>https://fit4rri.eu/training</a:t>
            </a:r>
            <a:r>
              <a:rPr lang="de-DE" sz="2400" dirty="0" smtClean="0">
                <a:hlinkClick r:id="rId6"/>
              </a:rPr>
              <a:t>/</a:t>
            </a:r>
            <a:endParaRPr lang="de-DE" sz="2400" dirty="0" smtClean="0"/>
          </a:p>
          <a:p>
            <a:pPr lvl="1"/>
            <a:r>
              <a:rPr lang="de-DE" sz="1800" dirty="0">
                <a:hlinkClick r:id="rId7"/>
              </a:rPr>
              <a:t>https://www.fosteropenscience.eu/node/2640</a:t>
            </a:r>
            <a:endParaRPr lang="en-GB" sz="1800" dirty="0"/>
          </a:p>
          <a:p>
            <a:endParaRPr lang="en-GB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40" y="4386943"/>
            <a:ext cx="4398223" cy="23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0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090045" y="1978023"/>
            <a:ext cx="9434945" cy="46940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 co-creation experiments</a:t>
            </a:r>
            <a:r>
              <a:rPr lang="en-US" dirty="0"/>
              <a:t> to observe RRI and Open Science in action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Exercise of </a:t>
            </a:r>
            <a:r>
              <a:rPr lang="en-US" b="1" dirty="0" smtClean="0"/>
              <a:t>engaging the quadruple helix </a:t>
            </a:r>
            <a:r>
              <a:rPr lang="en-US" dirty="0" smtClean="0"/>
              <a:t>(university, industry, policy makers, society) into design &amp; implementation of research projects </a:t>
            </a:r>
          </a:p>
          <a:p>
            <a:pPr lvl="1"/>
            <a:r>
              <a:rPr lang="en-US" dirty="0" smtClean="0"/>
              <a:t>understand </a:t>
            </a:r>
            <a:r>
              <a:rPr lang="en-US" b="1" dirty="0" smtClean="0"/>
              <a:t>how institutions need to change their organizational frameworks</a:t>
            </a:r>
            <a:r>
              <a:rPr lang="en-US" dirty="0" smtClean="0"/>
              <a:t> to allow better RRI embedment &amp; to </a:t>
            </a:r>
            <a:r>
              <a:rPr lang="en-US" b="1" dirty="0" smtClean="0"/>
              <a:t>provide an enhanced value </a:t>
            </a:r>
            <a:r>
              <a:rPr lang="en-US" dirty="0" smtClean="0"/>
              <a:t>to the quadruple helix actor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FAE95057-3110-477F-8EE6-6DDDB3C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Activities</a:t>
            </a:r>
            <a:endParaRPr lang="en-GB" sz="4000" dirty="0"/>
          </a:p>
        </p:txBody>
      </p:sp>
      <p:pic>
        <p:nvPicPr>
          <p:cNvPr id="16" name="Image 10">
            <a:extLst>
              <a:ext uri="{FF2B5EF4-FFF2-40B4-BE49-F238E27FC236}">
                <a16:creationId xmlns:a16="http://schemas.microsoft.com/office/drawing/2014/main" id="{73778D35-9376-4A7B-B43C-E0950C0C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13" y="2494534"/>
            <a:ext cx="444386" cy="578822"/>
          </a:xfrm>
          <a:prstGeom prst="rect">
            <a:avLst/>
          </a:prstGeom>
        </p:spPr>
      </p:pic>
      <p:pic>
        <p:nvPicPr>
          <p:cNvPr id="17" name="Image 11">
            <a:extLst>
              <a:ext uri="{FF2B5EF4-FFF2-40B4-BE49-F238E27FC236}">
                <a16:creationId xmlns:a16="http://schemas.microsoft.com/office/drawing/2014/main" id="{A1D92964-370F-4713-B7D4-F693F1F8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81" y="3428777"/>
            <a:ext cx="636818" cy="647520"/>
          </a:xfrm>
          <a:prstGeom prst="rect">
            <a:avLst/>
          </a:prstGeom>
        </p:spPr>
      </p:pic>
      <p:pic>
        <p:nvPicPr>
          <p:cNvPr id="18" name="Image 12">
            <a:extLst>
              <a:ext uri="{FF2B5EF4-FFF2-40B4-BE49-F238E27FC236}">
                <a16:creationId xmlns:a16="http://schemas.microsoft.com/office/drawing/2014/main" id="{5B653BE3-621F-4918-B5F2-C88D08D41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17" y="2388627"/>
            <a:ext cx="475196" cy="723125"/>
          </a:xfrm>
          <a:prstGeom prst="rect">
            <a:avLst/>
          </a:prstGeom>
        </p:spPr>
      </p:pic>
      <p:pic>
        <p:nvPicPr>
          <p:cNvPr id="19" name="Image 13">
            <a:extLst>
              <a:ext uri="{FF2B5EF4-FFF2-40B4-BE49-F238E27FC236}">
                <a16:creationId xmlns:a16="http://schemas.microsoft.com/office/drawing/2014/main" id="{942D4D88-8E69-4EC4-8F41-6E79818EC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90" y="3428777"/>
            <a:ext cx="788854" cy="606007"/>
          </a:xfrm>
          <a:prstGeom prst="rect">
            <a:avLst/>
          </a:prstGeom>
        </p:spPr>
      </p:pic>
      <p:sp>
        <p:nvSpPr>
          <p:cNvPr id="24" name="ZoneTexte 17">
            <a:extLst>
              <a:ext uri="{FF2B5EF4-FFF2-40B4-BE49-F238E27FC236}">
                <a16:creationId xmlns:a16="http://schemas.microsoft.com/office/drawing/2014/main" id="{60ACB20D-C097-498D-8C1E-4B0C41BBB821}"/>
              </a:ext>
            </a:extLst>
          </p:cNvPr>
          <p:cNvSpPr txBox="1"/>
          <p:nvPr/>
        </p:nvSpPr>
        <p:spPr>
          <a:xfrm>
            <a:off x="5040026" y="2510133"/>
            <a:ext cx="182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Experiment</a:t>
            </a:r>
            <a:r>
              <a:rPr lang="fr-FR" b="1" dirty="0"/>
              <a:t> 1 </a:t>
            </a:r>
            <a:r>
              <a:rPr lang="fr-FR" dirty="0"/>
              <a:t>Energy </a:t>
            </a:r>
            <a:r>
              <a:rPr lang="fr-FR" dirty="0" err="1"/>
              <a:t>Efficiency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25" name="ZoneTexte 18">
            <a:extLst>
              <a:ext uri="{FF2B5EF4-FFF2-40B4-BE49-F238E27FC236}">
                <a16:creationId xmlns:a16="http://schemas.microsoft.com/office/drawing/2014/main" id="{495F7804-DBDF-4C05-93DD-D8C1317FFA9B}"/>
              </a:ext>
            </a:extLst>
          </p:cNvPr>
          <p:cNvSpPr txBox="1"/>
          <p:nvPr/>
        </p:nvSpPr>
        <p:spPr>
          <a:xfrm>
            <a:off x="7899544" y="2494534"/>
            <a:ext cx="182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Experiment</a:t>
            </a:r>
            <a:r>
              <a:rPr lang="fr-FR" b="1" dirty="0"/>
              <a:t> 3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Science</a:t>
            </a:r>
            <a:endParaRPr lang="en-GB" dirty="0"/>
          </a:p>
        </p:txBody>
      </p:sp>
      <p:sp>
        <p:nvSpPr>
          <p:cNvPr id="26" name="ZoneTexte 19">
            <a:extLst>
              <a:ext uri="{FF2B5EF4-FFF2-40B4-BE49-F238E27FC236}">
                <a16:creationId xmlns:a16="http://schemas.microsoft.com/office/drawing/2014/main" id="{4FC4BB03-EB4C-4FCC-87F1-B158285DA736}"/>
              </a:ext>
            </a:extLst>
          </p:cNvPr>
          <p:cNvSpPr txBox="1"/>
          <p:nvPr/>
        </p:nvSpPr>
        <p:spPr>
          <a:xfrm>
            <a:off x="5044149" y="3408614"/>
            <a:ext cx="21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Experiment</a:t>
            </a:r>
            <a:r>
              <a:rPr lang="fr-FR" b="1" dirty="0"/>
              <a:t> 2 </a:t>
            </a:r>
            <a:r>
              <a:rPr lang="fr-FR" dirty="0" err="1" smtClean="0"/>
              <a:t>Photonics</a:t>
            </a:r>
            <a:r>
              <a:rPr lang="fr-FR" dirty="0" smtClean="0"/>
              <a:t> </a:t>
            </a:r>
          </a:p>
          <a:p>
            <a:r>
              <a:rPr lang="fr-FR" dirty="0" smtClean="0"/>
              <a:t>(Optical Monitoring)</a:t>
            </a:r>
            <a:endParaRPr lang="en-GB" dirty="0"/>
          </a:p>
        </p:txBody>
      </p:sp>
      <p:sp>
        <p:nvSpPr>
          <p:cNvPr id="27" name="ZoneTexte 20">
            <a:extLst>
              <a:ext uri="{FF2B5EF4-FFF2-40B4-BE49-F238E27FC236}">
                <a16:creationId xmlns:a16="http://schemas.microsoft.com/office/drawing/2014/main" id="{49FD471F-200E-4F39-8FA0-4CA6E6DC8622}"/>
              </a:ext>
            </a:extLst>
          </p:cNvPr>
          <p:cNvSpPr txBox="1"/>
          <p:nvPr/>
        </p:nvSpPr>
        <p:spPr>
          <a:xfrm>
            <a:off x="7899914" y="3388453"/>
            <a:ext cx="204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Experiment</a:t>
            </a:r>
            <a:r>
              <a:rPr lang="fr-FR" b="1" dirty="0"/>
              <a:t> 4 </a:t>
            </a:r>
          </a:p>
          <a:p>
            <a:r>
              <a:rPr lang="fr-FR" dirty="0" err="1"/>
              <a:t>Text</a:t>
            </a:r>
            <a:r>
              <a:rPr lang="fr-FR" dirty="0"/>
              <a:t> &amp; Data Mining</a:t>
            </a:r>
            <a:endParaRPr lang="en-GB" dirty="0"/>
          </a:p>
        </p:txBody>
      </p:sp>
      <p:sp>
        <p:nvSpPr>
          <p:cNvPr id="32" name="Textfeld 31"/>
          <p:cNvSpPr txBox="1"/>
          <p:nvPr/>
        </p:nvSpPr>
        <p:spPr>
          <a:xfrm>
            <a:off x="8682277" y="4181963"/>
            <a:ext cx="300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7"/>
              </a:rPr>
              <a:t>www.fit4rri.eu/experiments</a:t>
            </a:r>
            <a:r>
              <a:rPr lang="de-DE" dirty="0">
                <a:hlinkClick r:id="rId7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001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FAE95057-3110-477F-8EE6-6DDDB3C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 smtClean="0"/>
              <a:t>Activities</a:t>
            </a:r>
            <a:endParaRPr lang="en-GB" sz="4000" dirty="0"/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1688111" y="1942340"/>
            <a:ext cx="6601779" cy="4694081"/>
          </a:xfrm>
        </p:spPr>
        <p:txBody>
          <a:bodyPr>
            <a:normAutofit/>
          </a:bodyPr>
          <a:lstStyle/>
          <a:p>
            <a:r>
              <a:rPr lang="en-US" dirty="0"/>
              <a:t>Content mapping &amp; meta analysis of RRI &amp; OS training</a:t>
            </a:r>
          </a:p>
          <a:p>
            <a:pPr lvl="1"/>
            <a:r>
              <a:rPr lang="en-US" dirty="0" smtClean="0"/>
              <a:t>An integrated RRI/OS taxonomy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Collection of training materials on FOSTER portal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112" y="42882"/>
            <a:ext cx="3455985" cy="245935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764674" y="2502240"/>
            <a:ext cx="494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4"/>
              </a:rPr>
              <a:t>https</a:t>
            </a:r>
            <a:r>
              <a:rPr lang="en-GB" sz="1400" dirty="0">
                <a:hlinkClick r:id="rId4"/>
              </a:rPr>
              <a:t>://</a:t>
            </a:r>
            <a:r>
              <a:rPr lang="en-GB" sz="1400" dirty="0" smtClean="0">
                <a:hlinkClick r:id="rId4"/>
              </a:rPr>
              <a:t>doi.org/10.5281/zenodo.1252296</a:t>
            </a:r>
            <a:r>
              <a:rPr lang="en-GB" sz="1400" dirty="0" smtClean="0"/>
              <a:t>   </a:t>
            </a:r>
            <a:endParaRPr lang="en-GB" sz="1400" dirty="0"/>
          </a:p>
        </p:txBody>
      </p:sp>
      <p:pic>
        <p:nvPicPr>
          <p:cNvPr id="11" name="Picture 2" descr="https://www.fosteropenscience.eu/themes/fosterstrap/images/taxonomies/taxonomy_rri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32" y="4079631"/>
            <a:ext cx="4787478" cy="26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7801132" y="6249368"/>
            <a:ext cx="439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6"/>
              </a:rPr>
              <a:t>https://www.fosteropenscience.eu/themes/fosterstrap/images/taxonomies/taxonomy_rri.png</a:t>
            </a:r>
            <a:endParaRPr lang="en-GB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9890" y="3253825"/>
            <a:ext cx="4186423" cy="29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2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FAE95057-3110-477F-8EE6-6DDDB3C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 smtClean="0"/>
              <a:t>Today</a:t>
            </a:r>
            <a:r>
              <a:rPr lang="fr-FR" sz="4000" dirty="0" smtClean="0"/>
              <a:t> – </a:t>
            </a:r>
            <a:r>
              <a:rPr lang="fr-FR" sz="4000" dirty="0" err="1" smtClean="0"/>
              <a:t>Sectoral</a:t>
            </a:r>
            <a:r>
              <a:rPr lang="fr-FR" sz="4000" dirty="0" smtClean="0"/>
              <a:t> </a:t>
            </a:r>
            <a:r>
              <a:rPr lang="fr-FR" sz="4000" dirty="0" err="1" smtClean="0"/>
              <a:t>Diagnosis</a:t>
            </a:r>
            <a:endParaRPr lang="en-GB" sz="4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50" y="1975213"/>
            <a:ext cx="7073475" cy="39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3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053D3-8A55-4B30-B568-705634B6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Helene Brinken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2C4CB4-4940-4146-AB8A-52EC85376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889" y="3581318"/>
            <a:ext cx="6242943" cy="488516"/>
          </a:xfrm>
        </p:spPr>
        <p:txBody>
          <a:bodyPr/>
          <a:lstStyle/>
          <a:p>
            <a:r>
              <a:rPr lang="fr-FR" dirty="0" smtClean="0"/>
              <a:t>brinken@sub.uni-goettingen.de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598DC3-DC84-4385-9CAB-705E1403DB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54955" y="6115833"/>
            <a:ext cx="8483877" cy="972376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This project has received funding from the European Union’s Horizon 2020 research and innovation </a:t>
            </a:r>
            <a:r>
              <a:rPr lang="en-US" sz="2000" dirty="0" err="1"/>
              <a:t>programme</a:t>
            </a:r>
            <a:r>
              <a:rPr lang="en-US" sz="2000" dirty="0"/>
              <a:t> under grant agreement No 741477. </a:t>
            </a:r>
            <a:endParaRPr lang="fr-FR" sz="2000" dirty="0"/>
          </a:p>
        </p:txBody>
      </p:sp>
      <p:pic>
        <p:nvPicPr>
          <p:cNvPr id="8" name="Image 17">
            <a:extLst>
              <a:ext uri="{FF2B5EF4-FFF2-40B4-BE49-F238E27FC236}">
                <a16:creationId xmlns:a16="http://schemas.microsoft.com/office/drawing/2014/main" id="{D2A844C7-075D-48D0-894E-15B70F11FD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2" y="4386170"/>
            <a:ext cx="4351943" cy="8217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11" y="6164993"/>
            <a:ext cx="807449" cy="538527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D2C4CB4-4940-4146-AB8A-52EC853767BB}"/>
              </a:ext>
            </a:extLst>
          </p:cNvPr>
          <p:cNvSpPr txBox="1">
            <a:spLocks/>
          </p:cNvSpPr>
          <p:nvPr/>
        </p:nvSpPr>
        <p:spPr>
          <a:xfrm>
            <a:off x="4795888" y="4308545"/>
            <a:ext cx="4643387" cy="97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EF811A"/>
                </a:solidFill>
              </a:rPr>
              <a:t>fit4rii.eu</a:t>
            </a:r>
          </a:p>
          <a:p>
            <a:r>
              <a:rPr lang="fr-FR" dirty="0" smtClean="0">
                <a:solidFill>
                  <a:srgbClr val="EF811A"/>
                </a:solidFill>
              </a:rPr>
              <a:t>@fit4rriEU</a:t>
            </a:r>
            <a:endParaRPr lang="fr-FR" dirty="0">
              <a:solidFill>
                <a:srgbClr val="EF811A"/>
              </a:solidFill>
            </a:endParaRPr>
          </a:p>
        </p:txBody>
      </p:sp>
      <p:pic>
        <p:nvPicPr>
          <p:cNvPr id="3074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970" y="139701"/>
            <a:ext cx="1442064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75" y="4138997"/>
            <a:ext cx="660287" cy="6602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00" y="4673408"/>
            <a:ext cx="712975" cy="7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18F25638-180D-4FC0-BDFA-8A2837993B11}"/>
              </a:ext>
            </a:extLst>
          </p:cNvPr>
          <p:cNvSpPr txBox="1">
            <a:spLocks/>
          </p:cNvSpPr>
          <p:nvPr/>
        </p:nvSpPr>
        <p:spPr>
          <a:xfrm>
            <a:off x="1897827" y="2925507"/>
            <a:ext cx="8544125" cy="1732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F811A"/>
                </a:solidFill>
                <a:latin typeface="Exo 2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4000" dirty="0" err="1">
                <a:solidFill>
                  <a:srgbClr val="FFCC1D"/>
                </a:solidFill>
              </a:rPr>
              <a:t>Fostering</a:t>
            </a:r>
            <a:r>
              <a:rPr lang="de-DE" sz="4000" dirty="0">
                <a:solidFill>
                  <a:srgbClr val="FFCC1D"/>
                </a:solidFill>
              </a:rPr>
              <a:t> </a:t>
            </a:r>
            <a:r>
              <a:rPr lang="de-DE" sz="4000" dirty="0" err="1">
                <a:solidFill>
                  <a:srgbClr val="FFCC1D"/>
                </a:solidFill>
              </a:rPr>
              <a:t>Improved</a:t>
            </a:r>
            <a:r>
              <a:rPr lang="de-DE" sz="4000" dirty="0">
                <a:solidFill>
                  <a:srgbClr val="FFCC1D"/>
                </a:solidFill>
              </a:rPr>
              <a:t> Training Tools </a:t>
            </a:r>
            <a:r>
              <a:rPr lang="de-DE" sz="4000" dirty="0" err="1">
                <a:solidFill>
                  <a:srgbClr val="FFCC1D"/>
                </a:solidFill>
              </a:rPr>
              <a:t>for</a:t>
            </a:r>
            <a:r>
              <a:rPr lang="de-DE" sz="4000" dirty="0">
                <a:solidFill>
                  <a:srgbClr val="FFCC1D"/>
                </a:solidFill>
              </a:rPr>
              <a:t> </a:t>
            </a:r>
            <a:r>
              <a:rPr lang="de-DE" sz="4000" dirty="0" err="1"/>
              <a:t>Responsible</a:t>
            </a:r>
            <a:r>
              <a:rPr lang="de-DE" sz="4000" dirty="0"/>
              <a:t> Research &amp; Innovation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8BCE658-28C3-4E4F-819A-7AFB6EA08397}"/>
              </a:ext>
            </a:extLst>
          </p:cNvPr>
          <p:cNvSpPr txBox="1">
            <a:spLocks/>
          </p:cNvSpPr>
          <p:nvPr/>
        </p:nvSpPr>
        <p:spPr>
          <a:xfrm>
            <a:off x="2611554" y="5923610"/>
            <a:ext cx="6968890" cy="772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599D8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Helene Brinken</a:t>
            </a:r>
          </a:p>
          <a:p>
            <a:r>
              <a:rPr lang="fr-FR" b="1" dirty="0" err="1" smtClean="0"/>
              <a:t>June</a:t>
            </a:r>
            <a:r>
              <a:rPr lang="fr-FR" b="1" dirty="0" smtClean="0"/>
              <a:t> 18th 2019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72918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/>
              <a:t>R</a:t>
            </a:r>
            <a:r>
              <a:rPr lang="en-GB" sz="4000" dirty="0" smtClean="0"/>
              <a:t>esponsible </a:t>
            </a:r>
            <a:r>
              <a:rPr lang="en-GB" sz="4000" b="1" dirty="0" smtClean="0"/>
              <a:t>R</a:t>
            </a:r>
            <a:r>
              <a:rPr lang="en-GB" sz="4000" dirty="0" smtClean="0"/>
              <a:t>esearch &amp; </a:t>
            </a:r>
            <a:r>
              <a:rPr lang="en-GB" sz="4000" b="1" dirty="0" smtClean="0"/>
              <a:t>I</a:t>
            </a:r>
            <a:r>
              <a:rPr lang="en-GB" sz="4000" dirty="0" smtClean="0"/>
              <a:t>nnovation</a:t>
            </a:r>
            <a:endParaRPr lang="en-GB" sz="4000" dirty="0"/>
          </a:p>
        </p:txBody>
      </p:sp>
      <p:sp>
        <p:nvSpPr>
          <p:cNvPr id="23" name="Inhaltsplatzhalter 22"/>
          <p:cNvSpPr>
            <a:spLocks noGrp="1"/>
          </p:cNvSpPr>
          <p:nvPr>
            <p:ph idx="1"/>
          </p:nvPr>
        </p:nvSpPr>
        <p:spPr>
          <a:xfrm>
            <a:off x="1945876" y="1847899"/>
            <a:ext cx="9748267" cy="45867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Science &amp; technology</a:t>
            </a:r>
            <a:r>
              <a:rPr lang="en-US" sz="3000" dirty="0"/>
              <a:t> </a:t>
            </a:r>
            <a:r>
              <a:rPr lang="en-US" sz="3000" dirty="0" smtClean="0"/>
              <a:t>can </a:t>
            </a:r>
            <a:r>
              <a:rPr lang="en-US" sz="3000" dirty="0"/>
              <a:t>create </a:t>
            </a:r>
            <a:r>
              <a:rPr lang="en-US" sz="3000" dirty="0" smtClean="0"/>
              <a:t>risks &amp; </a:t>
            </a:r>
            <a:r>
              <a:rPr lang="en-US" sz="3000" dirty="0"/>
              <a:t>ethical </a:t>
            </a:r>
            <a:r>
              <a:rPr lang="en-US" sz="3000" dirty="0" smtClean="0"/>
              <a:t>dilemmas </a:t>
            </a:r>
            <a:endParaRPr lang="en-US" sz="3000" dirty="0"/>
          </a:p>
          <a:p>
            <a:pPr>
              <a:spcAft>
                <a:spcPts val="600"/>
              </a:spcAft>
            </a:pPr>
            <a:r>
              <a:rPr lang="en-US" sz="3000" dirty="0" smtClean="0"/>
              <a:t>RRI </a:t>
            </a:r>
            <a:r>
              <a:rPr lang="en-US" sz="3000" dirty="0"/>
              <a:t>seeks to </a:t>
            </a:r>
            <a:r>
              <a:rPr lang="en-US" sz="3000" dirty="0" smtClean="0"/>
              <a:t>bring R&amp;I </a:t>
            </a:r>
            <a:r>
              <a:rPr lang="en-US" sz="3000" dirty="0" smtClean="0">
                <a:solidFill>
                  <a:srgbClr val="EF811A"/>
                </a:solidFill>
              </a:rPr>
              <a:t>into </a:t>
            </a:r>
            <a:r>
              <a:rPr lang="en-US" sz="3000" dirty="0">
                <a:solidFill>
                  <a:srgbClr val="EF811A"/>
                </a:solidFill>
              </a:rPr>
              <a:t>the open, to anticipate </a:t>
            </a:r>
            <a:r>
              <a:rPr lang="en-US" sz="3000" dirty="0" smtClean="0">
                <a:solidFill>
                  <a:srgbClr val="EF811A"/>
                </a:solidFill>
              </a:rPr>
              <a:t>consequences</a:t>
            </a:r>
            <a:r>
              <a:rPr lang="en-US" sz="3000" dirty="0">
                <a:solidFill>
                  <a:srgbClr val="EF811A"/>
                </a:solidFill>
              </a:rPr>
              <a:t>, </a:t>
            </a:r>
            <a:r>
              <a:rPr lang="en-US" sz="3000" dirty="0" smtClean="0">
                <a:solidFill>
                  <a:srgbClr val="EF811A"/>
                </a:solidFill>
              </a:rPr>
              <a:t>&amp; </a:t>
            </a:r>
            <a:r>
              <a:rPr lang="en-US" sz="3000" dirty="0">
                <a:solidFill>
                  <a:srgbClr val="EF811A"/>
                </a:solidFill>
              </a:rPr>
              <a:t>to involve </a:t>
            </a:r>
            <a:r>
              <a:rPr lang="en-US" sz="3000" dirty="0" smtClean="0">
                <a:solidFill>
                  <a:srgbClr val="EF811A"/>
                </a:solidFill>
              </a:rPr>
              <a:t>society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Societal actors, </a:t>
            </a:r>
            <a:r>
              <a:rPr lang="en-US" sz="2400" dirty="0" smtClean="0"/>
              <a:t>(e.g. researchers</a:t>
            </a:r>
            <a:r>
              <a:rPr lang="en-US" sz="2400" dirty="0"/>
              <a:t>, citizens, policy makers, business, </a:t>
            </a:r>
            <a:r>
              <a:rPr lang="en-US" sz="2400" dirty="0" smtClean="0"/>
              <a:t>NGOs), </a:t>
            </a:r>
            <a:r>
              <a:rPr lang="en-US" sz="3000" dirty="0"/>
              <a:t>work together during the </a:t>
            </a:r>
            <a:r>
              <a:rPr lang="en-US" sz="3000" dirty="0" smtClean="0"/>
              <a:t>R&amp;I process to</a:t>
            </a:r>
            <a:r>
              <a:rPr lang="en-US" sz="3000" dirty="0"/>
              <a:t> better </a:t>
            </a:r>
            <a:r>
              <a:rPr lang="en-US" sz="3000" dirty="0">
                <a:solidFill>
                  <a:srgbClr val="EF811A"/>
                </a:solidFill>
              </a:rPr>
              <a:t>align </a:t>
            </a:r>
            <a:r>
              <a:rPr lang="en-US" sz="3000" dirty="0" smtClean="0">
                <a:solidFill>
                  <a:srgbClr val="EF811A"/>
                </a:solidFill>
              </a:rPr>
              <a:t>processes &amp; </a:t>
            </a:r>
            <a:r>
              <a:rPr lang="en-US" sz="3000" dirty="0">
                <a:solidFill>
                  <a:srgbClr val="EF811A"/>
                </a:solidFill>
              </a:rPr>
              <a:t>outcomes with </a:t>
            </a:r>
            <a:r>
              <a:rPr lang="en-US" sz="3000" dirty="0" smtClean="0">
                <a:solidFill>
                  <a:srgbClr val="EF811A"/>
                </a:solidFill>
              </a:rPr>
              <a:t>values</a:t>
            </a:r>
            <a:r>
              <a:rPr lang="en-US" sz="3000" dirty="0">
                <a:solidFill>
                  <a:srgbClr val="EF811A"/>
                </a:solidFill>
              </a:rPr>
              <a:t>, needs </a:t>
            </a:r>
            <a:r>
              <a:rPr lang="en-US" sz="3000" dirty="0" smtClean="0">
                <a:solidFill>
                  <a:srgbClr val="EF811A"/>
                </a:solidFill>
              </a:rPr>
              <a:t>&amp; </a:t>
            </a:r>
            <a:r>
              <a:rPr lang="en-US" sz="3000" dirty="0">
                <a:solidFill>
                  <a:srgbClr val="EF811A"/>
                </a:solidFill>
              </a:rPr>
              <a:t>expectations of society</a:t>
            </a:r>
            <a:r>
              <a:rPr lang="en-US" sz="3000" dirty="0" smtClean="0">
                <a:solidFill>
                  <a:srgbClr val="EF811A"/>
                </a:solidFill>
              </a:rPr>
              <a:t>.</a:t>
            </a:r>
          </a:p>
          <a:p>
            <a:r>
              <a:rPr lang="en-US" sz="3000" dirty="0" smtClean="0"/>
              <a:t>Involve</a:t>
            </a:r>
            <a:r>
              <a:rPr lang="en-US" sz="3000" b="1" dirty="0" smtClean="0"/>
              <a:t> </a:t>
            </a:r>
            <a:r>
              <a:rPr lang="en-US" sz="3000" dirty="0">
                <a:solidFill>
                  <a:srgbClr val="EF811A"/>
                </a:solidFill>
              </a:rPr>
              <a:t>all stakeholders at all levels </a:t>
            </a:r>
            <a:r>
              <a:rPr lang="en-US" sz="3000" dirty="0">
                <a:solidFill>
                  <a:srgbClr val="0799D8"/>
                </a:solidFill>
              </a:rPr>
              <a:t>to </a:t>
            </a:r>
            <a:r>
              <a:rPr lang="en-US" sz="3000" dirty="0">
                <a:solidFill>
                  <a:srgbClr val="EF811A"/>
                </a:solidFill>
              </a:rPr>
              <a:t>minimize potential negative impact </a:t>
            </a:r>
            <a:r>
              <a:rPr lang="en-US" sz="3000" dirty="0"/>
              <a:t>of R&amp;I.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620327" y="2844587"/>
            <a:ext cx="39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www.rri-tools.eu/about-rri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8987056" y="4731555"/>
            <a:ext cx="39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www.fit4rri.eu/project</a:t>
            </a: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115">
            <a:off x="10391986" y="234978"/>
            <a:ext cx="1628269" cy="141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15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/>
              <a:t>R</a:t>
            </a:r>
            <a:r>
              <a:rPr lang="en-GB" sz="4000" dirty="0" smtClean="0"/>
              <a:t>esponsible </a:t>
            </a:r>
            <a:r>
              <a:rPr lang="en-GB" sz="4000" b="1" dirty="0" smtClean="0"/>
              <a:t>R</a:t>
            </a:r>
            <a:r>
              <a:rPr lang="en-GB" sz="4000" dirty="0" smtClean="0"/>
              <a:t>esearch &amp; </a:t>
            </a:r>
            <a:r>
              <a:rPr lang="en-GB" sz="4000" b="1" dirty="0" smtClean="0"/>
              <a:t>I</a:t>
            </a:r>
            <a:r>
              <a:rPr lang="en-GB" sz="4000" dirty="0" smtClean="0"/>
              <a:t>nnovation</a:t>
            </a:r>
            <a:endParaRPr lang="en-GB" sz="4000" dirty="0"/>
          </a:p>
        </p:txBody>
      </p:sp>
      <p:sp>
        <p:nvSpPr>
          <p:cNvPr id="23" name="Inhaltsplatzhalter 22"/>
          <p:cNvSpPr>
            <a:spLocks noGrp="1"/>
          </p:cNvSpPr>
          <p:nvPr>
            <p:ph idx="1"/>
          </p:nvPr>
        </p:nvSpPr>
        <p:spPr>
          <a:xfrm>
            <a:off x="1945876" y="1847899"/>
            <a:ext cx="9748267" cy="45867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799D8"/>
                </a:solidFill>
              </a:rPr>
              <a:t>Many </a:t>
            </a:r>
            <a:r>
              <a:rPr lang="en-US" sz="3600" dirty="0" smtClean="0">
                <a:solidFill>
                  <a:srgbClr val="0799D8"/>
                </a:solidFill>
              </a:rPr>
              <a:t>definitions with different focus:</a:t>
            </a:r>
            <a:endParaRPr lang="en-US" sz="3600" dirty="0">
              <a:solidFill>
                <a:srgbClr val="0799D8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rgbClr val="0799D8"/>
                </a:solidFill>
              </a:rPr>
              <a:t>Mutual </a:t>
            </a:r>
            <a:r>
              <a:rPr lang="en-US" sz="2800" b="1" dirty="0"/>
              <a:t>responsiveness</a:t>
            </a:r>
            <a:r>
              <a:rPr lang="en-US" sz="2800" b="1" dirty="0">
                <a:solidFill>
                  <a:srgbClr val="0799D8"/>
                </a:solidFill>
              </a:rPr>
              <a:t> </a:t>
            </a:r>
            <a:r>
              <a:rPr lang="en-US" sz="2800" dirty="0">
                <a:solidFill>
                  <a:srgbClr val="0799D8"/>
                </a:solidFill>
              </a:rPr>
              <a:t>between innovators and social actors (Von </a:t>
            </a:r>
            <a:r>
              <a:rPr lang="en-US" sz="2800" dirty="0" err="1">
                <a:solidFill>
                  <a:srgbClr val="0799D8"/>
                </a:solidFill>
              </a:rPr>
              <a:t>Shomberg</a:t>
            </a:r>
            <a:r>
              <a:rPr lang="en-US" sz="2800" dirty="0">
                <a:solidFill>
                  <a:srgbClr val="0799D8"/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2800" b="1" dirty="0"/>
              <a:t>Responsibility</a:t>
            </a:r>
            <a:r>
              <a:rPr lang="en-US" sz="2800" b="1" dirty="0">
                <a:solidFill>
                  <a:srgbClr val="0799D8"/>
                </a:solidFill>
              </a:rPr>
              <a:t> </a:t>
            </a:r>
            <a:r>
              <a:rPr lang="en-US" sz="2800" dirty="0">
                <a:solidFill>
                  <a:srgbClr val="0799D8"/>
                </a:solidFill>
              </a:rPr>
              <a:t>for the future impacts of R&amp;I (Owen)</a:t>
            </a:r>
          </a:p>
          <a:p>
            <a:pPr lvl="1">
              <a:spcAft>
                <a:spcPts val="600"/>
              </a:spcAft>
            </a:pPr>
            <a:r>
              <a:rPr lang="en-US" sz="2800" b="1" dirty="0"/>
              <a:t>Alignment</a:t>
            </a:r>
            <a:r>
              <a:rPr lang="en-US" sz="2800" b="1" dirty="0">
                <a:solidFill>
                  <a:srgbClr val="0799D8"/>
                </a:solidFill>
              </a:rPr>
              <a:t> </a:t>
            </a:r>
            <a:r>
              <a:rPr lang="en-US" sz="2800" dirty="0">
                <a:solidFill>
                  <a:srgbClr val="0799D8"/>
                </a:solidFill>
              </a:rPr>
              <a:t>to R&amp;I process and its outcomes to values, needs and expectations of European society (M. </a:t>
            </a:r>
            <a:r>
              <a:rPr lang="en-US" sz="2800" dirty="0" err="1">
                <a:solidFill>
                  <a:srgbClr val="0799D8"/>
                </a:solidFill>
              </a:rPr>
              <a:t>Georhean</a:t>
            </a:r>
            <a:r>
              <a:rPr lang="en-US" sz="2800" dirty="0">
                <a:solidFill>
                  <a:srgbClr val="0799D8"/>
                </a:solidFill>
              </a:rPr>
              <a:t>-Quinn)</a:t>
            </a:r>
          </a:p>
          <a:p>
            <a:pPr lvl="1">
              <a:spcAft>
                <a:spcPts val="600"/>
              </a:spcAft>
            </a:pPr>
            <a:r>
              <a:rPr lang="en-US" sz="2800" b="1" dirty="0"/>
              <a:t>Reflexivity</a:t>
            </a:r>
            <a:r>
              <a:rPr lang="en-US" sz="2800" b="1" dirty="0">
                <a:solidFill>
                  <a:srgbClr val="0799D8"/>
                </a:solidFill>
              </a:rPr>
              <a:t> </a:t>
            </a:r>
            <a:r>
              <a:rPr lang="en-US" sz="2800" dirty="0">
                <a:solidFill>
                  <a:srgbClr val="0799D8"/>
                </a:solidFill>
              </a:rPr>
              <a:t>on the (moral) acceptability of new technology and innovation (Van den Hoven) 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endParaRPr lang="en-GB" sz="2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115">
            <a:off x="10391986" y="234978"/>
            <a:ext cx="1628269" cy="141741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238046" y="6111500"/>
            <a:ext cx="695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Luciano </a:t>
            </a:r>
            <a:r>
              <a:rPr lang="en-GB" dirty="0" err="1" smtClean="0"/>
              <a:t>D’Andrea</a:t>
            </a:r>
            <a:r>
              <a:rPr lang="en-GB" dirty="0" smtClean="0"/>
              <a:t> </a:t>
            </a:r>
            <a:r>
              <a:rPr lang="de-DE" dirty="0">
                <a:hlinkClick r:id="rId4"/>
              </a:rPr>
              <a:t>https://www.fosteropenscience.eu/content/critical-trends-shaping-science-benchmarking-report-fit4rri-project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125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RRI as umbrella concept</a:t>
            </a:r>
            <a:endParaRPr lang="en-GB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dirty="0" smtClean="0"/>
              <a:t>Key criteria</a:t>
            </a:r>
          </a:p>
          <a:p>
            <a:r>
              <a:rPr lang="en-US" dirty="0" smtClean="0"/>
              <a:t>Gender equality</a:t>
            </a:r>
          </a:p>
          <a:p>
            <a:r>
              <a:rPr lang="en-US" dirty="0" smtClean="0"/>
              <a:t>Ethics</a:t>
            </a:r>
          </a:p>
          <a:p>
            <a:r>
              <a:rPr lang="en-US" dirty="0" smtClean="0"/>
              <a:t>Open access/open science</a:t>
            </a:r>
          </a:p>
          <a:p>
            <a:r>
              <a:rPr lang="en-US" dirty="0" smtClean="0"/>
              <a:t>Science education</a:t>
            </a:r>
          </a:p>
          <a:p>
            <a:r>
              <a:rPr lang="en-US" dirty="0" smtClean="0"/>
              <a:t>Public engagement</a:t>
            </a:r>
          </a:p>
          <a:p>
            <a:r>
              <a:rPr lang="en-US" dirty="0" smtClean="0"/>
              <a:t>Governance </a:t>
            </a:r>
          </a:p>
          <a:p>
            <a:endParaRPr lang="en-US" dirty="0" smtClean="0"/>
          </a:p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Social </a:t>
            </a:r>
            <a:r>
              <a:rPr lang="en-US" dirty="0"/>
              <a:t>justice/inclusion. 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1945876" y="6109206"/>
            <a:ext cx="843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 2015: Indicators </a:t>
            </a:r>
            <a:r>
              <a:rPr lang="en-US" dirty="0"/>
              <a:t>for promoting and monitoring Responsible Research and Innovation </a:t>
            </a:r>
            <a:endParaRPr lang="en-US" dirty="0" smtClean="0"/>
          </a:p>
          <a:p>
            <a:r>
              <a:rPr lang="de-DE" u="sng" dirty="0" smtClean="0">
                <a:hlinkClick r:id="rId3"/>
              </a:rPr>
              <a:t>http</a:t>
            </a:r>
            <a:r>
              <a:rPr lang="de-DE" u="sng" dirty="0">
                <a:hlinkClick r:id="rId3"/>
              </a:rPr>
              <a:t>://ec.europa.eu/research/swafs/pdf/pub_rri/rri_indicators_final_version.pdf</a:t>
            </a:r>
            <a:endParaRPr lang="en-GB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115">
            <a:off x="10317691" y="234979"/>
            <a:ext cx="1628269" cy="1417414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6820009" y="1843593"/>
            <a:ext cx="4874134" cy="394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3200" kern="1200">
                <a:solidFill>
                  <a:srgbClr val="009AD9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6"/>
              </a:buBlip>
              <a:tabLst/>
              <a:defRPr sz="2400" kern="1200">
                <a:solidFill>
                  <a:srgbClr val="EF811A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Tx/>
              <a:buBlip>
                <a:blip r:embed="rId6"/>
              </a:buBlip>
              <a:defRPr sz="2000" kern="1200">
                <a:solidFill>
                  <a:srgbClr val="6B6B6B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/>
              <a:t>Conceptual dimensions</a:t>
            </a:r>
          </a:p>
          <a:p>
            <a:r>
              <a:rPr lang="en-US" sz="2700" dirty="0" smtClean="0"/>
              <a:t>Diverse &amp; inclusive</a:t>
            </a:r>
          </a:p>
          <a:p>
            <a:r>
              <a:rPr lang="de-DE" sz="2700" dirty="0" err="1"/>
              <a:t>Anticipative</a:t>
            </a:r>
            <a:r>
              <a:rPr lang="de-DE" sz="2700" dirty="0"/>
              <a:t> &amp; </a:t>
            </a:r>
            <a:r>
              <a:rPr lang="de-DE" sz="2700" dirty="0" err="1" smtClean="0"/>
              <a:t>reflective</a:t>
            </a:r>
            <a:endParaRPr lang="de-DE" sz="2700" dirty="0" smtClean="0"/>
          </a:p>
          <a:p>
            <a:r>
              <a:rPr lang="de-DE" sz="2700" dirty="0"/>
              <a:t>Open &amp; transparent</a:t>
            </a:r>
            <a:endParaRPr lang="en-US" sz="2700" dirty="0" smtClean="0"/>
          </a:p>
          <a:p>
            <a:r>
              <a:rPr lang="de-DE" sz="2700" dirty="0" err="1" smtClean="0"/>
              <a:t>Responsive</a:t>
            </a:r>
            <a:r>
              <a:rPr lang="de-DE" sz="2700" dirty="0" smtClean="0"/>
              <a:t> </a:t>
            </a:r>
            <a:r>
              <a:rPr lang="de-DE" sz="2700" dirty="0"/>
              <a:t>&amp; adaptive </a:t>
            </a:r>
            <a:r>
              <a:rPr lang="de-DE" sz="2700" dirty="0" err="1"/>
              <a:t>to</a:t>
            </a:r>
            <a:r>
              <a:rPr lang="de-DE" sz="2700" dirty="0"/>
              <a:t> </a:t>
            </a:r>
            <a:r>
              <a:rPr lang="de-DE" sz="2700" dirty="0" err="1" smtClean="0"/>
              <a:t>change</a:t>
            </a:r>
            <a:endParaRPr lang="en-GB" sz="2700" dirty="0"/>
          </a:p>
        </p:txBody>
      </p:sp>
      <p:sp>
        <p:nvSpPr>
          <p:cNvPr id="14" name="Textfeld 13"/>
          <p:cNvSpPr txBox="1"/>
          <p:nvPr/>
        </p:nvSpPr>
        <p:spPr>
          <a:xfrm>
            <a:off x="9433406" y="4620638"/>
            <a:ext cx="39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7"/>
              </a:rPr>
              <a:t>www.rri-tools.eu/about-rri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727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B4B5D392-76C7-4093-847B-23C84210A630}"/>
              </a:ext>
            </a:extLst>
          </p:cNvPr>
          <p:cNvSpPr txBox="1">
            <a:spLocks/>
          </p:cNvSpPr>
          <p:nvPr/>
        </p:nvSpPr>
        <p:spPr>
          <a:xfrm>
            <a:off x="1935786" y="466726"/>
            <a:ext cx="9748265" cy="1157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143000" indent="-1143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599D8"/>
              </a:buClr>
              <a:buFont typeface="+mj-lt"/>
              <a:buAutoNum type="arabicPeriod"/>
              <a:defRPr sz="6000" kern="1200">
                <a:solidFill>
                  <a:srgbClr val="0599D8"/>
                </a:solidFill>
                <a:latin typeface="Exo 2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en-GB" sz="4000" dirty="0" smtClean="0"/>
              <a:t>Open Science</a:t>
            </a:r>
            <a:endParaRPr lang="en-GB" sz="4000" dirty="0"/>
          </a:p>
        </p:txBody>
      </p:sp>
      <p:sp>
        <p:nvSpPr>
          <p:cNvPr id="16" name="Inhaltsplatzhalter 15"/>
          <p:cNvSpPr>
            <a:spLocks noGrp="1"/>
          </p:cNvSpPr>
          <p:nvPr>
            <p:ph idx="14"/>
          </p:nvPr>
        </p:nvSpPr>
        <p:spPr>
          <a:xfrm>
            <a:off x="1935784" y="1847285"/>
            <a:ext cx="4226891" cy="4348742"/>
          </a:xfrm>
        </p:spPr>
        <p:txBody>
          <a:bodyPr>
            <a:noAutofit/>
          </a:bodyPr>
          <a:lstStyle/>
          <a:p>
            <a:r>
              <a:rPr lang="en-US" sz="2600" dirty="0">
                <a:cs typeface="Arial" charset="0"/>
              </a:rPr>
              <a:t>Open Science is the practice of science in such a way that others can </a:t>
            </a:r>
            <a:r>
              <a:rPr lang="en-US" sz="2600" dirty="0">
                <a:solidFill>
                  <a:srgbClr val="0799D8"/>
                </a:solidFill>
                <a:cs typeface="Arial" charset="0"/>
              </a:rPr>
              <a:t>collaborate </a:t>
            </a:r>
            <a:r>
              <a:rPr lang="en-US" sz="2600" dirty="0" smtClean="0">
                <a:solidFill>
                  <a:srgbClr val="0799D8"/>
                </a:solidFill>
                <a:cs typeface="Arial" charset="0"/>
              </a:rPr>
              <a:t>&amp; </a:t>
            </a:r>
            <a:r>
              <a:rPr lang="en-US" sz="2600" dirty="0">
                <a:solidFill>
                  <a:srgbClr val="0799D8"/>
                </a:solidFill>
                <a:cs typeface="Arial" charset="0"/>
              </a:rPr>
              <a:t>contribute</a:t>
            </a:r>
            <a:r>
              <a:rPr lang="en-US" sz="2600" dirty="0">
                <a:cs typeface="Arial" charset="0"/>
              </a:rPr>
              <a:t>, where research data, lab notes </a:t>
            </a:r>
            <a:r>
              <a:rPr lang="en-US" sz="2600" dirty="0" smtClean="0">
                <a:cs typeface="Arial" charset="0"/>
              </a:rPr>
              <a:t>&amp; </a:t>
            </a:r>
            <a:r>
              <a:rPr lang="en-US" sz="2600" dirty="0">
                <a:cs typeface="Arial" charset="0"/>
              </a:rPr>
              <a:t>other </a:t>
            </a:r>
            <a:r>
              <a:rPr lang="en-US" sz="2600" dirty="0">
                <a:solidFill>
                  <a:srgbClr val="0799D8"/>
                </a:solidFill>
                <a:cs typeface="Arial" charset="0"/>
              </a:rPr>
              <a:t>research processes </a:t>
            </a:r>
            <a:r>
              <a:rPr lang="en-US" sz="2600" dirty="0">
                <a:cs typeface="Arial" charset="0"/>
              </a:rPr>
              <a:t>are</a:t>
            </a:r>
            <a:r>
              <a:rPr lang="en-US" sz="2600" dirty="0">
                <a:solidFill>
                  <a:srgbClr val="ED7C00"/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rgbClr val="0799D8"/>
                </a:solidFill>
                <a:cs typeface="Arial" charset="0"/>
              </a:rPr>
              <a:t>freely available</a:t>
            </a:r>
            <a:r>
              <a:rPr lang="en-US" sz="2600" dirty="0">
                <a:cs typeface="Arial" charset="0"/>
              </a:rPr>
              <a:t>, under terms that enable</a:t>
            </a:r>
            <a:r>
              <a:rPr lang="en-US" sz="2600" dirty="0">
                <a:solidFill>
                  <a:srgbClr val="ED7C00"/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rgbClr val="0799D8"/>
                </a:solidFill>
                <a:cs typeface="Arial" charset="0"/>
              </a:rPr>
              <a:t>reuse</a:t>
            </a:r>
            <a:r>
              <a:rPr lang="en-US" sz="2600" dirty="0">
                <a:solidFill>
                  <a:srgbClr val="ED7C00"/>
                </a:solidFill>
                <a:cs typeface="Arial" charset="0"/>
              </a:rPr>
              <a:t>, </a:t>
            </a:r>
            <a:r>
              <a:rPr lang="en-US" sz="2600" dirty="0">
                <a:solidFill>
                  <a:srgbClr val="0799D8"/>
                </a:solidFill>
                <a:cs typeface="Arial" charset="0"/>
              </a:rPr>
              <a:t>redistribution</a:t>
            </a:r>
            <a:r>
              <a:rPr lang="en-US" sz="2600" dirty="0">
                <a:solidFill>
                  <a:srgbClr val="ED7C00"/>
                </a:solidFill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&amp;</a:t>
            </a:r>
            <a:r>
              <a:rPr lang="en-US" sz="2600" dirty="0" smtClean="0">
                <a:solidFill>
                  <a:srgbClr val="ED7C00"/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rgbClr val="0799D8"/>
                </a:solidFill>
                <a:cs typeface="Arial" charset="0"/>
              </a:rPr>
              <a:t>reproduction</a:t>
            </a:r>
            <a:r>
              <a:rPr lang="en-US" sz="2600" dirty="0">
                <a:solidFill>
                  <a:srgbClr val="ED7C00"/>
                </a:solidFill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of the research </a:t>
            </a:r>
            <a:r>
              <a:rPr lang="en-US" sz="2600" dirty="0" smtClean="0">
                <a:cs typeface="Arial" charset="0"/>
              </a:rPr>
              <a:t>&amp; </a:t>
            </a:r>
            <a:r>
              <a:rPr lang="en-US" sz="2600" dirty="0">
                <a:cs typeface="Arial" charset="0"/>
              </a:rPr>
              <a:t>its underlying data </a:t>
            </a:r>
            <a:r>
              <a:rPr lang="en-US" sz="2600" dirty="0" smtClean="0">
                <a:cs typeface="Arial" charset="0"/>
              </a:rPr>
              <a:t>&amp; methods</a:t>
            </a:r>
            <a:r>
              <a:rPr lang="en-US" sz="2600" dirty="0">
                <a:cs typeface="Arial" charset="0"/>
              </a:rPr>
              <a:t>.</a:t>
            </a:r>
            <a:r>
              <a:rPr lang="en-GB" sz="2600" dirty="0"/>
              <a:t> </a:t>
            </a:r>
          </a:p>
          <a:p>
            <a:endParaRPr lang="en-GB" dirty="0"/>
          </a:p>
        </p:txBody>
      </p:sp>
      <p:sp>
        <p:nvSpPr>
          <p:cNvPr id="4" name="Rectangle 1"/>
          <p:cNvSpPr/>
          <p:nvPr/>
        </p:nvSpPr>
        <p:spPr>
          <a:xfrm>
            <a:off x="2362203" y="5943216"/>
            <a:ext cx="3987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900" dirty="0" smtClean="0">
                <a:latin typeface="Arial" charset="0"/>
                <a:cs typeface="+mn-cs"/>
              </a:rPr>
              <a:t>[</a:t>
            </a:r>
            <a:r>
              <a:rPr lang="en-GB" sz="900" dirty="0">
                <a:latin typeface="Arial" charset="0"/>
                <a:cs typeface="+mn-cs"/>
              </a:rPr>
              <a:t>FOSTER, Open Science Definition: </a:t>
            </a:r>
            <a:r>
              <a:rPr lang="en-GB" sz="900" dirty="0">
                <a:latin typeface="Arial" charset="0"/>
                <a:cs typeface="+mn-cs"/>
                <a:hlinkClick r:id="rId3"/>
              </a:rPr>
              <a:t>https://www.fosteropenscience.eu/foster-taxonomy/open-science-definition</a:t>
            </a:r>
            <a:r>
              <a:rPr lang="en-GB" sz="900" dirty="0">
                <a:latin typeface="Arial" charset="0"/>
                <a:cs typeface="+mn-cs"/>
              </a:rPr>
              <a:t>]</a:t>
            </a:r>
          </a:p>
          <a:p>
            <a:pPr algn="r" eaLnBrk="1" hangingPunct="1">
              <a:defRPr/>
            </a:pPr>
            <a:endParaRPr lang="en-GB" sz="900" dirty="0">
              <a:latin typeface="Arial" charset="0"/>
              <a:cs typeface="+mn-cs"/>
            </a:endParaRPr>
          </a:p>
          <a:p>
            <a:pPr algn="r" eaLnBrk="1" hangingPunct="1">
              <a:defRPr/>
            </a:pPr>
            <a:endParaRPr lang="en-GB" sz="1050" dirty="0">
              <a:latin typeface="Arial" charset="0"/>
              <a:cs typeface="+mn-cs"/>
            </a:endParaRPr>
          </a:p>
          <a:p>
            <a:pPr algn="r" eaLnBrk="1" hangingPunct="1">
              <a:defRPr/>
            </a:pPr>
            <a:endParaRPr lang="en-GB" sz="1050" dirty="0">
              <a:latin typeface="Arial" charset="0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16355" y="3427727"/>
            <a:ext cx="38782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 smtClean="0"/>
              <a:t>[FOSTER, Open Science Definition </a:t>
            </a:r>
            <a:r>
              <a:rPr lang="en-GB" sz="900" dirty="0" smtClean="0">
                <a:hlinkClick r:id="rId4"/>
              </a:rPr>
              <a:t>https://www.fosteropenscience.eu/taxonomy/term/7</a:t>
            </a:r>
            <a:r>
              <a:rPr lang="en-GB" sz="900" dirty="0" smtClean="0"/>
              <a:t>]</a:t>
            </a:r>
            <a:endParaRPr lang="en-GB" sz="1050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9" name="Inhaltsplatzhalter 15"/>
          <p:cNvSpPr>
            <a:spLocks noGrp="1"/>
          </p:cNvSpPr>
          <p:nvPr>
            <p:ph idx="14"/>
          </p:nvPr>
        </p:nvSpPr>
        <p:spPr>
          <a:xfrm>
            <a:off x="7207922" y="1814284"/>
            <a:ext cx="4476129" cy="40721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600" dirty="0">
                <a:cs typeface="Arial" charset="0"/>
              </a:rPr>
              <a:t>The movement to make scientific </a:t>
            </a:r>
            <a:r>
              <a:rPr lang="en-GB" sz="2600" dirty="0">
                <a:solidFill>
                  <a:srgbClr val="ED7C00"/>
                </a:solidFill>
                <a:cs typeface="Arial" charset="0"/>
              </a:rPr>
              <a:t>research, data and dissemination</a:t>
            </a:r>
            <a:r>
              <a:rPr lang="en-GB" sz="2600" dirty="0">
                <a:cs typeface="Arial" charset="0"/>
              </a:rPr>
              <a:t> </a:t>
            </a:r>
            <a:r>
              <a:rPr lang="en-GB" sz="2600" dirty="0">
                <a:solidFill>
                  <a:srgbClr val="0799D8"/>
                </a:solidFill>
                <a:cs typeface="Arial" charset="0"/>
              </a:rPr>
              <a:t>accessible to all levels of </a:t>
            </a:r>
            <a:r>
              <a:rPr lang="en-GB" sz="2600" dirty="0">
                <a:cs typeface="Arial" charset="0"/>
              </a:rPr>
              <a:t>an inquiring </a:t>
            </a:r>
            <a:r>
              <a:rPr lang="en-GB" sz="2600" dirty="0">
                <a:solidFill>
                  <a:srgbClr val="0799D8"/>
                </a:solidFill>
                <a:cs typeface="Arial" charset="0"/>
              </a:rPr>
              <a:t>society</a:t>
            </a:r>
            <a:r>
              <a:rPr lang="en-GB" sz="2600" dirty="0">
                <a:cs typeface="Arial" charset="0"/>
              </a:rPr>
              <a:t>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9115">
            <a:off x="10269516" y="336579"/>
            <a:ext cx="1628269" cy="1417414"/>
          </a:xfrm>
          <a:prstGeom prst="rect">
            <a:avLst/>
          </a:prstGeom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74" y="4267444"/>
            <a:ext cx="5594825" cy="243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7578776" y="6457590"/>
            <a:ext cx="4105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80808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0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Open Science Training Handbook. https://book.fosteropenscience.eu/</a:t>
            </a:r>
            <a:endParaRPr lang="en-US" altLang="de-DE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07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90" y="3063285"/>
            <a:ext cx="4320997" cy="38653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2D31B7-5BA7-4ECA-A289-18CBC0AE1F28}"/>
              </a:ext>
            </a:extLst>
          </p:cNvPr>
          <p:cNvSpPr txBox="1">
            <a:spLocks/>
          </p:cNvSpPr>
          <p:nvPr/>
        </p:nvSpPr>
        <p:spPr>
          <a:xfrm>
            <a:off x="1896002" y="599965"/>
            <a:ext cx="9748267" cy="88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143000" indent="-1143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EF811A"/>
              </a:buClr>
              <a:buFont typeface="+mj-lt"/>
              <a:buAutoNum type="arabicPeriod"/>
              <a:defRPr sz="6000" kern="1200">
                <a:solidFill>
                  <a:srgbClr val="EF811A"/>
                </a:solidFill>
                <a:latin typeface="Exo 2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de-DE" sz="2800" dirty="0"/>
              <a:t>The Project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79B641A-DD9C-4075-B268-A26225C550CB}"/>
              </a:ext>
            </a:extLst>
          </p:cNvPr>
          <p:cNvSpPr txBox="1">
            <a:spLocks/>
          </p:cNvSpPr>
          <p:nvPr/>
        </p:nvSpPr>
        <p:spPr>
          <a:xfrm>
            <a:off x="7397811" y="546065"/>
            <a:ext cx="4680954" cy="186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rgbClr val="009AD9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 sz="2400" kern="1200">
                <a:solidFill>
                  <a:srgbClr val="EF811A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Tx/>
              <a:buBlip>
                <a:blip r:embed="rId4"/>
              </a:buBlip>
              <a:defRPr sz="2000" kern="1200">
                <a:solidFill>
                  <a:srgbClr val="6B6B6B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FIT4RRI is intended to help </a:t>
            </a:r>
            <a:r>
              <a:rPr lang="en-US" sz="2400" dirty="0">
                <a:solidFill>
                  <a:srgbClr val="EF811A"/>
                </a:solidFill>
              </a:rPr>
              <a:t>mainstream RRI &amp; OS </a:t>
            </a:r>
            <a:r>
              <a:rPr lang="en-US" sz="2400" dirty="0"/>
              <a:t>in RFPOs through transforming them into a set of </a:t>
            </a:r>
            <a:r>
              <a:rPr lang="en-US" sz="2400" dirty="0">
                <a:solidFill>
                  <a:srgbClr val="EF811A"/>
                </a:solidFill>
              </a:rPr>
              <a:t>strategies </a:t>
            </a:r>
            <a:r>
              <a:rPr lang="en-US" sz="2400" dirty="0" smtClean="0">
                <a:solidFill>
                  <a:srgbClr val="EF811A"/>
                </a:solidFill>
              </a:rPr>
              <a:t>&amp; means. </a:t>
            </a:r>
            <a:endParaRPr lang="de-DE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385D76-B180-4277-B2B3-671CED0AA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88" y="3811690"/>
            <a:ext cx="762267" cy="449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A3FB7D-CDA2-48B3-9B2E-C36B64550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269" y="2565992"/>
            <a:ext cx="1227496" cy="4972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4F0968-6FB7-4166-87CF-54A362335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31" y="3290428"/>
            <a:ext cx="965801" cy="4359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0EAB3E-4735-43E7-AA38-36BCE0252AC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20" y="5577353"/>
            <a:ext cx="904741" cy="2717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1DC991A-03F6-41EC-ABE5-6851FB988BC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2" y="5367837"/>
            <a:ext cx="707141" cy="7071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7346F7-DA15-4889-AB79-49D5C0E5F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50" y="5649805"/>
            <a:ext cx="793661" cy="3463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5E9B95A-0C2B-4DB8-983D-7494F62D8FF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94" y="5612398"/>
            <a:ext cx="965801" cy="3193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DD71E0E-1C9C-48F6-A741-153FD1A3A24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55" y="5544950"/>
            <a:ext cx="1112820" cy="4542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2A844C7-075D-48D0-894E-15B70F11FD6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9" y="6324196"/>
            <a:ext cx="1550850" cy="29284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9944156-181F-40B2-B3FE-60B0B68F68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55" y="5603999"/>
            <a:ext cx="894043" cy="45411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D54E76D-CF6A-4DBA-B03B-3601A436099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65" y="6058116"/>
            <a:ext cx="708945" cy="57860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9172EB-D5FB-47D3-80EC-646C8A351E2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41" y="6130781"/>
            <a:ext cx="662214" cy="51627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EB3EBFA-1677-428E-932C-6574CF79875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4" y="6074978"/>
            <a:ext cx="537020" cy="52806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D46403-4E32-4D39-A99E-08BEF3140ED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6" y="6130781"/>
            <a:ext cx="692479" cy="47226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00A5DFF-E006-4AB8-B1D2-2FB82602F5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78" y="6035805"/>
            <a:ext cx="360972" cy="56724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61" y="4801521"/>
            <a:ext cx="723637" cy="477999"/>
          </a:xfrm>
          <a:prstGeom prst="rect">
            <a:avLst/>
          </a:prstGeom>
        </p:spPr>
      </p:pic>
      <p:pic>
        <p:nvPicPr>
          <p:cNvPr id="27" name="Espace réservé du contenu 5">
            <a:extLst>
              <a:ext uri="{FF2B5EF4-FFF2-40B4-BE49-F238E27FC236}">
                <a16:creationId xmlns:a16="http://schemas.microsoft.com/office/drawing/2014/main" id="{17BDC943-FA40-496D-AA0A-AE76488A7C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68" y="1803671"/>
            <a:ext cx="5141287" cy="31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80DEE1E8-9571-4D3F-BC88-8AA3FA0D3382}"/>
              </a:ext>
            </a:extLst>
          </p:cNvPr>
          <p:cNvSpPr txBox="1">
            <a:spLocks/>
          </p:cNvSpPr>
          <p:nvPr/>
        </p:nvSpPr>
        <p:spPr>
          <a:xfrm>
            <a:off x="1901060" y="389909"/>
            <a:ext cx="9748265" cy="1157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143000" indent="-1143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EF811A"/>
              </a:buClr>
              <a:buFont typeface="+mj-lt"/>
              <a:buAutoNum type="arabicPeriod"/>
              <a:defRPr sz="6000" kern="1200">
                <a:solidFill>
                  <a:srgbClr val="EF811A"/>
                </a:solidFill>
                <a:latin typeface="Exo 2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de-DE" sz="4000" dirty="0" err="1" smtClean="0">
                <a:solidFill>
                  <a:srgbClr val="0799D8"/>
                </a:solidFill>
              </a:rPr>
              <a:t>Objectives</a:t>
            </a:r>
            <a:endParaRPr lang="en-GB" sz="4000" dirty="0">
              <a:solidFill>
                <a:srgbClr val="0799D8"/>
              </a:solidFill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313F8677-DF03-4861-ADF2-D0A58BCEB6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1382" y="3831768"/>
            <a:ext cx="4723919" cy="43513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EF811A"/>
              </a:buClr>
              <a:buNone/>
            </a:pPr>
            <a:r>
              <a:rPr lang="fr-FR" sz="4000" dirty="0">
                <a:solidFill>
                  <a:srgbClr val="EF811A"/>
                </a:solidFill>
                <a:latin typeface="Exo 2" panose="00000500000000000000" pitchFamily="50" charset="0"/>
                <a:ea typeface="+mj-ea"/>
              </a:rPr>
              <a:t>Training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92BCB86C-1E95-4A0E-A31B-D9BDC0AFE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19" y="178399"/>
            <a:ext cx="1903955" cy="1468172"/>
          </a:xfrm>
          <a:prstGeom prst="rect">
            <a:avLst/>
          </a:prstGeom>
        </p:spPr>
      </p:pic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800DC487-658B-4D79-9952-B0861B11DE3A}"/>
              </a:ext>
            </a:extLst>
          </p:cNvPr>
          <p:cNvSpPr txBox="1">
            <a:spLocks/>
          </p:cNvSpPr>
          <p:nvPr/>
        </p:nvSpPr>
        <p:spPr>
          <a:xfrm>
            <a:off x="8281689" y="3831768"/>
            <a:ext cx="47239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rgbClr val="009AD9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C6AB1"/>
              </a:buClr>
              <a:buSzTx/>
              <a:buFontTx/>
              <a:buBlip>
                <a:blip r:embed="rId4"/>
              </a:buBlip>
              <a:tabLst/>
              <a:defRPr sz="2400" kern="1200">
                <a:solidFill>
                  <a:srgbClr val="EF811A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Tx/>
              <a:buBlip>
                <a:blip r:embed="rId4"/>
              </a:buBlip>
              <a:defRPr sz="2000" kern="1200">
                <a:solidFill>
                  <a:srgbClr val="6B6B6B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EF811A"/>
              </a:buClr>
              <a:buNone/>
            </a:pPr>
            <a:r>
              <a:rPr lang="fr-FR" sz="4000" dirty="0" err="1">
                <a:solidFill>
                  <a:srgbClr val="EF811A"/>
                </a:solidFill>
                <a:latin typeface="Exo 2" panose="00000500000000000000" pitchFamily="50" charset="0"/>
                <a:ea typeface="+mj-ea"/>
              </a:rPr>
              <a:t>Governance</a:t>
            </a:r>
            <a:endParaRPr lang="fr-FR" sz="4000" dirty="0">
              <a:solidFill>
                <a:srgbClr val="EF811A"/>
              </a:solidFill>
              <a:latin typeface="Exo 2" panose="00000500000000000000" pitchFamily="50" charset="0"/>
              <a:ea typeface="+mj-ea"/>
            </a:endParaRPr>
          </a:p>
          <a:p>
            <a:pPr marL="0" indent="0">
              <a:buFontTx/>
              <a:buNone/>
            </a:pPr>
            <a:endParaRPr lang="fr-FR" sz="2000" dirty="0"/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A788AD32-8CFC-498B-94B2-0710C883A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85" y="3643609"/>
            <a:ext cx="459609" cy="1152172"/>
          </a:xfrm>
          <a:prstGeom prst="rect">
            <a:avLst/>
          </a:prstGeom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33F245F5-53DC-4B40-87C6-C4FA07BE2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31" y="3627321"/>
            <a:ext cx="762039" cy="1168460"/>
          </a:xfrm>
          <a:prstGeom prst="rect">
            <a:avLst/>
          </a:prstGeom>
        </p:spPr>
      </p:pic>
      <p:sp>
        <p:nvSpPr>
          <p:cNvPr id="12" name="ZoneTexte 10">
            <a:extLst>
              <a:ext uri="{FF2B5EF4-FFF2-40B4-BE49-F238E27FC236}">
                <a16:creationId xmlns:a16="http://schemas.microsoft.com/office/drawing/2014/main" id="{AA34C8F9-D874-4048-8361-67C524534C1D}"/>
              </a:ext>
            </a:extLst>
          </p:cNvPr>
          <p:cNvSpPr txBox="1"/>
          <p:nvPr/>
        </p:nvSpPr>
        <p:spPr>
          <a:xfrm>
            <a:off x="1816177" y="1857156"/>
            <a:ext cx="85596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project</a:t>
            </a: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will</a:t>
            </a: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act</a:t>
            </a: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 on </a:t>
            </a:r>
            <a:r>
              <a:rPr lang="fr-FR" sz="2400" b="1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2 key </a:t>
            </a:r>
            <a:r>
              <a:rPr lang="fr-FR" sz="2400" b="1" dirty="0" err="1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factors</a:t>
            </a:r>
            <a:r>
              <a:rPr lang="fr-FR" sz="2400" b="1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to bridge the gap and </a:t>
            </a:r>
            <a:r>
              <a:rPr lang="fr-FR" sz="2400" dirty="0" err="1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activate</a:t>
            </a: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institutional</a:t>
            </a: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 changes in </a:t>
            </a:r>
            <a:r>
              <a:rPr lang="fr-FR" sz="2400" dirty="0" err="1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RFPOs</a:t>
            </a:r>
            <a:r>
              <a:rPr lang="fr-FR" sz="2400" dirty="0">
                <a:solidFill>
                  <a:srgbClr val="0799D8"/>
                </a:solidFill>
                <a:latin typeface="Dosis" panose="02010503020202060003" pitchFamily="50" charset="0"/>
                <a:cs typeface="Arial" panose="020B0604020202020204" pitchFamily="34" charset="0"/>
              </a:rPr>
              <a:t>:</a:t>
            </a:r>
            <a:endParaRPr lang="en-GB" sz="2400" dirty="0">
              <a:solidFill>
                <a:srgbClr val="0799D8"/>
              </a:solidFill>
              <a:latin typeface="Dosis" panose="0201050302020206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03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FAE95057-3110-477F-8EE6-6DDDB3CE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32" y="365126"/>
            <a:ext cx="9748265" cy="11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 smtClean="0"/>
              <a:t>Context</a:t>
            </a:r>
            <a:r>
              <a:rPr lang="fr-FR" sz="4000" dirty="0" smtClean="0"/>
              <a:t> &amp; </a:t>
            </a:r>
            <a:r>
              <a:rPr lang="fr-FR" sz="4000" dirty="0" err="1" smtClean="0"/>
              <a:t>Approach</a:t>
            </a:r>
            <a:endParaRPr lang="en-GB" sz="4000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BBBB0DFA-A9DD-4953-A5C9-C4C160816872}"/>
              </a:ext>
            </a:extLst>
          </p:cNvPr>
          <p:cNvSpPr txBox="1">
            <a:spLocks/>
          </p:cNvSpPr>
          <p:nvPr/>
        </p:nvSpPr>
        <p:spPr>
          <a:xfrm>
            <a:off x="2866692" y="2033613"/>
            <a:ext cx="2377948" cy="7333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600" b="1" dirty="0" err="1">
                <a:solidFill>
                  <a:srgbClr val="EF811A"/>
                </a:solidFill>
                <a:latin typeface="Dosis" panose="02010503020202060003" pitchFamily="50" charset="0"/>
              </a:rPr>
              <a:t>Understanding</a:t>
            </a:r>
            <a:endParaRPr lang="fr-FR" sz="2600" b="1" dirty="0">
              <a:solidFill>
                <a:srgbClr val="EF811A"/>
              </a:solidFill>
              <a:latin typeface="Dosis" panose="02010503020202060003" pitchFamily="50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800" b="1" dirty="0" smtClean="0">
              <a:solidFill>
                <a:srgbClr val="5197D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800" b="1" dirty="0" smtClean="0">
              <a:solidFill>
                <a:srgbClr val="5197D2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fr-FR" sz="1200" dirty="0" smtClean="0"/>
          </a:p>
          <a:p>
            <a:pPr marL="971550" lvl="1" indent="-514350" algn="ctr">
              <a:buFont typeface="+mj-lt"/>
              <a:buAutoNum type="arabicPeriod"/>
            </a:pPr>
            <a:endParaRPr lang="en-GB" sz="1000" b="1" dirty="0"/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1E06036D-1782-4ACD-AA88-B81CDF45E015}"/>
              </a:ext>
            </a:extLst>
          </p:cNvPr>
          <p:cNvSpPr txBox="1">
            <a:spLocks/>
          </p:cNvSpPr>
          <p:nvPr/>
        </p:nvSpPr>
        <p:spPr>
          <a:xfrm>
            <a:off x="2412156" y="4430446"/>
            <a:ext cx="1413957" cy="578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rgbClr val="EF811A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Tx/>
              <a:buBlip>
                <a:blip r:embed="rId4"/>
              </a:buBlip>
              <a:defRPr sz="2400" kern="1200">
                <a:solidFill>
                  <a:srgbClr val="009AD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Tx/>
              <a:buBlip>
                <a:blip r:embed="rId4"/>
              </a:buBlip>
              <a:defRPr sz="20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err="1"/>
              <a:t>Testing</a:t>
            </a:r>
            <a:endParaRPr lang="fr-FR" sz="2800" b="1" dirty="0"/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3607D2F5-B998-4B55-BA6B-BFF6E47592ED}"/>
              </a:ext>
            </a:extLst>
          </p:cNvPr>
          <p:cNvSpPr txBox="1">
            <a:spLocks/>
          </p:cNvSpPr>
          <p:nvPr/>
        </p:nvSpPr>
        <p:spPr>
          <a:xfrm>
            <a:off x="7319280" y="2033613"/>
            <a:ext cx="3105895" cy="578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rgbClr val="EF811A"/>
                </a:solidFill>
                <a:latin typeface="Dosis" panose="02010503020202060003" pitchFamily="50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Tx/>
              <a:buBlip>
                <a:blip r:embed="rId4"/>
              </a:buBlip>
              <a:defRPr sz="2400" kern="1200">
                <a:solidFill>
                  <a:srgbClr val="009AD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Tx/>
              <a:buBlip>
                <a:blip r:embed="rId4"/>
              </a:buBlip>
              <a:defRPr sz="20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6AB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B6B6B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/>
              <a:t>Promotion &amp; Sharing</a:t>
            </a:r>
          </a:p>
          <a:p>
            <a:pPr marL="0" indent="0">
              <a:buFontTx/>
              <a:buNone/>
            </a:pPr>
            <a:endParaRPr lang="fr-FR" sz="1800" b="1" dirty="0"/>
          </a:p>
          <a:p>
            <a:pPr marL="0" indent="0">
              <a:buFontTx/>
              <a:buNone/>
            </a:pPr>
            <a:endParaRPr lang="fr-FR" sz="1800" b="1" dirty="0"/>
          </a:p>
          <a:p>
            <a:pPr marL="0" indent="0">
              <a:buFontTx/>
              <a:buNone/>
            </a:pPr>
            <a:endParaRPr lang="fr-FR" sz="1800" b="1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A5D42C58-5982-40F5-BAEC-65C60B9DA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20" y="2502769"/>
            <a:ext cx="1037371" cy="911205"/>
          </a:xfrm>
          <a:prstGeom prst="rect">
            <a:avLst/>
          </a:prstGeom>
        </p:spPr>
      </p:pic>
      <p:pic>
        <p:nvPicPr>
          <p:cNvPr id="20" name="Image 14">
            <a:extLst>
              <a:ext uri="{FF2B5EF4-FFF2-40B4-BE49-F238E27FC236}">
                <a16:creationId xmlns:a16="http://schemas.microsoft.com/office/drawing/2014/main" id="{593CDAED-E69D-4C24-91EC-4B0E66756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06" y="2484293"/>
            <a:ext cx="1008680" cy="833843"/>
          </a:xfrm>
          <a:prstGeom prst="rect">
            <a:avLst/>
          </a:prstGeom>
        </p:spPr>
      </p:pic>
      <p:pic>
        <p:nvPicPr>
          <p:cNvPr id="21" name="Image 2">
            <a:extLst>
              <a:ext uri="{FF2B5EF4-FFF2-40B4-BE49-F238E27FC236}">
                <a16:creationId xmlns:a16="http://schemas.microsoft.com/office/drawing/2014/main" id="{AC801E6D-4867-4417-9E3C-F36A7EA8F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9" y="1958971"/>
            <a:ext cx="390854" cy="906982"/>
          </a:xfrm>
          <a:prstGeom prst="rect">
            <a:avLst/>
          </a:prstGeom>
        </p:spPr>
      </p:pic>
      <p:pic>
        <p:nvPicPr>
          <p:cNvPr id="22" name="Image 4">
            <a:extLst>
              <a:ext uri="{FF2B5EF4-FFF2-40B4-BE49-F238E27FC236}">
                <a16:creationId xmlns:a16="http://schemas.microsoft.com/office/drawing/2014/main" id="{F64B6518-3EF2-41A3-8D69-A05EDBCF7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20" y="3912514"/>
            <a:ext cx="611336" cy="906982"/>
          </a:xfrm>
          <a:prstGeom prst="rect">
            <a:avLst/>
          </a:prstGeom>
        </p:spPr>
      </p:pic>
      <p:pic>
        <p:nvPicPr>
          <p:cNvPr id="23" name="Image 16">
            <a:extLst>
              <a:ext uri="{FF2B5EF4-FFF2-40B4-BE49-F238E27FC236}">
                <a16:creationId xmlns:a16="http://schemas.microsoft.com/office/drawing/2014/main" id="{94B71857-0FFF-45F8-A157-72F87990A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17" y="1954748"/>
            <a:ext cx="583977" cy="911205"/>
          </a:xfrm>
          <a:prstGeom prst="rect">
            <a:avLst/>
          </a:prstGeom>
        </p:spPr>
      </p:pic>
      <p:sp>
        <p:nvSpPr>
          <p:cNvPr id="28" name="ZoneTexte 17">
            <a:extLst>
              <a:ext uri="{FF2B5EF4-FFF2-40B4-BE49-F238E27FC236}">
                <a16:creationId xmlns:a16="http://schemas.microsoft.com/office/drawing/2014/main" id="{60ACB20D-C097-498D-8C1E-4B0C41BBB821}"/>
              </a:ext>
            </a:extLst>
          </p:cNvPr>
          <p:cNvSpPr txBox="1"/>
          <p:nvPr/>
        </p:nvSpPr>
        <p:spPr>
          <a:xfrm>
            <a:off x="3045614" y="2581613"/>
            <a:ext cx="1827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Analysis</a:t>
            </a:r>
            <a:endParaRPr lang="fr-FR" b="1" dirty="0" smtClean="0"/>
          </a:p>
          <a:p>
            <a:r>
              <a:rPr lang="fr-FR" dirty="0" smtClean="0"/>
              <a:t>Trends, </a:t>
            </a:r>
            <a:r>
              <a:rPr lang="fr-FR" dirty="0" err="1" smtClean="0"/>
              <a:t>barriers</a:t>
            </a:r>
            <a:r>
              <a:rPr lang="fr-FR" dirty="0" smtClean="0"/>
              <a:t>, drivers, </a:t>
            </a:r>
            <a:r>
              <a:rPr lang="fr-FR" dirty="0" err="1" smtClean="0"/>
              <a:t>interests</a:t>
            </a:r>
            <a:r>
              <a:rPr lang="fr-FR" dirty="0" smtClean="0"/>
              <a:t> &amp; values</a:t>
            </a:r>
            <a:endParaRPr lang="en-GB" dirty="0"/>
          </a:p>
        </p:txBody>
      </p:sp>
      <p:sp>
        <p:nvSpPr>
          <p:cNvPr id="29" name="ZoneTexte 17">
            <a:extLst>
              <a:ext uri="{FF2B5EF4-FFF2-40B4-BE49-F238E27FC236}">
                <a16:creationId xmlns:a16="http://schemas.microsoft.com/office/drawing/2014/main" id="{60ACB20D-C097-498D-8C1E-4B0C41BBB821}"/>
              </a:ext>
            </a:extLst>
          </p:cNvPr>
          <p:cNvSpPr txBox="1"/>
          <p:nvPr/>
        </p:nvSpPr>
        <p:spPr>
          <a:xfrm>
            <a:off x="2585388" y="4924241"/>
            <a:ext cx="2770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Observation</a:t>
            </a:r>
          </a:p>
          <a:p>
            <a:r>
              <a:rPr lang="fr-FR" dirty="0" smtClean="0"/>
              <a:t>RRI &amp; OS in action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co-creation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en-GB" dirty="0"/>
          </a:p>
        </p:txBody>
      </p:sp>
      <p:sp>
        <p:nvSpPr>
          <p:cNvPr id="30" name="ZoneTexte 17">
            <a:extLst>
              <a:ext uri="{FF2B5EF4-FFF2-40B4-BE49-F238E27FC236}">
                <a16:creationId xmlns:a16="http://schemas.microsoft.com/office/drawing/2014/main" id="{60ACB20D-C097-498D-8C1E-4B0C41BBB821}"/>
              </a:ext>
            </a:extLst>
          </p:cNvPr>
          <p:cNvSpPr txBox="1"/>
          <p:nvPr/>
        </p:nvSpPr>
        <p:spPr>
          <a:xfrm>
            <a:off x="7713075" y="2579989"/>
            <a:ext cx="220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Activity</a:t>
            </a:r>
          </a:p>
          <a:p>
            <a:r>
              <a:rPr lang="fr-FR" dirty="0" smtClean="0"/>
              <a:t>Training </a:t>
            </a:r>
            <a:r>
              <a:rPr lang="fr-FR" dirty="0" err="1" smtClean="0"/>
              <a:t>tools</a:t>
            </a:r>
            <a:r>
              <a:rPr lang="fr-FR" dirty="0" smtClean="0"/>
              <a:t> &amp; guidelines for </a:t>
            </a:r>
            <a:r>
              <a:rPr lang="fr-FR" dirty="0" err="1" smtClean="0"/>
              <a:t>governance</a:t>
            </a:r>
            <a:r>
              <a:rPr lang="fr-FR" dirty="0" smtClean="0"/>
              <a:t> settings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11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4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Breitbild</PresentationFormat>
  <Paragraphs>125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Dosis</vt:lpstr>
      <vt:lpstr>Exo 2</vt:lpstr>
      <vt:lpstr>Trebuchet MS</vt:lpstr>
      <vt:lpstr>Thème Office</vt:lpstr>
      <vt:lpstr>PowerPoint-Präsentation</vt:lpstr>
      <vt:lpstr>PowerPoint-Präsentation</vt:lpstr>
      <vt:lpstr>Responsible Research &amp; Innovation</vt:lpstr>
      <vt:lpstr>Responsible Research &amp; Innovation</vt:lpstr>
      <vt:lpstr>RRI as umbrella concept</vt:lpstr>
      <vt:lpstr>PowerPoint-Präsentation</vt:lpstr>
      <vt:lpstr>PowerPoint-Präsentation</vt:lpstr>
      <vt:lpstr>PowerPoint-Präsentation</vt:lpstr>
      <vt:lpstr>Context &amp; Approach</vt:lpstr>
      <vt:lpstr>Activities</vt:lpstr>
      <vt:lpstr>PowerPoint-Präsentation</vt:lpstr>
      <vt:lpstr>PowerPoint-Präsentation</vt:lpstr>
      <vt:lpstr>Understanding – Mapping &amp; Benchmarking</vt:lpstr>
      <vt:lpstr>Activities</vt:lpstr>
      <vt:lpstr>Activities</vt:lpstr>
      <vt:lpstr>Today – Sectoral Diagnosis</vt:lpstr>
      <vt:lpstr>Helene Brinken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Ellie Dana</dc:creator>
  <cp:lastModifiedBy>Helene Brinken</cp:lastModifiedBy>
  <cp:revision>133</cp:revision>
  <dcterms:created xsi:type="dcterms:W3CDTF">2017-11-03T10:13:06Z</dcterms:created>
  <dcterms:modified xsi:type="dcterms:W3CDTF">2019-06-18T09:53:49Z</dcterms:modified>
</cp:coreProperties>
</file>