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4" r:id="rId2"/>
    <p:sldMasterId id="2147483696" r:id="rId3"/>
    <p:sldMasterId id="2147483708" r:id="rId4"/>
    <p:sldMasterId id="2147483720" r:id="rId5"/>
    <p:sldMasterId id="2147483732" r:id="rId6"/>
    <p:sldMasterId id="2147483739" r:id="rId7"/>
  </p:sldMasterIdLst>
  <p:notesMasterIdLst>
    <p:notesMasterId r:id="rId71"/>
  </p:notesMasterIdLst>
  <p:sldIdLst>
    <p:sldId id="363" r:id="rId8"/>
    <p:sldId id="295" r:id="rId9"/>
    <p:sldId id="369" r:id="rId10"/>
    <p:sldId id="376" r:id="rId11"/>
    <p:sldId id="382" r:id="rId12"/>
    <p:sldId id="384" r:id="rId13"/>
    <p:sldId id="385" r:id="rId14"/>
    <p:sldId id="386" r:id="rId15"/>
    <p:sldId id="387" r:id="rId16"/>
    <p:sldId id="564" r:id="rId17"/>
    <p:sldId id="388" r:id="rId18"/>
    <p:sldId id="432" r:id="rId19"/>
    <p:sldId id="431" r:id="rId20"/>
    <p:sldId id="389" r:id="rId21"/>
    <p:sldId id="390" r:id="rId22"/>
    <p:sldId id="562" r:id="rId23"/>
    <p:sldId id="391" r:id="rId24"/>
    <p:sldId id="392" r:id="rId25"/>
    <p:sldId id="393" r:id="rId26"/>
    <p:sldId id="433" r:id="rId27"/>
    <p:sldId id="394" r:id="rId28"/>
    <p:sldId id="434" r:id="rId29"/>
    <p:sldId id="395" r:id="rId30"/>
    <p:sldId id="436" r:id="rId31"/>
    <p:sldId id="396" r:id="rId32"/>
    <p:sldId id="397" r:id="rId33"/>
    <p:sldId id="398" r:id="rId34"/>
    <p:sldId id="565" r:id="rId35"/>
    <p:sldId id="437" r:id="rId36"/>
    <p:sldId id="438" r:id="rId37"/>
    <p:sldId id="439" r:id="rId38"/>
    <p:sldId id="440" r:id="rId39"/>
    <p:sldId id="442" r:id="rId40"/>
    <p:sldId id="443" r:id="rId41"/>
    <p:sldId id="444" r:id="rId42"/>
    <p:sldId id="566" r:id="rId43"/>
    <p:sldId id="453" r:id="rId44"/>
    <p:sldId id="551" r:id="rId45"/>
    <p:sldId id="335" r:id="rId46"/>
    <p:sldId id="552" r:id="rId47"/>
    <p:sldId id="558" r:id="rId48"/>
    <p:sldId id="567" r:id="rId49"/>
    <p:sldId id="554" r:id="rId50"/>
    <p:sldId id="312" r:id="rId51"/>
    <p:sldId id="311" r:id="rId52"/>
    <p:sldId id="291" r:id="rId53"/>
    <p:sldId id="568" r:id="rId54"/>
    <p:sldId id="569" r:id="rId55"/>
    <p:sldId id="570" r:id="rId56"/>
    <p:sldId id="572" r:id="rId57"/>
    <p:sldId id="573" r:id="rId58"/>
    <p:sldId id="574" r:id="rId59"/>
    <p:sldId id="575" r:id="rId60"/>
    <p:sldId id="576" r:id="rId61"/>
    <p:sldId id="577" r:id="rId62"/>
    <p:sldId id="578" r:id="rId63"/>
    <p:sldId id="579" r:id="rId64"/>
    <p:sldId id="580" r:id="rId65"/>
    <p:sldId id="581" r:id="rId66"/>
    <p:sldId id="582" r:id="rId67"/>
    <p:sldId id="571" r:id="rId68"/>
    <p:sldId id="583" r:id="rId69"/>
    <p:sldId id="584" r:id="rId70"/>
  </p:sldIdLst>
  <p:sldSz cx="9144000" cy="5143500" type="screen16x9"/>
  <p:notesSz cx="6858000" cy="9144000"/>
  <p:defaultTextStyle>
    <a:defPPr>
      <a:defRPr lang="nl-NL"/>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4">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8AE0"/>
    <a:srgbClr val="ED7C00"/>
    <a:srgbClr val="808080"/>
    <a:srgbClr val="808066"/>
    <a:srgbClr val="81121B"/>
    <a:srgbClr val="6CD0FF"/>
    <a:srgbClr val="730E7C"/>
    <a:srgbClr val="666666"/>
    <a:srgbClr val="F09E01"/>
    <a:srgbClr val="122F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31" autoAdjust="0"/>
    <p:restoredTop sz="77635" autoAdjust="0"/>
  </p:normalViewPr>
  <p:slideViewPr>
    <p:cSldViewPr snapToGrid="0" snapToObjects="1">
      <p:cViewPr varScale="1">
        <p:scale>
          <a:sx n="76" d="100"/>
          <a:sy n="76" d="100"/>
        </p:scale>
        <p:origin x="852" y="84"/>
      </p:cViewPr>
      <p:guideLst>
        <p:guide orient="horz" pos="1624"/>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04D785-F864-284A-9585-33A79DAF71DE}" type="datetimeFigureOut">
              <a:rPr lang="en-US" smtClean="0"/>
              <a:t>11/27/2017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BECEC9-FE36-E64F-9139-E76D095184AA}" type="slidenum">
              <a:rPr lang="en-US" smtClean="0"/>
              <a:t>‹#›</a:t>
            </a:fld>
            <a:endParaRPr lang="en-US"/>
          </a:p>
        </p:txBody>
      </p:sp>
    </p:spTree>
    <p:extLst>
      <p:ext uri="{BB962C8B-B14F-4D97-AF65-F5344CB8AC3E}">
        <p14:creationId xmlns:p14="http://schemas.microsoft.com/office/powerpoint/2010/main" val="1199844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ECEC9-FE36-E64F-9139-E76D095184AA}" type="slidenum">
              <a:rPr lang="en-US" smtClean="0"/>
              <a:t>1</a:t>
            </a:fld>
            <a:endParaRPr lang="en-US"/>
          </a:p>
        </p:txBody>
      </p:sp>
    </p:spTree>
    <p:extLst>
      <p:ext uri="{BB962C8B-B14F-4D97-AF65-F5344CB8AC3E}">
        <p14:creationId xmlns:p14="http://schemas.microsoft.com/office/powerpoint/2010/main" val="1745238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ECEC9-FE36-E64F-9139-E76D095184AA}" type="slidenum">
              <a:rPr lang="en-US" smtClean="0"/>
              <a:t>33</a:t>
            </a:fld>
            <a:endParaRPr lang="en-US"/>
          </a:p>
        </p:txBody>
      </p:sp>
    </p:spTree>
    <p:extLst>
      <p:ext uri="{BB962C8B-B14F-4D97-AF65-F5344CB8AC3E}">
        <p14:creationId xmlns:p14="http://schemas.microsoft.com/office/powerpoint/2010/main" val="22957560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txBox="1">
            <a:spLocks noGrp="1"/>
          </p:cNvSpPr>
          <p:nvPr>
            <p:ph type="sldNum" idx="12"/>
          </p:nvPr>
        </p:nvSpPr>
        <p:spPr>
          <a:xfrm>
            <a:off x="3854939" y="9445169"/>
            <a:ext cx="2949098" cy="498931"/>
          </a:xfrm>
          <a:prstGeom prst="rect">
            <a:avLst/>
          </a:prstGeom>
          <a:noFill/>
          <a:ln>
            <a:noFill/>
          </a:ln>
        </p:spPr>
        <p:txBody>
          <a:bodyPr lIns="95692" tIns="47846" rIns="95692" bIns="47846" anchor="b" anchorCtr="0">
            <a:noAutofit/>
          </a:bodyPr>
          <a:lstStyle/>
          <a:p>
            <a:pPr>
              <a:buSzPct val="25000"/>
            </a:pPr>
            <a:fld id="{00000000-1234-1234-1234-123412341234}" type="slidenum">
              <a:rPr lang="en-US">
                <a:solidFill>
                  <a:schemeClr val="dk1"/>
                </a:solidFill>
                <a:latin typeface="Arial"/>
                <a:ea typeface="Arial"/>
                <a:cs typeface="Arial"/>
                <a:sym typeface="Arial"/>
              </a:rPr>
              <a:pPr>
                <a:buSzPct val="25000"/>
              </a:pPr>
              <a:t>37</a:t>
            </a:fld>
            <a:endParaRPr lang="en-US">
              <a:solidFill>
                <a:schemeClr val="dk1"/>
              </a:solidFill>
              <a:latin typeface="Arial"/>
              <a:ea typeface="Arial"/>
              <a:cs typeface="Arial"/>
              <a:sym typeface="Arial"/>
            </a:endParaRPr>
          </a:p>
        </p:txBody>
      </p:sp>
      <p:sp>
        <p:nvSpPr>
          <p:cNvPr id="646" name="Shape 646"/>
          <p:cNvSpPr>
            <a:spLocks noGrp="1" noRot="1" noChangeAspect="1"/>
          </p:cNvSpPr>
          <p:nvPr>
            <p:ph type="sldImg" idx="2"/>
          </p:nvPr>
        </p:nvSpPr>
        <p:spPr>
          <a:xfrm>
            <a:off x="330200" y="684213"/>
            <a:ext cx="6078538" cy="3419475"/>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7" name="Shape 647"/>
          <p:cNvSpPr txBox="1">
            <a:spLocks noGrp="1"/>
          </p:cNvSpPr>
          <p:nvPr>
            <p:ph type="body" idx="1"/>
          </p:nvPr>
        </p:nvSpPr>
        <p:spPr>
          <a:xfrm>
            <a:off x="889325" y="4308795"/>
            <a:ext cx="4961085" cy="4102413"/>
          </a:xfrm>
          <a:prstGeom prst="rect">
            <a:avLst/>
          </a:prstGeom>
          <a:noFill/>
          <a:ln>
            <a:noFill/>
          </a:ln>
        </p:spPr>
        <p:txBody>
          <a:bodyPr lIns="95692" tIns="47846" rIns="95692" bIns="47846" anchor="t" anchorCtr="0">
            <a:noAutofit/>
          </a:bodyPr>
          <a:lstStyle/>
          <a:p>
            <a:pPr>
              <a:buSzPct val="25000"/>
            </a:pPr>
            <a:endParaRPr>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813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34171801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Calibri" charset="0"/>
                <a:ea typeface="MS PGothic" charset="0"/>
                <a:cs typeface="MS PGothic" charset="0"/>
              </a:defRPr>
            </a:lvl1pPr>
            <a:lvl2pPr marL="776516" indent="-298660" eaLnBrk="0" hangingPunct="0">
              <a:defRPr sz="2500">
                <a:solidFill>
                  <a:schemeClr val="tx1"/>
                </a:solidFill>
                <a:latin typeface="Calibri" charset="0"/>
                <a:ea typeface="MS PGothic" charset="0"/>
                <a:cs typeface="MS PGothic" charset="0"/>
              </a:defRPr>
            </a:lvl2pPr>
            <a:lvl3pPr marL="1194641" indent="-238929" eaLnBrk="0" hangingPunct="0">
              <a:defRPr sz="2500">
                <a:solidFill>
                  <a:schemeClr val="tx1"/>
                </a:solidFill>
                <a:latin typeface="Calibri" charset="0"/>
                <a:ea typeface="MS PGothic" charset="0"/>
                <a:cs typeface="MS PGothic" charset="0"/>
              </a:defRPr>
            </a:lvl3pPr>
            <a:lvl4pPr marL="1672497" indent="-238929" eaLnBrk="0" hangingPunct="0">
              <a:defRPr sz="2500">
                <a:solidFill>
                  <a:schemeClr val="tx1"/>
                </a:solidFill>
                <a:latin typeface="Calibri" charset="0"/>
                <a:ea typeface="MS PGothic" charset="0"/>
                <a:cs typeface="MS PGothic" charset="0"/>
              </a:defRPr>
            </a:lvl4pPr>
            <a:lvl5pPr marL="2150353" indent="-238929" eaLnBrk="0" hangingPunct="0">
              <a:defRPr sz="2500">
                <a:solidFill>
                  <a:schemeClr val="tx1"/>
                </a:solidFill>
                <a:latin typeface="Calibri" charset="0"/>
                <a:ea typeface="MS PGothic" charset="0"/>
                <a:cs typeface="MS PGothic" charset="0"/>
              </a:defRPr>
            </a:lvl5pPr>
            <a:lvl6pPr marL="2628209" indent="-238929" eaLnBrk="0" fontAlgn="base" hangingPunct="0">
              <a:spcBef>
                <a:spcPct val="0"/>
              </a:spcBef>
              <a:spcAft>
                <a:spcPct val="0"/>
              </a:spcAft>
              <a:defRPr sz="2500">
                <a:solidFill>
                  <a:schemeClr val="tx1"/>
                </a:solidFill>
                <a:latin typeface="Calibri" charset="0"/>
                <a:ea typeface="MS PGothic" charset="0"/>
                <a:cs typeface="MS PGothic" charset="0"/>
              </a:defRPr>
            </a:lvl6pPr>
            <a:lvl7pPr marL="3106065" indent="-238929" eaLnBrk="0" fontAlgn="base" hangingPunct="0">
              <a:spcBef>
                <a:spcPct val="0"/>
              </a:spcBef>
              <a:spcAft>
                <a:spcPct val="0"/>
              </a:spcAft>
              <a:defRPr sz="2500">
                <a:solidFill>
                  <a:schemeClr val="tx1"/>
                </a:solidFill>
                <a:latin typeface="Calibri" charset="0"/>
                <a:ea typeface="MS PGothic" charset="0"/>
                <a:cs typeface="MS PGothic" charset="0"/>
              </a:defRPr>
            </a:lvl7pPr>
            <a:lvl8pPr marL="3583921" indent="-238929" eaLnBrk="0" fontAlgn="base" hangingPunct="0">
              <a:spcBef>
                <a:spcPct val="0"/>
              </a:spcBef>
              <a:spcAft>
                <a:spcPct val="0"/>
              </a:spcAft>
              <a:defRPr sz="2500">
                <a:solidFill>
                  <a:schemeClr val="tx1"/>
                </a:solidFill>
                <a:latin typeface="Calibri" charset="0"/>
                <a:ea typeface="MS PGothic" charset="0"/>
                <a:cs typeface="MS PGothic" charset="0"/>
              </a:defRPr>
            </a:lvl8pPr>
            <a:lvl9pPr marL="4061777" indent="-238929" eaLnBrk="0" fontAlgn="base" hangingPunct="0">
              <a:spcBef>
                <a:spcPct val="0"/>
              </a:spcBef>
              <a:spcAft>
                <a:spcPct val="0"/>
              </a:spcAft>
              <a:defRPr sz="2500">
                <a:solidFill>
                  <a:schemeClr val="tx1"/>
                </a:solidFill>
                <a:latin typeface="Calibri" charset="0"/>
                <a:ea typeface="MS PGothic" charset="0"/>
                <a:cs typeface="MS PGothic" charset="0"/>
              </a:defRPr>
            </a:lvl9pPr>
          </a:lstStyle>
          <a:p>
            <a:pPr eaLnBrk="1" hangingPunct="1"/>
            <a:fld id="{25869784-94AF-2F47-84D7-68E83EBA54DC}" type="slidenum">
              <a:rPr lang="en-US" sz="1300"/>
              <a:pPr eaLnBrk="1" hangingPunct="1"/>
              <a:t>39</a:t>
            </a:fld>
            <a:endParaRPr lang="en-US" sz="1300" dirty="0"/>
          </a:p>
        </p:txBody>
      </p:sp>
    </p:spTree>
    <p:extLst>
      <p:ext uri="{BB962C8B-B14F-4D97-AF65-F5344CB8AC3E}">
        <p14:creationId xmlns:p14="http://schemas.microsoft.com/office/powerpoint/2010/main" val="17571200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i="0" dirty="0"/>
          </a:p>
        </p:txBody>
      </p:sp>
      <p:sp>
        <p:nvSpPr>
          <p:cNvPr id="4"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2379029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MS PGothic"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Calibri" charset="0"/>
                <a:ea typeface="MS PGothic" charset="0"/>
                <a:cs typeface="MS PGothic" charset="0"/>
              </a:defRPr>
            </a:lvl1pPr>
            <a:lvl2pPr marL="776516" indent="-298660" eaLnBrk="0" hangingPunct="0">
              <a:defRPr sz="2500">
                <a:solidFill>
                  <a:schemeClr val="tx1"/>
                </a:solidFill>
                <a:latin typeface="Calibri" charset="0"/>
                <a:ea typeface="MS PGothic" charset="0"/>
                <a:cs typeface="MS PGothic" charset="0"/>
              </a:defRPr>
            </a:lvl2pPr>
            <a:lvl3pPr marL="1194641" indent="-238929" eaLnBrk="0" hangingPunct="0">
              <a:defRPr sz="2500">
                <a:solidFill>
                  <a:schemeClr val="tx1"/>
                </a:solidFill>
                <a:latin typeface="Calibri" charset="0"/>
                <a:ea typeface="MS PGothic" charset="0"/>
                <a:cs typeface="MS PGothic" charset="0"/>
              </a:defRPr>
            </a:lvl3pPr>
            <a:lvl4pPr marL="1672497" indent="-238929" eaLnBrk="0" hangingPunct="0">
              <a:defRPr sz="2500">
                <a:solidFill>
                  <a:schemeClr val="tx1"/>
                </a:solidFill>
                <a:latin typeface="Calibri" charset="0"/>
                <a:ea typeface="MS PGothic" charset="0"/>
                <a:cs typeface="MS PGothic" charset="0"/>
              </a:defRPr>
            </a:lvl4pPr>
            <a:lvl5pPr marL="2150353" indent="-238929" eaLnBrk="0" hangingPunct="0">
              <a:defRPr sz="2500">
                <a:solidFill>
                  <a:schemeClr val="tx1"/>
                </a:solidFill>
                <a:latin typeface="Calibri" charset="0"/>
                <a:ea typeface="MS PGothic" charset="0"/>
                <a:cs typeface="MS PGothic" charset="0"/>
              </a:defRPr>
            </a:lvl5pPr>
            <a:lvl6pPr marL="2628209" indent="-238929" eaLnBrk="0" fontAlgn="base" hangingPunct="0">
              <a:spcBef>
                <a:spcPct val="0"/>
              </a:spcBef>
              <a:spcAft>
                <a:spcPct val="0"/>
              </a:spcAft>
              <a:defRPr sz="2500">
                <a:solidFill>
                  <a:schemeClr val="tx1"/>
                </a:solidFill>
                <a:latin typeface="Calibri" charset="0"/>
                <a:ea typeface="MS PGothic" charset="0"/>
                <a:cs typeface="MS PGothic" charset="0"/>
              </a:defRPr>
            </a:lvl6pPr>
            <a:lvl7pPr marL="3106065" indent="-238929" eaLnBrk="0" fontAlgn="base" hangingPunct="0">
              <a:spcBef>
                <a:spcPct val="0"/>
              </a:spcBef>
              <a:spcAft>
                <a:spcPct val="0"/>
              </a:spcAft>
              <a:defRPr sz="2500">
                <a:solidFill>
                  <a:schemeClr val="tx1"/>
                </a:solidFill>
                <a:latin typeface="Calibri" charset="0"/>
                <a:ea typeface="MS PGothic" charset="0"/>
                <a:cs typeface="MS PGothic" charset="0"/>
              </a:defRPr>
            </a:lvl7pPr>
            <a:lvl8pPr marL="3583921" indent="-238929" eaLnBrk="0" fontAlgn="base" hangingPunct="0">
              <a:spcBef>
                <a:spcPct val="0"/>
              </a:spcBef>
              <a:spcAft>
                <a:spcPct val="0"/>
              </a:spcAft>
              <a:defRPr sz="2500">
                <a:solidFill>
                  <a:schemeClr val="tx1"/>
                </a:solidFill>
                <a:latin typeface="Calibri" charset="0"/>
                <a:ea typeface="MS PGothic" charset="0"/>
                <a:cs typeface="MS PGothic" charset="0"/>
              </a:defRPr>
            </a:lvl8pPr>
            <a:lvl9pPr marL="4061777" indent="-238929" eaLnBrk="0" fontAlgn="base" hangingPunct="0">
              <a:spcBef>
                <a:spcPct val="0"/>
              </a:spcBef>
              <a:spcAft>
                <a:spcPct val="0"/>
              </a:spcAft>
              <a:defRPr sz="2500">
                <a:solidFill>
                  <a:schemeClr val="tx1"/>
                </a:solidFill>
                <a:latin typeface="Calibri" charset="0"/>
                <a:ea typeface="MS PGothic" charset="0"/>
                <a:cs typeface="MS PGothic" charset="0"/>
              </a:defRPr>
            </a:lvl9pPr>
          </a:lstStyle>
          <a:p>
            <a:pPr eaLnBrk="1" hangingPunct="1"/>
            <a:fld id="{B522F57E-9EF4-D342-9624-46D843F8E6A7}" type="slidenum">
              <a:rPr lang="en-US" sz="1300"/>
              <a:pPr eaLnBrk="1" hangingPunct="1"/>
              <a:t>44</a:t>
            </a:fld>
            <a:endParaRPr lang="en-US" sz="1300" dirty="0"/>
          </a:p>
        </p:txBody>
      </p:sp>
    </p:spTree>
    <p:extLst>
      <p:ext uri="{BB962C8B-B14F-4D97-AF65-F5344CB8AC3E}">
        <p14:creationId xmlns:p14="http://schemas.microsoft.com/office/powerpoint/2010/main" val="19370820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Text Box 1"/>
          <p:cNvSpPr>
            <a:spLocks noGrp="1" noRot="1" noChangeAspect="1" noChangeArrowheads="1" noTextEdit="1"/>
          </p:cNvSpPr>
          <p:nvPr>
            <p:ph type="sldImg"/>
          </p:nvPr>
        </p:nvSpPr>
        <p:spPr bwMode="auto">
          <a:xfrm>
            <a:off x="87313" y="754063"/>
            <a:ext cx="6619875" cy="3724275"/>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9699" name="Text Box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numCol="1" anchor="t" anchorCtr="0" compatLnSpc="1">
            <a:prstTxWarp prst="textNoShape">
              <a:avLst/>
            </a:prstTxWarp>
          </a:bodyPr>
          <a:lstStyle/>
          <a:p>
            <a:pPr>
              <a:spcBef>
                <a:spcPts val="470"/>
              </a:spcBef>
              <a:tabLst>
                <a:tab pos="0" algn="l"/>
                <a:tab pos="467901" algn="l"/>
                <a:tab pos="937461" algn="l"/>
                <a:tab pos="1407021" algn="l"/>
                <a:tab pos="1876582" algn="l"/>
                <a:tab pos="2346141" algn="l"/>
                <a:tab pos="2815702" algn="l"/>
                <a:tab pos="3285261" algn="l"/>
                <a:tab pos="3754822" algn="l"/>
                <a:tab pos="4224381" algn="l"/>
                <a:tab pos="4693941" algn="l"/>
                <a:tab pos="5163501" algn="l"/>
                <a:tab pos="5633062" algn="l"/>
                <a:tab pos="6102621" algn="l"/>
                <a:tab pos="6572182" algn="l"/>
                <a:tab pos="7041742" algn="l"/>
                <a:tab pos="7511302" algn="l"/>
                <a:tab pos="7980862" algn="l"/>
                <a:tab pos="8450421" algn="l"/>
                <a:tab pos="8919981" algn="l"/>
                <a:tab pos="9389542" algn="l"/>
              </a:tabLst>
            </a:pPr>
            <a:endParaRPr lang="bg-BG" sz="2100" dirty="0">
              <a:latin typeface="Times New Roman" charset="0"/>
              <a:ea typeface="MS PGothic" charset="0"/>
            </a:endParaRPr>
          </a:p>
        </p:txBody>
      </p:sp>
    </p:spTree>
    <p:extLst>
      <p:ext uri="{BB962C8B-B14F-4D97-AF65-F5344CB8AC3E}">
        <p14:creationId xmlns:p14="http://schemas.microsoft.com/office/powerpoint/2010/main" val="594489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ECEC9-FE36-E64F-9139-E76D095184AA}" type="slidenum">
              <a:rPr lang="en-US" smtClean="0"/>
              <a:t>46</a:t>
            </a:fld>
            <a:endParaRPr lang="en-US"/>
          </a:p>
        </p:txBody>
      </p:sp>
    </p:spTree>
    <p:extLst>
      <p:ext uri="{BB962C8B-B14F-4D97-AF65-F5344CB8AC3E}">
        <p14:creationId xmlns:p14="http://schemas.microsoft.com/office/powerpoint/2010/main" val="1403814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10747001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89650" cy="34258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49</a:t>
            </a:fld>
            <a:endParaRPr lang="en-GB">
              <a:solidFill>
                <a:prstClr val="black"/>
              </a:solidFill>
            </a:endParaRPr>
          </a:p>
        </p:txBody>
      </p:sp>
    </p:spTree>
    <p:extLst>
      <p:ext uri="{BB962C8B-B14F-4D97-AF65-F5344CB8AC3E}">
        <p14:creationId xmlns:p14="http://schemas.microsoft.com/office/powerpoint/2010/main" val="753345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BECEC9-FE36-E64F-9139-E76D095184AA}" type="slidenum">
              <a:rPr lang="en-US" smtClean="0"/>
              <a:t>2</a:t>
            </a:fld>
            <a:endParaRPr lang="en-US"/>
          </a:p>
        </p:txBody>
      </p:sp>
    </p:spTree>
    <p:extLst>
      <p:ext uri="{BB962C8B-B14F-4D97-AF65-F5344CB8AC3E}">
        <p14:creationId xmlns:p14="http://schemas.microsoft.com/office/powerpoint/2010/main" val="721660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50</a:t>
            </a:fld>
            <a:endParaRPr lang="en-GB">
              <a:solidFill>
                <a:prstClr val="black"/>
              </a:solidFill>
            </a:endParaRPr>
          </a:p>
        </p:txBody>
      </p:sp>
    </p:spTree>
    <p:extLst>
      <p:ext uri="{BB962C8B-B14F-4D97-AF65-F5344CB8AC3E}">
        <p14:creationId xmlns:p14="http://schemas.microsoft.com/office/powerpoint/2010/main" val="2750211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I like the quote from Ewan Birney that it was never acceptable</a:t>
            </a:r>
            <a:r>
              <a:rPr lang="en-GB" baseline="0" dirty="0" smtClean="0"/>
              <a:t> to publish papers without making data available. If you can evidence and validate your findings, how do others know that they’re right? </a:t>
            </a:r>
            <a:endParaRPr lang="en-GB" dirty="0"/>
          </a:p>
        </p:txBody>
      </p:sp>
      <p:sp>
        <p:nvSpPr>
          <p:cNvPr id="4" name="Slide Number Placeholder 3"/>
          <p:cNvSpPr>
            <a:spLocks noGrp="1"/>
          </p:cNvSpPr>
          <p:nvPr>
            <p:ph type="sldNum" sz="quarter" idx="10"/>
          </p:nvPr>
        </p:nvSpPr>
        <p:spPr/>
        <p:txBody>
          <a:bodyPr/>
          <a:lstStyle/>
          <a:p>
            <a:fld id="{EB836F44-F46C-4F2B-B527-9E75A6014CB5}" type="slidenum">
              <a:rPr lang="en-GB" smtClean="0">
                <a:solidFill>
                  <a:prstClr val="black"/>
                </a:solidFill>
              </a:rPr>
              <a:pPr/>
              <a:t>52</a:t>
            </a:fld>
            <a:endParaRPr lang="en-GB">
              <a:solidFill>
                <a:prstClr val="black"/>
              </a:solidFill>
            </a:endParaRPr>
          </a:p>
        </p:txBody>
      </p:sp>
    </p:spTree>
    <p:extLst>
      <p:ext uri="{BB962C8B-B14F-4D97-AF65-F5344CB8AC3E}">
        <p14:creationId xmlns:p14="http://schemas.microsoft.com/office/powerpoint/2010/main" val="16341893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53</a:t>
            </a:fld>
            <a:endParaRPr lang="en-GB">
              <a:solidFill>
                <a:prstClr val="black"/>
              </a:solidFill>
            </a:endParaRPr>
          </a:p>
        </p:txBody>
      </p:sp>
    </p:spTree>
    <p:extLst>
      <p:ext uri="{BB962C8B-B14F-4D97-AF65-F5344CB8AC3E}">
        <p14:creationId xmlns:p14="http://schemas.microsoft.com/office/powerpoint/2010/main" val="200371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smtClean="0"/>
          </a:p>
        </p:txBody>
      </p:sp>
      <p:sp>
        <p:nvSpPr>
          <p:cNvPr id="4"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1476099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validation</a:t>
            </a:r>
            <a:r>
              <a:rPr lang="en-GB" baseline="0" dirty="0" smtClean="0"/>
              <a:t> of results is key. This article references an inadvertent error in a economics paper by </a:t>
            </a:r>
            <a:r>
              <a:rPr lang="en-GB" dirty="0" err="1" smtClean="0"/>
              <a:t>Reinhadt</a:t>
            </a:r>
            <a:r>
              <a:rPr lang="en-GB" dirty="0" smtClean="0"/>
              <a:t> and </a:t>
            </a:r>
            <a:r>
              <a:rPr lang="en-GB" dirty="0" err="1" smtClean="0"/>
              <a:t>Rogoff</a:t>
            </a:r>
            <a:r>
              <a:rPr lang="en-GB" dirty="0" smtClean="0"/>
              <a:t>. Missing</a:t>
            </a:r>
            <a:r>
              <a:rPr lang="en-GB" baseline="0" dirty="0" smtClean="0"/>
              <a:t> some rows out of an average gave drastically different results – what was published suggested that </a:t>
            </a:r>
            <a:r>
              <a:rPr lang="en-GB" sz="1200" b="0" i="0" kern="1200" dirty="0" smtClean="0">
                <a:solidFill>
                  <a:schemeClr val="tx1"/>
                </a:solidFill>
                <a:effectLst/>
                <a:latin typeface="+mn-lt"/>
                <a:ea typeface="+mn-ea"/>
                <a:cs typeface="+mn-cs"/>
              </a:rPr>
              <a:t>countries with 90% debt ratios see their economies shrink by 0.1%. Instead, it should have found that they grow by 2.2% – less than those with lower debt ratios, but not a spiralling collapse. This mistake</a:t>
            </a:r>
            <a:r>
              <a:rPr lang="en-GB" sz="1200" b="0" i="0" kern="1200" baseline="0" dirty="0" smtClean="0">
                <a:solidFill>
                  <a:schemeClr val="tx1"/>
                </a:solidFill>
                <a:effectLst/>
                <a:latin typeface="+mn-lt"/>
                <a:ea typeface="+mn-ea"/>
                <a:cs typeface="+mn-cs"/>
              </a:rPr>
              <a:t> wasn’t picked up on initially as the data hadn’t been shared. The mistake fed into government policy - the findings of this paper were used as justification for austerity measures in the UK and various other countries in the EU. </a:t>
            </a:r>
            <a:endParaRPr lang="en-GB" dirty="0"/>
          </a:p>
        </p:txBody>
      </p:sp>
      <p:sp>
        <p:nvSpPr>
          <p:cNvPr id="4"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55</a:t>
            </a:fld>
            <a:endParaRPr lang="en-GB">
              <a:solidFill>
                <a:prstClr val="black"/>
              </a:solidFill>
            </a:endParaRPr>
          </a:p>
        </p:txBody>
      </p:sp>
    </p:spTree>
    <p:extLst>
      <p:ext uri="{BB962C8B-B14F-4D97-AF65-F5344CB8AC3E}">
        <p14:creationId xmlns:p14="http://schemas.microsoft.com/office/powerpoint/2010/main" val="30466207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Certain research communities have also seen the benefit</a:t>
            </a:r>
            <a:r>
              <a:rPr lang="en-GB" baseline="0" dirty="0" smtClean="0"/>
              <a:t> of sharing data as it speeds up the process of discovery. This article shows how researchers in the field of Alzheimer’s research have agreed as a community to share data immediately to make scientific breakthroughs.</a:t>
            </a:r>
            <a:endParaRPr lang="en-GB" dirty="0"/>
          </a:p>
        </p:txBody>
      </p:sp>
      <p:sp>
        <p:nvSpPr>
          <p:cNvPr id="4"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1013384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There’s also a citation advantage for individual researchers. This study by Heather </a:t>
            </a:r>
            <a:r>
              <a:rPr lang="en-GB" dirty="0" err="1" smtClean="0"/>
              <a:t>Piwowar</a:t>
            </a:r>
            <a:r>
              <a:rPr lang="en-GB" dirty="0" smtClean="0"/>
              <a:t> and Todd Vision looked at 10,555</a:t>
            </a:r>
            <a:r>
              <a:rPr lang="en-GB" baseline="0" dirty="0" smtClean="0"/>
              <a:t> paper of gene expression studies that had shared the associated microarray data. Those studies that shared data received 9% more citations.</a:t>
            </a:r>
            <a:endParaRPr lang="en-GB" dirty="0"/>
          </a:p>
        </p:txBody>
      </p:sp>
      <p:sp>
        <p:nvSpPr>
          <p:cNvPr id="4" name="Slide Number Placeholder 3"/>
          <p:cNvSpPr>
            <a:spLocks noGrp="1"/>
          </p:cNvSpPr>
          <p:nvPr>
            <p:ph type="sldNum" sz="quarter" idx="10"/>
          </p:nvPr>
        </p:nvSpPr>
        <p:spPr/>
        <p:txBody>
          <a:bodyPr/>
          <a:lstStyle/>
          <a:p>
            <a:fld id="{EB836F44-F46C-4F2B-B527-9E75A6014CB5}" type="slidenum">
              <a:rPr lang="en-GB" smtClean="0">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9173211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There’s also an economic benefit,</a:t>
            </a:r>
            <a:r>
              <a:rPr lang="en-GB" baseline="0" dirty="0" smtClean="0"/>
              <a:t> as seen by the case of the NASA </a:t>
            </a:r>
            <a:r>
              <a:rPr lang="en-GB" baseline="0" dirty="0" err="1" smtClean="0"/>
              <a:t>landsat</a:t>
            </a:r>
            <a:r>
              <a:rPr lang="en-GB" baseline="0" dirty="0" smtClean="0"/>
              <a:t> satellite images. These were sold until 2008 for $600 a scene. Now they’re freely available and used by Google Earth. Previously they sold 19,000 images a year, whereas now they transmit 2.1 million. The revenue has gone up incredibly too from $11.4 million to an estimated value of $935 million with direct benefit of more than $100 million. The release has also stimulated the development of applications from companies worldwide.</a:t>
            </a:r>
          </a:p>
          <a:p>
            <a:endParaRPr lang="en-GB" baseline="0" dirty="0" smtClean="0"/>
          </a:p>
          <a:p>
            <a:r>
              <a:rPr lang="en-GB" baseline="0" dirty="0" smtClean="0"/>
              <a:t>This case study comes from the Royal Society Report on Science as an Open Enterprise.</a:t>
            </a:r>
          </a:p>
        </p:txBody>
      </p:sp>
      <p:sp>
        <p:nvSpPr>
          <p:cNvPr id="4" name="Slide Number Placeholder 3"/>
          <p:cNvSpPr>
            <a:spLocks noGrp="1"/>
          </p:cNvSpPr>
          <p:nvPr>
            <p:ph type="sldNum" sz="quarter" idx="10"/>
          </p:nvPr>
        </p:nvSpPr>
        <p:spPr/>
        <p:txBody>
          <a:bodyPr/>
          <a:lstStyle/>
          <a:p>
            <a:fld id="{60B138FC-B7B4-4E5A-8F05-99E0ADE8939C}"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24802692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89650" cy="34258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solidFill>
                  <a:prstClr val="black"/>
                </a:solidFill>
              </a:rPr>
              <a:pPr>
                <a:defRPr/>
              </a:pPr>
              <a:t>59</a:t>
            </a:fld>
            <a:endParaRPr lang="en-GB">
              <a:solidFill>
                <a:prstClr val="black"/>
              </a:solidFill>
            </a:endParaRPr>
          </a:p>
        </p:txBody>
      </p:sp>
    </p:spTree>
    <p:extLst>
      <p:ext uri="{BB962C8B-B14F-4D97-AF65-F5344CB8AC3E}">
        <p14:creationId xmlns:p14="http://schemas.microsoft.com/office/powerpoint/2010/main" val="41427525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89650" cy="34258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36441B25-C4D1-47DB-817D-B9C4FC5392FB}" type="slidenum">
              <a:rPr lang="en-GB" smtClean="0">
                <a:solidFill>
                  <a:prstClr val="black"/>
                </a:solidFill>
              </a:rPr>
              <a:pPr>
                <a:defRPr/>
              </a:pPr>
              <a:t>60</a:t>
            </a:fld>
            <a:endParaRPr lang="en-GB">
              <a:solidFill>
                <a:prstClr val="black"/>
              </a:solidFill>
            </a:endParaRPr>
          </a:p>
        </p:txBody>
      </p:sp>
    </p:spTree>
    <p:extLst>
      <p:ext uri="{BB962C8B-B14F-4D97-AF65-F5344CB8AC3E}">
        <p14:creationId xmlns:p14="http://schemas.microsoft.com/office/powerpoint/2010/main" val="2287428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Motiverend</a:t>
            </a:r>
            <a:r>
              <a:rPr lang="nl-NL" baseline="0" dirty="0"/>
              <a:t> en voor ons belangrijk, afgelopen 20 jaar en vooral laatste 5-10 jaar meer </a:t>
            </a:r>
            <a:r>
              <a:rPr lang="nl-NL" baseline="0"/>
              <a:t>in onderzoek/publiceren </a:t>
            </a:r>
            <a:r>
              <a:rPr lang="nl-NL" baseline="0" dirty="0"/>
              <a:t>veranderd dan 350 jaar daarvoor</a:t>
            </a:r>
            <a:endParaRPr lang="nl-NL" dirty="0"/>
          </a:p>
        </p:txBody>
      </p:sp>
      <p:sp>
        <p:nvSpPr>
          <p:cNvPr id="4" name="Tijdelijke aanduiding voor dianummer 3"/>
          <p:cNvSpPr>
            <a:spLocks noGrp="1"/>
          </p:cNvSpPr>
          <p:nvPr>
            <p:ph type="sldNum" sz="quarter" idx="10"/>
          </p:nvPr>
        </p:nvSpPr>
        <p:spPr/>
        <p:txBody>
          <a:bodyPr/>
          <a:lstStyle/>
          <a:p>
            <a:fld id="{E67EE3E5-FEB7-4415-8E96-992E6BB53646}" type="slidenum">
              <a:rPr lang="nl-NL" smtClean="0">
                <a:solidFill>
                  <a:prstClr val="black"/>
                </a:solidFill>
              </a:rPr>
              <a:pPr/>
              <a:t>3</a:t>
            </a:fld>
            <a:endParaRPr lang="nl-NL">
              <a:solidFill>
                <a:prstClr val="black"/>
              </a:solidFill>
            </a:endParaRPr>
          </a:p>
        </p:txBody>
      </p:sp>
    </p:spTree>
    <p:extLst>
      <p:ext uri="{BB962C8B-B14F-4D97-AF65-F5344CB8AC3E}">
        <p14:creationId xmlns:p14="http://schemas.microsoft.com/office/powerpoint/2010/main" val="1176149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67EE3E5-FEB7-4415-8E96-992E6BB53646}" type="slidenum">
              <a:rPr lang="nl-NL" smtClean="0">
                <a:solidFill>
                  <a:prstClr val="black"/>
                </a:solidFill>
              </a:rPr>
              <a:pPr/>
              <a:t>61</a:t>
            </a:fld>
            <a:endParaRPr lang="nl-NL">
              <a:solidFill>
                <a:prstClr val="black"/>
              </a:solidFill>
            </a:endParaRPr>
          </a:p>
        </p:txBody>
      </p:sp>
    </p:spTree>
    <p:extLst>
      <p:ext uri="{BB962C8B-B14F-4D97-AF65-F5344CB8AC3E}">
        <p14:creationId xmlns:p14="http://schemas.microsoft.com/office/powerpoint/2010/main" val="21449450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89650" cy="3425825"/>
          </a:xfrm>
        </p:spPr>
      </p:sp>
      <p:sp>
        <p:nvSpPr>
          <p:cNvPr id="3" name="Notes Placeholder 2"/>
          <p:cNvSpPr>
            <a:spLocks noGrp="1"/>
          </p:cNvSpPr>
          <p:nvPr>
            <p:ph type="body" idx="1"/>
          </p:nvPr>
        </p:nvSpPr>
        <p:spPr/>
        <p:txBody>
          <a:bodyPr>
            <a:normAutofit/>
          </a:bodyPr>
          <a:lstStyle/>
          <a:p>
            <a:r>
              <a:rPr lang="en-GB" dirty="0" smtClean="0"/>
              <a:t>Thanks</a:t>
            </a:r>
            <a:endParaRPr lang="en-GB" dirty="0"/>
          </a:p>
        </p:txBody>
      </p:sp>
      <p:sp>
        <p:nvSpPr>
          <p:cNvPr id="4" name="Slide Number Placeholder 3"/>
          <p:cNvSpPr>
            <a:spLocks noGrp="1"/>
          </p:cNvSpPr>
          <p:nvPr>
            <p:ph type="sldNum" sz="quarter" idx="10"/>
          </p:nvPr>
        </p:nvSpPr>
        <p:spPr/>
        <p:txBody>
          <a:bodyPr/>
          <a:lstStyle/>
          <a:p>
            <a:fld id="{4A135094-64D1-F647-9BB8-82B15787932B}" type="slidenum">
              <a:rPr smtClean="0">
                <a:solidFill>
                  <a:prstClr val="black"/>
                </a:solidFill>
              </a:rPr>
              <a:pPr/>
              <a:t>62</a:t>
            </a:fld>
            <a:endParaRPr>
              <a:solidFill>
                <a:prstClr val="black"/>
              </a:solidFill>
            </a:endParaRPr>
          </a:p>
        </p:txBody>
      </p:sp>
    </p:spTree>
    <p:extLst>
      <p:ext uri="{BB962C8B-B14F-4D97-AF65-F5344CB8AC3E}">
        <p14:creationId xmlns:p14="http://schemas.microsoft.com/office/powerpoint/2010/main" val="1196188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8900" y="744538"/>
            <a:ext cx="6627813" cy="3729037"/>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67EE3E5-FEB7-4415-8E96-992E6BB53646}" type="slidenum">
              <a:rPr lang="nl-NL" smtClean="0">
                <a:solidFill>
                  <a:prstClr val="black"/>
                </a:solidFill>
              </a:rPr>
              <a:pPr/>
              <a:t>4</a:t>
            </a:fld>
            <a:endParaRPr lang="nl-NL">
              <a:solidFill>
                <a:prstClr val="black"/>
              </a:solidFill>
            </a:endParaRPr>
          </a:p>
        </p:txBody>
      </p:sp>
    </p:spTree>
    <p:extLst>
      <p:ext uri="{BB962C8B-B14F-4D97-AF65-F5344CB8AC3E}">
        <p14:creationId xmlns:p14="http://schemas.microsoft.com/office/powerpoint/2010/main" val="384010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E67EE3E5-FEB7-4415-8E96-992E6BB53646}" type="slidenum">
              <a:rPr lang="nl-NL" smtClean="0">
                <a:solidFill>
                  <a:prstClr val="black"/>
                </a:solidFill>
              </a:rPr>
              <a:pPr/>
              <a:t>5</a:t>
            </a:fld>
            <a:endParaRPr lang="nl-NL">
              <a:solidFill>
                <a:prstClr val="black"/>
              </a:solidFill>
            </a:endParaRPr>
          </a:p>
        </p:txBody>
      </p:sp>
    </p:spTree>
    <p:extLst>
      <p:ext uri="{BB962C8B-B14F-4D97-AF65-F5344CB8AC3E}">
        <p14:creationId xmlns:p14="http://schemas.microsoft.com/office/powerpoint/2010/main" val="2175512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xfrm>
            <a:off x="92075" y="746125"/>
            <a:ext cx="6613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dirty="0">
              <a:latin typeface="Calibri" charset="0"/>
              <a:ea typeface="MS PGothic" charset="0"/>
            </a:endParaRPr>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Calibri" charset="0"/>
                <a:ea typeface="MS PGothic" charset="0"/>
                <a:cs typeface="MS PGothic" charset="0"/>
              </a:defRPr>
            </a:lvl1pPr>
            <a:lvl2pPr marL="776516" indent="-298660" eaLnBrk="0" hangingPunct="0">
              <a:defRPr sz="2500">
                <a:solidFill>
                  <a:schemeClr val="tx1"/>
                </a:solidFill>
                <a:latin typeface="Calibri" charset="0"/>
                <a:ea typeface="MS PGothic" charset="0"/>
                <a:cs typeface="MS PGothic" charset="0"/>
              </a:defRPr>
            </a:lvl2pPr>
            <a:lvl3pPr marL="1194641" indent="-238929" eaLnBrk="0" hangingPunct="0">
              <a:defRPr sz="2500">
                <a:solidFill>
                  <a:schemeClr val="tx1"/>
                </a:solidFill>
                <a:latin typeface="Calibri" charset="0"/>
                <a:ea typeface="MS PGothic" charset="0"/>
                <a:cs typeface="MS PGothic" charset="0"/>
              </a:defRPr>
            </a:lvl3pPr>
            <a:lvl4pPr marL="1672497" indent="-238929" eaLnBrk="0" hangingPunct="0">
              <a:defRPr sz="2500">
                <a:solidFill>
                  <a:schemeClr val="tx1"/>
                </a:solidFill>
                <a:latin typeface="Calibri" charset="0"/>
                <a:ea typeface="MS PGothic" charset="0"/>
                <a:cs typeface="MS PGothic" charset="0"/>
              </a:defRPr>
            </a:lvl4pPr>
            <a:lvl5pPr marL="2150353" indent="-238929" eaLnBrk="0" hangingPunct="0">
              <a:defRPr sz="2500">
                <a:solidFill>
                  <a:schemeClr val="tx1"/>
                </a:solidFill>
                <a:latin typeface="Calibri" charset="0"/>
                <a:ea typeface="MS PGothic" charset="0"/>
                <a:cs typeface="MS PGothic" charset="0"/>
              </a:defRPr>
            </a:lvl5pPr>
            <a:lvl6pPr marL="2628209" indent="-238929" eaLnBrk="0" fontAlgn="base" hangingPunct="0">
              <a:spcBef>
                <a:spcPct val="0"/>
              </a:spcBef>
              <a:spcAft>
                <a:spcPct val="0"/>
              </a:spcAft>
              <a:defRPr sz="2500">
                <a:solidFill>
                  <a:schemeClr val="tx1"/>
                </a:solidFill>
                <a:latin typeface="Calibri" charset="0"/>
                <a:ea typeface="MS PGothic" charset="0"/>
                <a:cs typeface="MS PGothic" charset="0"/>
              </a:defRPr>
            </a:lvl6pPr>
            <a:lvl7pPr marL="3106065" indent="-238929" eaLnBrk="0" fontAlgn="base" hangingPunct="0">
              <a:spcBef>
                <a:spcPct val="0"/>
              </a:spcBef>
              <a:spcAft>
                <a:spcPct val="0"/>
              </a:spcAft>
              <a:defRPr sz="2500">
                <a:solidFill>
                  <a:schemeClr val="tx1"/>
                </a:solidFill>
                <a:latin typeface="Calibri" charset="0"/>
                <a:ea typeface="MS PGothic" charset="0"/>
                <a:cs typeface="MS PGothic" charset="0"/>
              </a:defRPr>
            </a:lvl7pPr>
            <a:lvl8pPr marL="3583921" indent="-238929" eaLnBrk="0" fontAlgn="base" hangingPunct="0">
              <a:spcBef>
                <a:spcPct val="0"/>
              </a:spcBef>
              <a:spcAft>
                <a:spcPct val="0"/>
              </a:spcAft>
              <a:defRPr sz="2500">
                <a:solidFill>
                  <a:schemeClr val="tx1"/>
                </a:solidFill>
                <a:latin typeface="Calibri" charset="0"/>
                <a:ea typeface="MS PGothic" charset="0"/>
                <a:cs typeface="MS PGothic" charset="0"/>
              </a:defRPr>
            </a:lvl8pPr>
            <a:lvl9pPr marL="4061777" indent="-238929" eaLnBrk="0" fontAlgn="base" hangingPunct="0">
              <a:spcBef>
                <a:spcPct val="0"/>
              </a:spcBef>
              <a:spcAft>
                <a:spcPct val="0"/>
              </a:spcAft>
              <a:defRPr sz="2500">
                <a:solidFill>
                  <a:schemeClr val="tx1"/>
                </a:solidFill>
                <a:latin typeface="Calibri" charset="0"/>
                <a:ea typeface="MS PGothic" charset="0"/>
                <a:cs typeface="MS PGothic" charset="0"/>
              </a:defRPr>
            </a:lvl9pPr>
          </a:lstStyle>
          <a:p>
            <a:pPr eaLnBrk="1" hangingPunct="1"/>
            <a:fld id="{4B997993-0F8D-0D48-9D7D-9B7BAD291BA6}" type="slidenum">
              <a:rPr lang="en-US" sz="1300">
                <a:solidFill>
                  <a:prstClr val="black"/>
                </a:solidFill>
                <a:ea typeface="ＭＳ Ｐゴシック" charset="0"/>
                <a:cs typeface="ＭＳ Ｐゴシック" charset="0"/>
              </a:rPr>
              <a:pPr eaLnBrk="1" hangingPunct="1"/>
              <a:t>10</a:t>
            </a:fld>
            <a:endParaRPr lang="en-US" sz="1300">
              <a:solidFill>
                <a:prstClr val="black"/>
              </a:solidFill>
              <a:ea typeface="ＭＳ Ｐゴシック" charset="0"/>
              <a:cs typeface="ＭＳ Ｐゴシック" charset="0"/>
            </a:endParaRPr>
          </a:p>
        </p:txBody>
      </p:sp>
    </p:spTree>
    <p:extLst>
      <p:ext uri="{BB962C8B-B14F-4D97-AF65-F5344CB8AC3E}">
        <p14:creationId xmlns:p14="http://schemas.microsoft.com/office/powerpoint/2010/main" val="42306338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0C94A0-CFE7-AF45-94E8-C412BA0F8CC8}" type="slidenum">
              <a:t>20</a:t>
            </a:fld>
            <a:endParaRPr lang="en-US"/>
          </a:p>
        </p:txBody>
      </p:sp>
    </p:spTree>
    <p:extLst>
      <p:ext uri="{BB962C8B-B14F-4D97-AF65-F5344CB8AC3E}">
        <p14:creationId xmlns:p14="http://schemas.microsoft.com/office/powerpoint/2010/main" val="3819441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0C94A0-CFE7-AF45-94E8-C412BA0F8CC8}" type="slidenum">
              <a:t>22</a:t>
            </a:fld>
            <a:endParaRPr lang="en-US"/>
          </a:p>
        </p:txBody>
      </p:sp>
    </p:spTree>
    <p:extLst>
      <p:ext uri="{BB962C8B-B14F-4D97-AF65-F5344CB8AC3E}">
        <p14:creationId xmlns:p14="http://schemas.microsoft.com/office/powerpoint/2010/main" val="35586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30C94A0-CFE7-AF45-94E8-C412BA0F8CC8}" type="slidenum">
              <a:t>24</a:t>
            </a:fld>
            <a:endParaRPr lang="en-US"/>
          </a:p>
        </p:txBody>
      </p:sp>
    </p:spTree>
    <p:extLst>
      <p:ext uri="{BB962C8B-B14F-4D97-AF65-F5344CB8AC3E}">
        <p14:creationId xmlns:p14="http://schemas.microsoft.com/office/powerpoint/2010/main" val="32491867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www.openaire.eu/" TargetMode="External"/><Relationship Id="rId2" Type="http://schemas.openxmlformats.org/officeDocument/2006/relationships/hyperlink" Target="http://www.eudat.eu/" TargetMode="External"/><Relationship Id="rId1" Type="http://schemas.openxmlformats.org/officeDocument/2006/relationships/slideMaster" Target="../slideMasters/slideMaster6.xml"/><Relationship Id="rId4" Type="http://schemas.openxmlformats.org/officeDocument/2006/relationships/image" Target="../media/image9.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340158"/>
            <a:ext cx="8229600" cy="9906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6" name="Tijdelijke aanduiding voor tekst 2"/>
          <p:cNvSpPr>
            <a:spLocks noGrp="1"/>
          </p:cNvSpPr>
          <p:nvPr>
            <p:ph idx="1"/>
          </p:nvPr>
        </p:nvSpPr>
        <p:spPr bwMode="auto">
          <a:xfrm>
            <a:off x="457200" y="1454150"/>
            <a:ext cx="8229600" cy="3313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solidFill>
                  <a:srgbClr val="808080"/>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A825F5B-DDB3-44A0-A925-C9D540EC4E1D}" type="datetimeFigureOut">
              <a:rPr lang="en-GB" smtClean="0">
                <a:solidFill>
                  <a:prstClr val="black">
                    <a:tint val="75000"/>
                  </a:prstClr>
                </a:solidFill>
              </a:rPr>
              <a:pPr/>
              <a:t>27/11/2017</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39A27237-AC69-416F-9D8D-54F10F4664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4220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A825F5B-DDB3-44A0-A925-C9D540EC4E1D}" type="datetimeFigureOut">
              <a:rPr lang="en-GB" smtClean="0">
                <a:solidFill>
                  <a:prstClr val="black">
                    <a:tint val="75000"/>
                  </a:prstClr>
                </a:solidFill>
              </a:rPr>
              <a:pPr/>
              <a:t>27/11/2017</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39A27237-AC69-416F-9D8D-54F10F4664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04860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825F5B-DDB3-44A0-A925-C9D540EC4E1D}" type="datetimeFigureOut">
              <a:rPr lang="en-GB" smtClean="0">
                <a:solidFill>
                  <a:prstClr val="black">
                    <a:tint val="75000"/>
                  </a:prstClr>
                </a:solidFill>
              </a:rPr>
              <a:pPr/>
              <a:t>27/11/2017</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39A27237-AC69-416F-9D8D-54F10F4664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72616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A825F5B-DDB3-44A0-A925-C9D540EC4E1D}" type="datetimeFigureOut">
              <a:rPr lang="en-GB" smtClean="0">
                <a:solidFill>
                  <a:prstClr val="black">
                    <a:tint val="75000"/>
                  </a:prstClr>
                </a:solidFill>
              </a:rPr>
              <a:pPr/>
              <a:t>27/11/2017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9A27237-AC69-416F-9D8D-54F10F4664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499372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A825F5B-DDB3-44A0-A925-C9D540EC4E1D}" type="datetimeFigureOut">
              <a:rPr lang="en-GB" smtClean="0">
                <a:solidFill>
                  <a:prstClr val="black">
                    <a:tint val="75000"/>
                  </a:prstClr>
                </a:solidFill>
              </a:rPr>
              <a:pPr/>
              <a:t>27/11/2017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9A27237-AC69-416F-9D8D-54F10F4664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87375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A825F5B-DDB3-44A0-A925-C9D540EC4E1D}" type="datetimeFigureOut">
              <a:rPr lang="en-GB" smtClean="0">
                <a:solidFill>
                  <a:prstClr val="black">
                    <a:tint val="75000"/>
                  </a:prstClr>
                </a:solidFill>
              </a:rPr>
              <a:pPr/>
              <a:t>27/11/2017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9A27237-AC69-416F-9D8D-54F10F4664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591130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A825F5B-DDB3-44A0-A925-C9D540EC4E1D}" type="datetimeFigureOut">
              <a:rPr lang="en-GB" smtClean="0">
                <a:solidFill>
                  <a:prstClr val="black">
                    <a:tint val="75000"/>
                  </a:prstClr>
                </a:solidFill>
              </a:rPr>
              <a:pPr/>
              <a:t>27/11/2017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9A27237-AC69-416F-9D8D-54F10F4664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245329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1354F6-0AA9-45DE-80AC-36A96DB5D003}"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C5217A-15D9-4EF6-9DA1-6138AEBD7A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5346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1354F6-0AA9-45DE-80AC-36A96DB5D003}"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C5217A-15D9-4EF6-9DA1-6138AEBD7A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849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1354F6-0AA9-45DE-80AC-36A96DB5D003}"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C5217A-15D9-4EF6-9DA1-6138AEBD7A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914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chemeClr val="bg2">
            <a:lumMod val="2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007755" y="1446429"/>
            <a:ext cx="5472545" cy="2154021"/>
          </a:xfrm>
        </p:spPr>
        <p:txBody>
          <a:bodyPr/>
          <a:lstStyle/>
          <a:p>
            <a:r>
              <a:rPr lang="nl-NL" smtClean="0"/>
              <a:t>Titelstijl van model bewerken</a:t>
            </a:r>
            <a:endParaRPr lang="nl-NL"/>
          </a:p>
        </p:txBody>
      </p:sp>
      <p:cxnSp>
        <p:nvCxnSpPr>
          <p:cNvPr id="4" name="Rechte verbindingslijn 3"/>
          <p:cNvCxnSpPr/>
          <p:nvPr userDrawn="1"/>
        </p:nvCxnSpPr>
        <p:spPr>
          <a:xfrm>
            <a:off x="1790700" y="1873250"/>
            <a:ext cx="0" cy="12827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ekst 7"/>
          <p:cNvSpPr>
            <a:spLocks noGrp="1"/>
          </p:cNvSpPr>
          <p:nvPr>
            <p:ph type="body" sz="quarter" idx="10"/>
          </p:nvPr>
        </p:nvSpPr>
        <p:spPr>
          <a:xfrm>
            <a:off x="292100" y="1446213"/>
            <a:ext cx="1358900" cy="2154237"/>
          </a:xfrm>
        </p:spPr>
        <p:txBody>
          <a:bodyPr anchor="ctr"/>
          <a:lstStyle>
            <a:lvl1pPr>
              <a:defRPr sz="4000">
                <a:solidFill>
                  <a:srgbClr val="FFFFFF"/>
                </a:solidFill>
              </a:defRPr>
            </a:lvl1pPr>
            <a:lvl2pPr>
              <a:defRPr sz="4000">
                <a:solidFill>
                  <a:srgbClr val="FFFFFF"/>
                </a:solidFill>
              </a:defRPr>
            </a:lvl2pPr>
            <a:lvl3pPr algn="l">
              <a:defRPr sz="4800">
                <a:solidFill>
                  <a:srgbClr val="FFFFFF"/>
                </a:solidFill>
              </a:defRPr>
            </a:lvl3pPr>
            <a:lvl4pPr>
              <a:defRPr sz="4000">
                <a:solidFill>
                  <a:srgbClr val="FFFFFF"/>
                </a:solidFill>
              </a:defRPr>
            </a:lvl4pPr>
            <a:lvl5pPr>
              <a:defRPr sz="4000">
                <a:solidFill>
                  <a:srgbClr val="FFFFFF"/>
                </a:solidFill>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13294978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1354F6-0AA9-45DE-80AC-36A96DB5D003}" type="datetimeFigureOut">
              <a:rPr lang="en-US" smtClean="0">
                <a:solidFill>
                  <a:prstClr val="black">
                    <a:tint val="75000"/>
                  </a:prstClr>
                </a:solidFill>
              </a:rPr>
              <a:pPr/>
              <a:t>11/27/2017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C5217A-15D9-4EF6-9DA1-6138AEBD7A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977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1354F6-0AA9-45DE-80AC-36A96DB5D003}" type="datetimeFigureOut">
              <a:rPr lang="en-US" smtClean="0">
                <a:solidFill>
                  <a:prstClr val="black">
                    <a:tint val="75000"/>
                  </a:prstClr>
                </a:solidFill>
              </a:rPr>
              <a:pPr/>
              <a:t>11/27/2017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3C5217A-15D9-4EF6-9DA1-6138AEBD7A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6096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1354F6-0AA9-45DE-80AC-36A96DB5D003}" type="datetimeFigureOut">
              <a:rPr lang="en-US" smtClean="0">
                <a:solidFill>
                  <a:prstClr val="black">
                    <a:tint val="75000"/>
                  </a:prstClr>
                </a:solidFill>
              </a:rPr>
              <a:pPr/>
              <a:t>11/27/2017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3C5217A-15D9-4EF6-9DA1-6138AEBD7A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8208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1354F6-0AA9-45DE-80AC-36A96DB5D003}" type="datetimeFigureOut">
              <a:rPr lang="en-US" smtClean="0">
                <a:solidFill>
                  <a:prstClr val="black">
                    <a:tint val="75000"/>
                  </a:prstClr>
                </a:solidFill>
              </a:rPr>
              <a:pPr/>
              <a:t>11/27/2017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3C5217A-15D9-4EF6-9DA1-6138AEBD7A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6362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1354F6-0AA9-45DE-80AC-36A96DB5D003}" type="datetimeFigureOut">
              <a:rPr lang="en-US" smtClean="0">
                <a:solidFill>
                  <a:prstClr val="black">
                    <a:tint val="75000"/>
                  </a:prstClr>
                </a:solidFill>
              </a:rPr>
              <a:pPr/>
              <a:t>11/27/2017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C5217A-15D9-4EF6-9DA1-6138AEBD7A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4857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1354F6-0AA9-45DE-80AC-36A96DB5D003}" type="datetimeFigureOut">
              <a:rPr lang="en-US" smtClean="0">
                <a:solidFill>
                  <a:prstClr val="black">
                    <a:tint val="75000"/>
                  </a:prstClr>
                </a:solidFill>
              </a:rPr>
              <a:pPr/>
              <a:t>11/27/2017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3C5217A-15D9-4EF6-9DA1-6138AEBD7A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61534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1354F6-0AA9-45DE-80AC-36A96DB5D003}"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C5217A-15D9-4EF6-9DA1-6138AEBD7A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45063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1354F6-0AA9-45DE-80AC-36A96DB5D003}" type="datetimeFigureOut">
              <a:rPr lang="en-US" smtClean="0">
                <a:solidFill>
                  <a:prstClr val="black">
                    <a:tint val="75000"/>
                  </a:prstClr>
                </a:solidFill>
              </a:rPr>
              <a:pPr/>
              <a:t>11/27/2017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3C5217A-15D9-4EF6-9DA1-6138AEBD7A1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9284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2628900"/>
            <a:ext cx="7848600" cy="1314450"/>
          </a:xfrm>
        </p:spPr>
        <p:txBody>
          <a:bodyPr/>
          <a:lstStyle>
            <a:lvl1pPr marL="0" indent="0" algn="ctr">
              <a:buNone/>
              <a:defRPr>
                <a:solidFill>
                  <a:srgbClr val="544E4C"/>
                </a:solidFill>
                <a:latin typeface="Trebuchet MS"/>
                <a:cs typeface="Trebuchet M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dirty="0" smtClean="0"/>
              <a:t>Click to edit Master subtitle style</a:t>
            </a:r>
            <a:endParaRPr lang="en-US" dirty="0"/>
          </a:p>
        </p:txBody>
      </p:sp>
      <p:cxnSp>
        <p:nvCxnSpPr>
          <p:cNvPr id="8" name="Straight Connector 7"/>
          <p:cNvCxnSpPr/>
          <p:nvPr/>
        </p:nvCxnSpPr>
        <p:spPr>
          <a:xfrm>
            <a:off x="685800" y="2548890"/>
            <a:ext cx="7848600" cy="1191"/>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7" name="Picture 6" descr="banne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78" y="3941025"/>
            <a:ext cx="8473723" cy="1202476"/>
          </a:xfrm>
          <a:prstGeom prst="rect">
            <a:avLst/>
          </a:prstGeom>
        </p:spPr>
      </p:pic>
      <p:pic>
        <p:nvPicPr>
          <p:cNvPr id="9" name="Picture 8" descr="FOSTER-hires.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99707" y="1206961"/>
            <a:ext cx="3557135" cy="1421939"/>
          </a:xfrm>
          <a:prstGeom prst="rect">
            <a:avLst/>
          </a:prstGeom>
        </p:spPr>
      </p:pic>
    </p:spTree>
    <p:extLst>
      <p:ext uri="{BB962C8B-B14F-4D97-AF65-F5344CB8AC3E}">
        <p14:creationId xmlns:p14="http://schemas.microsoft.com/office/powerpoint/2010/main" val="3754665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pic>
        <p:nvPicPr>
          <p:cNvPr id="15" name="Picture 14" descr="FOSTER-hires.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829" y="4520621"/>
            <a:ext cx="1609995" cy="643584"/>
          </a:xfrm>
          <a:prstGeom prst="rect">
            <a:avLst/>
          </a:prstGeom>
        </p:spPr>
      </p:pic>
    </p:spTree>
    <p:extLst>
      <p:ext uri="{BB962C8B-B14F-4D97-AF65-F5344CB8AC3E}">
        <p14:creationId xmlns:p14="http://schemas.microsoft.com/office/powerpoint/2010/main" val="2939303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cxnSp>
        <p:nvCxnSpPr>
          <p:cNvPr id="4" name="Straight Connector 7"/>
          <p:cNvCxnSpPr/>
          <p:nvPr userDrawn="1"/>
        </p:nvCxnSpPr>
        <p:spPr>
          <a:xfrm>
            <a:off x="685800" y="2579370"/>
            <a:ext cx="7848600" cy="1588"/>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6" name="Picture 8" descr="FOSTER-hir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9706" y="790131"/>
            <a:ext cx="3557135" cy="1895919"/>
          </a:xfrm>
          <a:prstGeom prst="rect">
            <a:avLst/>
          </a:prstGeom>
        </p:spPr>
      </p:pic>
      <p:pic>
        <p:nvPicPr>
          <p:cNvPr id="7" name="Picture 8" descr="FOSTER-hires.png"/>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23567" y="3937001"/>
            <a:ext cx="8363565" cy="4457700"/>
          </a:xfrm>
          <a:prstGeom prst="rect">
            <a:avLst/>
          </a:prstGeom>
        </p:spPr>
      </p:pic>
      <p:sp>
        <p:nvSpPr>
          <p:cNvPr id="8" name="Subtitle 2"/>
          <p:cNvSpPr>
            <a:spLocks noGrp="1"/>
          </p:cNvSpPr>
          <p:nvPr>
            <p:ph type="subTitle" idx="1"/>
          </p:nvPr>
        </p:nvSpPr>
        <p:spPr>
          <a:xfrm>
            <a:off x="685800" y="2686050"/>
            <a:ext cx="7848600" cy="1130300"/>
          </a:xfrm>
          <a:prstGeom prst="rect">
            <a:avLst/>
          </a:prstGeom>
        </p:spPr>
        <p:txBody>
          <a:bodyPr/>
          <a:lstStyle>
            <a:lvl1pPr marL="0" indent="0" algn="ctr">
              <a:buNone/>
              <a:defRPr>
                <a:solidFill>
                  <a:srgbClr val="544E4C"/>
                </a:solidFill>
                <a:latin typeface="Trebuchet MS"/>
                <a:cs typeface="Trebuchet M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1771651"/>
            <a:ext cx="7772400" cy="1650206"/>
          </a:xfrm>
        </p:spPr>
        <p:txBody>
          <a:bodyPr anchor="b">
            <a:normAutofit/>
          </a:bodyPr>
          <a:lstStyle>
            <a:lvl1pPr algn="l">
              <a:defRPr sz="3600" b="0" cap="all">
                <a:solidFill>
                  <a:srgbClr val="ED7C00"/>
                </a:solidFill>
              </a:defRPr>
            </a:lvl1pPr>
          </a:lstStyle>
          <a:p>
            <a:r>
              <a:rPr lang="en-GB" smtClean="0"/>
              <a:t>Click to edit Master title style</a:t>
            </a:r>
            <a:endParaRPr lang="en-US" dirty="0"/>
          </a:p>
        </p:txBody>
      </p:sp>
      <p:sp>
        <p:nvSpPr>
          <p:cNvPr id="3" name="Text Placeholder 2"/>
          <p:cNvSpPr>
            <a:spLocks noGrp="1"/>
          </p:cNvSpPr>
          <p:nvPr>
            <p:ph type="body" idx="1"/>
          </p:nvPr>
        </p:nvSpPr>
        <p:spPr>
          <a:xfrm>
            <a:off x="722313" y="3470149"/>
            <a:ext cx="7772400" cy="1125140"/>
          </a:xfrm>
        </p:spPr>
        <p:txBody>
          <a:bodyPr anchor="t">
            <a:normAutofit/>
          </a:bodyPr>
          <a:lstStyle>
            <a:lvl1pPr marL="0" indent="0">
              <a:buNone/>
              <a:defRPr sz="1800">
                <a:solidFill>
                  <a:schemeClr val="tx1">
                    <a:lumMod val="6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dirty="0" smtClean="0"/>
              <a:t>Click to edit Master text styles</a:t>
            </a:r>
          </a:p>
        </p:txBody>
      </p:sp>
      <p:cxnSp>
        <p:nvCxnSpPr>
          <p:cNvPr id="7" name="Straight Connector 6"/>
          <p:cNvCxnSpPr/>
          <p:nvPr/>
        </p:nvCxnSpPr>
        <p:spPr>
          <a:xfrm>
            <a:off x="731520" y="3449574"/>
            <a:ext cx="7848600" cy="1191"/>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1562359"/>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255014"/>
            <a:ext cx="4038600" cy="353872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648200" y="1255014"/>
            <a:ext cx="4038600" cy="3538728"/>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Date Placeholder 4"/>
          <p:cNvSpPr>
            <a:spLocks noGrp="1"/>
          </p:cNvSpPr>
          <p:nvPr>
            <p:ph type="dt" sz="half" idx="10"/>
          </p:nvPr>
        </p:nvSpPr>
        <p:spPr>
          <a:xfrm>
            <a:off x="457200" y="13716"/>
            <a:ext cx="2895600" cy="246888"/>
          </a:xfrm>
          <a:prstGeom prst="rect">
            <a:avLst/>
          </a:prstGeom>
        </p:spPr>
        <p:txBody>
          <a:bodyPr/>
          <a:lstStyle/>
          <a:p>
            <a:pPr fontAlgn="auto">
              <a:spcBef>
                <a:spcPts val="0"/>
              </a:spcBef>
              <a:spcAft>
                <a:spcPts val="0"/>
              </a:spcAft>
            </a:pPr>
            <a:fld id="{89DBEE4D-CEC8-B34E-993C-F9B555038BC6}" type="datetimeFigureOut">
              <a:rPr lang="en-US" smtClean="0">
                <a:solidFill>
                  <a:srgbClr val="292934"/>
                </a:solidFill>
                <a:latin typeface="Arial"/>
              </a:rPr>
              <a:pPr fontAlgn="auto">
                <a:spcBef>
                  <a:spcPts val="0"/>
                </a:spcBef>
                <a:spcAft>
                  <a:spcPts val="0"/>
                </a:spcAft>
              </a:pPr>
              <a:t>11/27/2017</a:t>
            </a:fld>
            <a:endParaRPr lang="en-US">
              <a:solidFill>
                <a:srgbClr val="292934"/>
              </a:solidFill>
              <a:latin typeface="Arial"/>
            </a:endParaRPr>
          </a:p>
        </p:txBody>
      </p:sp>
      <p:sp>
        <p:nvSpPr>
          <p:cNvPr id="6" name="Footer Placeholder 5"/>
          <p:cNvSpPr>
            <a:spLocks noGrp="1"/>
          </p:cNvSpPr>
          <p:nvPr>
            <p:ph type="ftr" sz="quarter" idx="11"/>
          </p:nvPr>
        </p:nvSpPr>
        <p:spPr>
          <a:xfrm>
            <a:off x="3429000" y="13716"/>
            <a:ext cx="4114800" cy="246888"/>
          </a:xfrm>
          <a:prstGeom prst="rect">
            <a:avLst/>
          </a:prstGeom>
        </p:spPr>
        <p:txBody>
          <a:bodyPr/>
          <a:lstStyle/>
          <a:p>
            <a:pPr fontAlgn="auto">
              <a:spcBef>
                <a:spcPts val="0"/>
              </a:spcBef>
              <a:spcAft>
                <a:spcPts val="0"/>
              </a:spcAft>
            </a:pPr>
            <a:endParaRPr lang="en-US">
              <a:solidFill>
                <a:srgbClr val="292934"/>
              </a:solidFill>
              <a:latin typeface="Arial"/>
            </a:endParaRPr>
          </a:p>
        </p:txBody>
      </p:sp>
      <p:sp>
        <p:nvSpPr>
          <p:cNvPr id="7" name="Slide Number Placeholder 6"/>
          <p:cNvSpPr>
            <a:spLocks noGrp="1"/>
          </p:cNvSpPr>
          <p:nvPr>
            <p:ph type="sldNum" sz="quarter" idx="12"/>
          </p:nvPr>
        </p:nvSpPr>
        <p:spPr>
          <a:xfrm>
            <a:off x="7620000" y="13716"/>
            <a:ext cx="1066800" cy="246888"/>
          </a:xfrm>
          <a:prstGeom prst="rect">
            <a:avLst/>
          </a:prstGeom>
        </p:spPr>
        <p:txBody>
          <a:bodyPr/>
          <a:lstStyle/>
          <a:p>
            <a:pPr fontAlgn="auto">
              <a:spcBef>
                <a:spcPts val="0"/>
              </a:spcBef>
              <a:spcAft>
                <a:spcPts val="0"/>
              </a:spcAft>
            </a:pPr>
            <a:fld id="{1195F333-0D92-374E-91DF-1E1330C72A1E}" type="slidenum">
              <a:rPr lang="en-US" smtClean="0">
                <a:solidFill>
                  <a:srgbClr val="292934"/>
                </a:solidFill>
                <a:latin typeface="Arial"/>
              </a:rPr>
              <a:pPr fontAlgn="auto">
                <a:spcBef>
                  <a:spcPts val="0"/>
                </a:spcBef>
                <a:spcAft>
                  <a:spcPts val="0"/>
                </a:spcAft>
              </a:pPr>
              <a:t>‹#›</a:t>
            </a:fld>
            <a:endParaRPr lang="en-US">
              <a:solidFill>
                <a:srgbClr val="292934"/>
              </a:solidFill>
              <a:latin typeface="Arial"/>
            </a:endParaRPr>
          </a:p>
        </p:txBody>
      </p:sp>
    </p:spTree>
    <p:extLst>
      <p:ext uri="{BB962C8B-B14F-4D97-AF65-F5344CB8AC3E}">
        <p14:creationId xmlns:p14="http://schemas.microsoft.com/office/powerpoint/2010/main" val="2423480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dirty="0"/>
          </a:p>
        </p:txBody>
      </p:sp>
      <p:sp>
        <p:nvSpPr>
          <p:cNvPr id="3" name="Text Placeholder 2"/>
          <p:cNvSpPr>
            <a:spLocks noGrp="1"/>
          </p:cNvSpPr>
          <p:nvPr>
            <p:ph type="body" idx="1"/>
          </p:nvPr>
        </p:nvSpPr>
        <p:spPr>
          <a:xfrm>
            <a:off x="45720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1500" b="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smtClean="0"/>
              <a:t>Click to edit Master text styles</a:t>
            </a:r>
          </a:p>
        </p:txBody>
      </p:sp>
      <p:sp>
        <p:nvSpPr>
          <p:cNvPr id="4" name="Content Placeholder 3"/>
          <p:cNvSpPr>
            <a:spLocks noGrp="1"/>
          </p:cNvSpPr>
          <p:nvPr>
            <p:ph sz="half" idx="2"/>
          </p:nvPr>
        </p:nvSpPr>
        <p:spPr>
          <a:xfrm>
            <a:off x="457200" y="1828800"/>
            <a:ext cx="3931920"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5" name="Text Placeholder 4"/>
          <p:cNvSpPr>
            <a:spLocks noGrp="1"/>
          </p:cNvSpPr>
          <p:nvPr>
            <p:ph type="body" sz="quarter" idx="3"/>
          </p:nvPr>
        </p:nvSpPr>
        <p:spPr>
          <a:xfrm>
            <a:off x="4754880" y="1257300"/>
            <a:ext cx="393192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1500" b="0" kern="1200" dirty="0" smtClean="0">
                <a:solidFill>
                  <a:schemeClr val="tx2"/>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smtClean="0"/>
              <a:t>Click to edit Master text styles</a:t>
            </a:r>
          </a:p>
        </p:txBody>
      </p:sp>
      <p:sp>
        <p:nvSpPr>
          <p:cNvPr id="6" name="Content Placeholder 5"/>
          <p:cNvSpPr>
            <a:spLocks noGrp="1"/>
          </p:cNvSpPr>
          <p:nvPr>
            <p:ph sz="quarter" idx="4"/>
          </p:nvPr>
        </p:nvSpPr>
        <p:spPr>
          <a:xfrm>
            <a:off x="4754880" y="1828800"/>
            <a:ext cx="3931920"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6"/>
          <p:cNvSpPr>
            <a:spLocks noGrp="1"/>
          </p:cNvSpPr>
          <p:nvPr>
            <p:ph type="dt" sz="half" idx="10"/>
          </p:nvPr>
        </p:nvSpPr>
        <p:spPr>
          <a:xfrm>
            <a:off x="457200" y="13716"/>
            <a:ext cx="2895600" cy="246888"/>
          </a:xfrm>
          <a:prstGeom prst="rect">
            <a:avLst/>
          </a:prstGeom>
        </p:spPr>
        <p:txBody>
          <a:bodyPr/>
          <a:lstStyle/>
          <a:p>
            <a:pPr fontAlgn="auto">
              <a:spcBef>
                <a:spcPts val="0"/>
              </a:spcBef>
              <a:spcAft>
                <a:spcPts val="0"/>
              </a:spcAft>
            </a:pPr>
            <a:fld id="{89DBEE4D-CEC8-B34E-993C-F9B555038BC6}" type="datetimeFigureOut">
              <a:rPr lang="en-US" smtClean="0">
                <a:solidFill>
                  <a:srgbClr val="292934"/>
                </a:solidFill>
                <a:latin typeface="Arial"/>
              </a:rPr>
              <a:pPr fontAlgn="auto">
                <a:spcBef>
                  <a:spcPts val="0"/>
                </a:spcBef>
                <a:spcAft>
                  <a:spcPts val="0"/>
                </a:spcAft>
              </a:pPr>
              <a:t>11/27/2017</a:t>
            </a:fld>
            <a:endParaRPr lang="en-US">
              <a:solidFill>
                <a:srgbClr val="292934"/>
              </a:solidFill>
              <a:latin typeface="Arial"/>
            </a:endParaRPr>
          </a:p>
        </p:txBody>
      </p:sp>
      <p:sp>
        <p:nvSpPr>
          <p:cNvPr id="8" name="Footer Placeholder 7"/>
          <p:cNvSpPr>
            <a:spLocks noGrp="1"/>
          </p:cNvSpPr>
          <p:nvPr>
            <p:ph type="ftr" sz="quarter" idx="11"/>
          </p:nvPr>
        </p:nvSpPr>
        <p:spPr>
          <a:xfrm>
            <a:off x="3429000" y="13716"/>
            <a:ext cx="4114800" cy="246888"/>
          </a:xfrm>
          <a:prstGeom prst="rect">
            <a:avLst/>
          </a:prstGeom>
        </p:spPr>
        <p:txBody>
          <a:bodyPr/>
          <a:lstStyle/>
          <a:p>
            <a:pPr fontAlgn="auto">
              <a:spcBef>
                <a:spcPts val="0"/>
              </a:spcBef>
              <a:spcAft>
                <a:spcPts val="0"/>
              </a:spcAft>
            </a:pPr>
            <a:endParaRPr lang="en-US">
              <a:solidFill>
                <a:srgbClr val="292934"/>
              </a:solidFill>
              <a:latin typeface="Arial"/>
            </a:endParaRPr>
          </a:p>
        </p:txBody>
      </p:sp>
      <p:sp>
        <p:nvSpPr>
          <p:cNvPr id="9" name="Slide Number Placeholder 8"/>
          <p:cNvSpPr>
            <a:spLocks noGrp="1"/>
          </p:cNvSpPr>
          <p:nvPr>
            <p:ph type="sldNum" sz="quarter" idx="12"/>
          </p:nvPr>
        </p:nvSpPr>
        <p:spPr>
          <a:xfrm>
            <a:off x="7620000" y="13716"/>
            <a:ext cx="1066800" cy="246888"/>
          </a:xfrm>
          <a:prstGeom prst="rect">
            <a:avLst/>
          </a:prstGeom>
        </p:spPr>
        <p:txBody>
          <a:bodyPr/>
          <a:lstStyle/>
          <a:p>
            <a:pPr fontAlgn="auto">
              <a:spcBef>
                <a:spcPts val="0"/>
              </a:spcBef>
              <a:spcAft>
                <a:spcPts val="0"/>
              </a:spcAft>
            </a:pPr>
            <a:fld id="{1195F333-0D92-374E-91DF-1E1330C72A1E}" type="slidenum">
              <a:rPr lang="en-US" smtClean="0">
                <a:solidFill>
                  <a:srgbClr val="292934"/>
                </a:solidFill>
                <a:latin typeface="Arial"/>
              </a:rPr>
              <a:pPr fontAlgn="auto">
                <a:spcBef>
                  <a:spcPts val="0"/>
                </a:spcBef>
                <a:spcAft>
                  <a:spcPts val="0"/>
                </a:spcAft>
              </a:pPr>
              <a:t>‹#›</a:t>
            </a:fld>
            <a:endParaRPr lang="en-US">
              <a:solidFill>
                <a:srgbClr val="292934"/>
              </a:solidFill>
              <a:latin typeface="Arial"/>
            </a:endParaRPr>
          </a:p>
        </p:txBody>
      </p:sp>
      <p:cxnSp>
        <p:nvCxnSpPr>
          <p:cNvPr id="11" name="Straight Connector 10"/>
          <p:cNvCxnSpPr/>
          <p:nvPr/>
        </p:nvCxnSpPr>
        <p:spPr>
          <a:xfrm rot="5400000">
            <a:off x="2806462" y="3034268"/>
            <a:ext cx="353187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87748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13716"/>
            <a:ext cx="2895600" cy="246888"/>
          </a:xfrm>
          <a:prstGeom prst="rect">
            <a:avLst/>
          </a:prstGeom>
        </p:spPr>
        <p:txBody>
          <a:bodyPr/>
          <a:lstStyle/>
          <a:p>
            <a:pPr fontAlgn="auto">
              <a:spcBef>
                <a:spcPts val="0"/>
              </a:spcBef>
              <a:spcAft>
                <a:spcPts val="0"/>
              </a:spcAft>
            </a:pPr>
            <a:fld id="{89DBEE4D-CEC8-B34E-993C-F9B555038BC6}" type="datetimeFigureOut">
              <a:rPr lang="en-US" smtClean="0">
                <a:solidFill>
                  <a:srgbClr val="292934"/>
                </a:solidFill>
                <a:latin typeface="Arial"/>
              </a:rPr>
              <a:pPr fontAlgn="auto">
                <a:spcBef>
                  <a:spcPts val="0"/>
                </a:spcBef>
                <a:spcAft>
                  <a:spcPts val="0"/>
                </a:spcAft>
              </a:pPr>
              <a:t>11/27/2017</a:t>
            </a:fld>
            <a:endParaRPr lang="en-US">
              <a:solidFill>
                <a:srgbClr val="292934"/>
              </a:solidFill>
              <a:latin typeface="Arial"/>
            </a:endParaRPr>
          </a:p>
        </p:txBody>
      </p:sp>
      <p:sp>
        <p:nvSpPr>
          <p:cNvPr id="4" name="Footer Placeholder 3"/>
          <p:cNvSpPr>
            <a:spLocks noGrp="1"/>
          </p:cNvSpPr>
          <p:nvPr>
            <p:ph type="ftr" sz="quarter" idx="11"/>
          </p:nvPr>
        </p:nvSpPr>
        <p:spPr>
          <a:xfrm>
            <a:off x="3429000" y="13716"/>
            <a:ext cx="4114800" cy="246888"/>
          </a:xfrm>
          <a:prstGeom prst="rect">
            <a:avLst/>
          </a:prstGeom>
        </p:spPr>
        <p:txBody>
          <a:bodyPr/>
          <a:lstStyle/>
          <a:p>
            <a:pPr fontAlgn="auto">
              <a:spcBef>
                <a:spcPts val="0"/>
              </a:spcBef>
              <a:spcAft>
                <a:spcPts val="0"/>
              </a:spcAft>
            </a:pPr>
            <a:endParaRPr lang="en-US">
              <a:solidFill>
                <a:srgbClr val="292934"/>
              </a:solidFill>
              <a:latin typeface="Arial"/>
            </a:endParaRPr>
          </a:p>
        </p:txBody>
      </p:sp>
      <p:sp>
        <p:nvSpPr>
          <p:cNvPr id="5" name="Slide Number Placeholder 4"/>
          <p:cNvSpPr>
            <a:spLocks noGrp="1"/>
          </p:cNvSpPr>
          <p:nvPr>
            <p:ph type="sldNum" sz="quarter" idx="12"/>
          </p:nvPr>
        </p:nvSpPr>
        <p:spPr>
          <a:xfrm>
            <a:off x="7620000" y="13716"/>
            <a:ext cx="1066800" cy="246888"/>
          </a:xfrm>
          <a:prstGeom prst="rect">
            <a:avLst/>
          </a:prstGeom>
        </p:spPr>
        <p:txBody>
          <a:bodyPr/>
          <a:lstStyle/>
          <a:p>
            <a:pPr fontAlgn="auto">
              <a:spcBef>
                <a:spcPts val="0"/>
              </a:spcBef>
              <a:spcAft>
                <a:spcPts val="0"/>
              </a:spcAft>
            </a:pPr>
            <a:fld id="{1195F333-0D92-374E-91DF-1E1330C72A1E}" type="slidenum">
              <a:rPr lang="en-US" smtClean="0">
                <a:solidFill>
                  <a:srgbClr val="292934"/>
                </a:solidFill>
                <a:latin typeface="Arial"/>
              </a:rPr>
              <a:pPr fontAlgn="auto">
                <a:spcBef>
                  <a:spcPts val="0"/>
                </a:spcBef>
                <a:spcAft>
                  <a:spcPts val="0"/>
                </a:spcAft>
              </a:pPr>
              <a:t>‹#›</a:t>
            </a:fld>
            <a:endParaRPr lang="en-US">
              <a:solidFill>
                <a:srgbClr val="292934"/>
              </a:solidFill>
              <a:latin typeface="Arial"/>
            </a:endParaRPr>
          </a:p>
        </p:txBody>
      </p:sp>
    </p:spTree>
    <p:extLst>
      <p:ext uri="{BB962C8B-B14F-4D97-AF65-F5344CB8AC3E}">
        <p14:creationId xmlns:p14="http://schemas.microsoft.com/office/powerpoint/2010/main" val="25148622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13716"/>
            <a:ext cx="2895600" cy="246888"/>
          </a:xfrm>
          <a:prstGeom prst="rect">
            <a:avLst/>
          </a:prstGeom>
        </p:spPr>
        <p:txBody>
          <a:bodyPr/>
          <a:lstStyle/>
          <a:p>
            <a:pPr fontAlgn="auto">
              <a:spcBef>
                <a:spcPts val="0"/>
              </a:spcBef>
              <a:spcAft>
                <a:spcPts val="0"/>
              </a:spcAft>
            </a:pPr>
            <a:fld id="{89DBEE4D-CEC8-B34E-993C-F9B555038BC6}" type="datetimeFigureOut">
              <a:rPr lang="en-US" smtClean="0">
                <a:solidFill>
                  <a:srgbClr val="292934"/>
                </a:solidFill>
                <a:latin typeface="Arial"/>
              </a:rPr>
              <a:pPr fontAlgn="auto">
                <a:spcBef>
                  <a:spcPts val="0"/>
                </a:spcBef>
                <a:spcAft>
                  <a:spcPts val="0"/>
                </a:spcAft>
              </a:pPr>
              <a:t>11/27/2017</a:t>
            </a:fld>
            <a:endParaRPr lang="en-US">
              <a:solidFill>
                <a:srgbClr val="292934"/>
              </a:solidFill>
              <a:latin typeface="Arial"/>
            </a:endParaRPr>
          </a:p>
        </p:txBody>
      </p:sp>
      <p:sp>
        <p:nvSpPr>
          <p:cNvPr id="3" name="Footer Placeholder 2"/>
          <p:cNvSpPr>
            <a:spLocks noGrp="1"/>
          </p:cNvSpPr>
          <p:nvPr>
            <p:ph type="ftr" sz="quarter" idx="11"/>
          </p:nvPr>
        </p:nvSpPr>
        <p:spPr>
          <a:xfrm>
            <a:off x="3429000" y="13716"/>
            <a:ext cx="4114800" cy="246888"/>
          </a:xfrm>
          <a:prstGeom prst="rect">
            <a:avLst/>
          </a:prstGeom>
        </p:spPr>
        <p:txBody>
          <a:bodyPr/>
          <a:lstStyle/>
          <a:p>
            <a:pPr fontAlgn="auto">
              <a:spcBef>
                <a:spcPts val="0"/>
              </a:spcBef>
              <a:spcAft>
                <a:spcPts val="0"/>
              </a:spcAft>
            </a:pPr>
            <a:endParaRPr lang="en-US">
              <a:solidFill>
                <a:srgbClr val="292934"/>
              </a:solidFill>
              <a:latin typeface="Arial"/>
            </a:endParaRPr>
          </a:p>
        </p:txBody>
      </p:sp>
      <p:sp>
        <p:nvSpPr>
          <p:cNvPr id="4" name="Slide Number Placeholder 3"/>
          <p:cNvSpPr>
            <a:spLocks noGrp="1"/>
          </p:cNvSpPr>
          <p:nvPr>
            <p:ph type="sldNum" sz="quarter" idx="12"/>
          </p:nvPr>
        </p:nvSpPr>
        <p:spPr>
          <a:xfrm>
            <a:off x="7620000" y="13716"/>
            <a:ext cx="1066800" cy="246888"/>
          </a:xfrm>
          <a:prstGeom prst="rect">
            <a:avLst/>
          </a:prstGeom>
        </p:spPr>
        <p:txBody>
          <a:bodyPr/>
          <a:lstStyle/>
          <a:p>
            <a:pPr fontAlgn="auto">
              <a:spcBef>
                <a:spcPts val="0"/>
              </a:spcBef>
              <a:spcAft>
                <a:spcPts val="0"/>
              </a:spcAft>
            </a:pPr>
            <a:fld id="{1195F333-0D92-374E-91DF-1E1330C72A1E}" type="slidenum">
              <a:rPr lang="en-US" smtClean="0">
                <a:solidFill>
                  <a:srgbClr val="292934"/>
                </a:solidFill>
                <a:latin typeface="Arial"/>
              </a:rPr>
              <a:pPr fontAlgn="auto">
                <a:spcBef>
                  <a:spcPts val="0"/>
                </a:spcBef>
                <a:spcAft>
                  <a:spcPts val="0"/>
                </a:spcAft>
              </a:pPr>
              <a:t>‹#›</a:t>
            </a:fld>
            <a:endParaRPr lang="en-US">
              <a:solidFill>
                <a:srgbClr val="292934"/>
              </a:solidFill>
              <a:latin typeface="Arial"/>
            </a:endParaRPr>
          </a:p>
        </p:txBody>
      </p:sp>
    </p:spTree>
    <p:extLst>
      <p:ext uri="{BB962C8B-B14F-4D97-AF65-F5344CB8AC3E}">
        <p14:creationId xmlns:p14="http://schemas.microsoft.com/office/powerpoint/2010/main" val="2905168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060"/>
            <a:ext cx="2139696" cy="946404"/>
          </a:xfrm>
        </p:spPr>
        <p:txBody>
          <a:bodyPr anchor="b">
            <a:noAutofit/>
          </a:bodyPr>
          <a:lstStyle>
            <a:lvl1pPr algn="l">
              <a:defRPr sz="1800" b="0"/>
            </a:lvl1pPr>
          </a:lstStyle>
          <a:p>
            <a:r>
              <a:rPr lang="en-GB" smtClean="0"/>
              <a:t>Click to edit Master title style</a:t>
            </a:r>
            <a:endParaRPr lang="en-US" dirty="0"/>
          </a:p>
        </p:txBody>
      </p:sp>
      <p:sp>
        <p:nvSpPr>
          <p:cNvPr id="3" name="Content Placeholder 2"/>
          <p:cNvSpPr>
            <a:spLocks noGrp="1"/>
          </p:cNvSpPr>
          <p:nvPr>
            <p:ph idx="1"/>
          </p:nvPr>
        </p:nvSpPr>
        <p:spPr>
          <a:xfrm>
            <a:off x="2971800" y="594060"/>
            <a:ext cx="5715000" cy="418338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Text Placeholder 3"/>
          <p:cNvSpPr>
            <a:spLocks noGrp="1"/>
          </p:cNvSpPr>
          <p:nvPr>
            <p:ph type="body" sz="half" idx="2"/>
          </p:nvPr>
        </p:nvSpPr>
        <p:spPr>
          <a:xfrm>
            <a:off x="457201" y="1597915"/>
            <a:ext cx="2139696" cy="3182711"/>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smtClean="0"/>
              <a:t>Click to edit Master text styles</a:t>
            </a:r>
          </a:p>
        </p:txBody>
      </p:sp>
      <p:sp>
        <p:nvSpPr>
          <p:cNvPr id="5" name="Date Placeholder 4"/>
          <p:cNvSpPr>
            <a:spLocks noGrp="1"/>
          </p:cNvSpPr>
          <p:nvPr>
            <p:ph type="dt" sz="half" idx="10"/>
          </p:nvPr>
        </p:nvSpPr>
        <p:spPr>
          <a:xfrm>
            <a:off x="457200" y="13716"/>
            <a:ext cx="2895600" cy="246888"/>
          </a:xfrm>
          <a:prstGeom prst="rect">
            <a:avLst/>
          </a:prstGeom>
        </p:spPr>
        <p:txBody>
          <a:bodyPr/>
          <a:lstStyle/>
          <a:p>
            <a:pPr fontAlgn="auto">
              <a:spcBef>
                <a:spcPts val="0"/>
              </a:spcBef>
              <a:spcAft>
                <a:spcPts val="0"/>
              </a:spcAft>
            </a:pPr>
            <a:fld id="{89DBEE4D-CEC8-B34E-993C-F9B555038BC6}" type="datetimeFigureOut">
              <a:rPr lang="en-US" smtClean="0">
                <a:solidFill>
                  <a:srgbClr val="292934"/>
                </a:solidFill>
                <a:latin typeface="Arial"/>
              </a:rPr>
              <a:pPr fontAlgn="auto">
                <a:spcBef>
                  <a:spcPts val="0"/>
                </a:spcBef>
                <a:spcAft>
                  <a:spcPts val="0"/>
                </a:spcAft>
              </a:pPr>
              <a:t>11/27/2017</a:t>
            </a:fld>
            <a:endParaRPr lang="en-US">
              <a:solidFill>
                <a:srgbClr val="292934"/>
              </a:solidFill>
              <a:latin typeface="Arial"/>
            </a:endParaRPr>
          </a:p>
        </p:txBody>
      </p:sp>
      <p:sp>
        <p:nvSpPr>
          <p:cNvPr id="6" name="Footer Placeholder 5"/>
          <p:cNvSpPr>
            <a:spLocks noGrp="1"/>
          </p:cNvSpPr>
          <p:nvPr>
            <p:ph type="ftr" sz="quarter" idx="11"/>
          </p:nvPr>
        </p:nvSpPr>
        <p:spPr>
          <a:xfrm>
            <a:off x="3429000" y="13716"/>
            <a:ext cx="4114800" cy="246888"/>
          </a:xfrm>
          <a:prstGeom prst="rect">
            <a:avLst/>
          </a:prstGeom>
        </p:spPr>
        <p:txBody>
          <a:bodyPr/>
          <a:lstStyle/>
          <a:p>
            <a:pPr fontAlgn="auto">
              <a:spcBef>
                <a:spcPts val="0"/>
              </a:spcBef>
              <a:spcAft>
                <a:spcPts val="0"/>
              </a:spcAft>
            </a:pPr>
            <a:endParaRPr lang="en-US">
              <a:solidFill>
                <a:srgbClr val="292934"/>
              </a:solidFill>
              <a:latin typeface="Arial"/>
            </a:endParaRPr>
          </a:p>
        </p:txBody>
      </p:sp>
      <p:sp>
        <p:nvSpPr>
          <p:cNvPr id="7" name="Slide Number Placeholder 6"/>
          <p:cNvSpPr>
            <a:spLocks noGrp="1"/>
          </p:cNvSpPr>
          <p:nvPr>
            <p:ph type="sldNum" sz="quarter" idx="12"/>
          </p:nvPr>
        </p:nvSpPr>
        <p:spPr>
          <a:xfrm>
            <a:off x="7620000" y="13716"/>
            <a:ext cx="1066800" cy="246888"/>
          </a:xfrm>
          <a:prstGeom prst="rect">
            <a:avLst/>
          </a:prstGeom>
        </p:spPr>
        <p:txBody>
          <a:bodyPr/>
          <a:lstStyle/>
          <a:p>
            <a:pPr fontAlgn="auto">
              <a:spcBef>
                <a:spcPts val="0"/>
              </a:spcBef>
              <a:spcAft>
                <a:spcPts val="0"/>
              </a:spcAft>
            </a:pPr>
            <a:fld id="{1195F333-0D92-374E-91DF-1E1330C72A1E}" type="slidenum">
              <a:rPr lang="en-US" smtClean="0">
                <a:solidFill>
                  <a:srgbClr val="292934"/>
                </a:solidFill>
                <a:latin typeface="Arial"/>
              </a:rPr>
              <a:pPr fontAlgn="auto">
                <a:spcBef>
                  <a:spcPts val="0"/>
                </a:spcBef>
                <a:spcAft>
                  <a:spcPts val="0"/>
                </a:spcAft>
              </a:pPr>
              <a:t>‹#›</a:t>
            </a:fld>
            <a:endParaRPr lang="en-US">
              <a:solidFill>
                <a:srgbClr val="292934"/>
              </a:solidFill>
              <a:latin typeface="Arial"/>
            </a:endParaRPr>
          </a:p>
        </p:txBody>
      </p:sp>
      <p:cxnSp>
        <p:nvCxnSpPr>
          <p:cNvPr id="9" name="Straight Connector 8"/>
          <p:cNvCxnSpPr/>
          <p:nvPr/>
        </p:nvCxnSpPr>
        <p:spPr>
          <a:xfrm rot="5400000">
            <a:off x="684114" y="2684956"/>
            <a:ext cx="418338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7906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60"/>
            <a:ext cx="2142680" cy="948690"/>
          </a:xfrm>
        </p:spPr>
        <p:txBody>
          <a:bodyPr anchor="b">
            <a:normAutofit/>
          </a:bodyPr>
          <a:lstStyle>
            <a:lvl1pPr algn="l">
              <a:defRPr sz="1800" b="0"/>
            </a:lvl1pPr>
          </a:lstStyle>
          <a:p>
            <a:r>
              <a:rPr lang="en-GB" smtClean="0"/>
              <a:t>Click to edit Master title style</a:t>
            </a:r>
            <a:endParaRPr lang="en-US" dirty="0"/>
          </a:p>
        </p:txBody>
      </p:sp>
      <p:sp>
        <p:nvSpPr>
          <p:cNvPr id="3" name="Picture Placeholder 2"/>
          <p:cNvSpPr>
            <a:spLocks noGrp="1"/>
          </p:cNvSpPr>
          <p:nvPr>
            <p:ph type="pic" idx="1"/>
          </p:nvPr>
        </p:nvSpPr>
        <p:spPr>
          <a:xfrm>
            <a:off x="2858610" y="628651"/>
            <a:ext cx="5904390" cy="4125342"/>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smtClean="0"/>
              <a:t>Drag picture to placeholder or click icon to add</a:t>
            </a:r>
            <a:endParaRPr lang="en-US" dirty="0"/>
          </a:p>
        </p:txBody>
      </p:sp>
      <p:sp>
        <p:nvSpPr>
          <p:cNvPr id="4" name="Text Placeholder 3"/>
          <p:cNvSpPr>
            <a:spLocks noGrp="1"/>
          </p:cNvSpPr>
          <p:nvPr>
            <p:ph type="body" sz="half" idx="2"/>
          </p:nvPr>
        </p:nvSpPr>
        <p:spPr>
          <a:xfrm>
            <a:off x="457200" y="1600200"/>
            <a:ext cx="2139696" cy="318211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smtClean="0"/>
              <a:t>Click to edit Master text styles</a:t>
            </a:r>
          </a:p>
        </p:txBody>
      </p:sp>
      <p:sp>
        <p:nvSpPr>
          <p:cNvPr id="5" name="Date Placeholder 4"/>
          <p:cNvSpPr>
            <a:spLocks noGrp="1"/>
          </p:cNvSpPr>
          <p:nvPr>
            <p:ph type="dt" sz="half" idx="10"/>
          </p:nvPr>
        </p:nvSpPr>
        <p:spPr>
          <a:xfrm>
            <a:off x="457200" y="13716"/>
            <a:ext cx="2895600" cy="246888"/>
          </a:xfrm>
          <a:prstGeom prst="rect">
            <a:avLst/>
          </a:prstGeom>
        </p:spPr>
        <p:txBody>
          <a:bodyPr/>
          <a:lstStyle/>
          <a:p>
            <a:pPr fontAlgn="auto">
              <a:spcBef>
                <a:spcPts val="0"/>
              </a:spcBef>
              <a:spcAft>
                <a:spcPts val="0"/>
              </a:spcAft>
            </a:pPr>
            <a:fld id="{89DBEE4D-CEC8-B34E-993C-F9B555038BC6}" type="datetimeFigureOut">
              <a:rPr lang="en-US" smtClean="0">
                <a:solidFill>
                  <a:srgbClr val="292934"/>
                </a:solidFill>
                <a:latin typeface="Arial"/>
              </a:rPr>
              <a:pPr fontAlgn="auto">
                <a:spcBef>
                  <a:spcPts val="0"/>
                </a:spcBef>
                <a:spcAft>
                  <a:spcPts val="0"/>
                </a:spcAft>
              </a:pPr>
              <a:t>11/27/2017</a:t>
            </a:fld>
            <a:endParaRPr lang="en-US">
              <a:solidFill>
                <a:srgbClr val="292934"/>
              </a:solidFill>
              <a:latin typeface="Arial"/>
            </a:endParaRPr>
          </a:p>
        </p:txBody>
      </p:sp>
      <p:sp>
        <p:nvSpPr>
          <p:cNvPr id="6" name="Footer Placeholder 5"/>
          <p:cNvSpPr>
            <a:spLocks noGrp="1"/>
          </p:cNvSpPr>
          <p:nvPr>
            <p:ph type="ftr" sz="quarter" idx="11"/>
          </p:nvPr>
        </p:nvSpPr>
        <p:spPr>
          <a:xfrm>
            <a:off x="3429000" y="13716"/>
            <a:ext cx="4114800" cy="246888"/>
          </a:xfrm>
          <a:prstGeom prst="rect">
            <a:avLst/>
          </a:prstGeom>
        </p:spPr>
        <p:txBody>
          <a:bodyPr/>
          <a:lstStyle/>
          <a:p>
            <a:pPr fontAlgn="auto">
              <a:spcBef>
                <a:spcPts val="0"/>
              </a:spcBef>
              <a:spcAft>
                <a:spcPts val="0"/>
              </a:spcAft>
            </a:pPr>
            <a:endParaRPr lang="en-US">
              <a:solidFill>
                <a:srgbClr val="292934"/>
              </a:solidFill>
              <a:latin typeface="Arial"/>
            </a:endParaRPr>
          </a:p>
        </p:txBody>
      </p:sp>
      <p:sp>
        <p:nvSpPr>
          <p:cNvPr id="7" name="Slide Number Placeholder 6"/>
          <p:cNvSpPr>
            <a:spLocks noGrp="1"/>
          </p:cNvSpPr>
          <p:nvPr>
            <p:ph type="sldNum" sz="quarter" idx="12"/>
          </p:nvPr>
        </p:nvSpPr>
        <p:spPr>
          <a:xfrm>
            <a:off x="7620000" y="13716"/>
            <a:ext cx="1066800" cy="246888"/>
          </a:xfrm>
          <a:prstGeom prst="rect">
            <a:avLst/>
          </a:prstGeom>
        </p:spPr>
        <p:txBody>
          <a:bodyPr/>
          <a:lstStyle/>
          <a:p>
            <a:pPr fontAlgn="auto">
              <a:spcBef>
                <a:spcPts val="0"/>
              </a:spcBef>
              <a:spcAft>
                <a:spcPts val="0"/>
              </a:spcAft>
            </a:pPr>
            <a:fld id="{1195F333-0D92-374E-91DF-1E1330C72A1E}" type="slidenum">
              <a:rPr lang="en-US" smtClean="0">
                <a:solidFill>
                  <a:srgbClr val="292934"/>
                </a:solidFill>
                <a:latin typeface="Arial"/>
              </a:rPr>
              <a:pPr fontAlgn="auto">
                <a:spcBef>
                  <a:spcPts val="0"/>
                </a:spcBef>
                <a:spcAft>
                  <a:spcPts val="0"/>
                </a:spcAft>
              </a:pPr>
              <a:t>‹#›</a:t>
            </a:fld>
            <a:endParaRPr lang="en-US">
              <a:solidFill>
                <a:srgbClr val="292934"/>
              </a:solidFill>
              <a:latin typeface="Arial"/>
            </a:endParaRPr>
          </a:p>
        </p:txBody>
      </p:sp>
    </p:spTree>
    <p:extLst>
      <p:ext uri="{BB962C8B-B14F-4D97-AF65-F5344CB8AC3E}">
        <p14:creationId xmlns:p14="http://schemas.microsoft.com/office/powerpoint/2010/main" val="3259855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13716"/>
            <a:ext cx="2895600" cy="246888"/>
          </a:xfrm>
          <a:prstGeom prst="rect">
            <a:avLst/>
          </a:prstGeom>
        </p:spPr>
        <p:txBody>
          <a:bodyPr/>
          <a:lstStyle/>
          <a:p>
            <a:pPr fontAlgn="auto">
              <a:spcBef>
                <a:spcPts val="0"/>
              </a:spcBef>
              <a:spcAft>
                <a:spcPts val="0"/>
              </a:spcAft>
            </a:pPr>
            <a:fld id="{89DBEE4D-CEC8-B34E-993C-F9B555038BC6}" type="datetimeFigureOut">
              <a:rPr lang="en-US" smtClean="0">
                <a:solidFill>
                  <a:srgbClr val="292934"/>
                </a:solidFill>
                <a:latin typeface="Arial"/>
              </a:rPr>
              <a:pPr fontAlgn="auto">
                <a:spcBef>
                  <a:spcPts val="0"/>
                </a:spcBef>
                <a:spcAft>
                  <a:spcPts val="0"/>
                </a:spcAft>
              </a:pPr>
              <a:t>11/27/2017</a:t>
            </a:fld>
            <a:endParaRPr lang="en-US">
              <a:solidFill>
                <a:srgbClr val="292934"/>
              </a:solidFill>
              <a:latin typeface="Arial"/>
            </a:endParaRPr>
          </a:p>
        </p:txBody>
      </p:sp>
      <p:sp>
        <p:nvSpPr>
          <p:cNvPr id="5" name="Footer Placeholder 4"/>
          <p:cNvSpPr>
            <a:spLocks noGrp="1"/>
          </p:cNvSpPr>
          <p:nvPr>
            <p:ph type="ftr" sz="quarter" idx="11"/>
          </p:nvPr>
        </p:nvSpPr>
        <p:spPr>
          <a:xfrm>
            <a:off x="3429000" y="13716"/>
            <a:ext cx="4114800" cy="246888"/>
          </a:xfrm>
          <a:prstGeom prst="rect">
            <a:avLst/>
          </a:prstGeom>
        </p:spPr>
        <p:txBody>
          <a:bodyPr/>
          <a:lstStyle/>
          <a:p>
            <a:pPr fontAlgn="auto">
              <a:spcBef>
                <a:spcPts val="0"/>
              </a:spcBef>
              <a:spcAft>
                <a:spcPts val="0"/>
              </a:spcAft>
            </a:pPr>
            <a:endParaRPr lang="en-US">
              <a:solidFill>
                <a:srgbClr val="292934"/>
              </a:solidFill>
              <a:latin typeface="Arial"/>
            </a:endParaRPr>
          </a:p>
        </p:txBody>
      </p:sp>
      <p:sp>
        <p:nvSpPr>
          <p:cNvPr id="6" name="Slide Number Placeholder 5"/>
          <p:cNvSpPr>
            <a:spLocks noGrp="1"/>
          </p:cNvSpPr>
          <p:nvPr>
            <p:ph type="sldNum" sz="quarter" idx="12"/>
          </p:nvPr>
        </p:nvSpPr>
        <p:spPr>
          <a:xfrm>
            <a:off x="7620000" y="13716"/>
            <a:ext cx="1066800" cy="246888"/>
          </a:xfrm>
          <a:prstGeom prst="rect">
            <a:avLst/>
          </a:prstGeom>
        </p:spPr>
        <p:txBody>
          <a:bodyPr/>
          <a:lstStyle/>
          <a:p>
            <a:pPr fontAlgn="auto">
              <a:spcBef>
                <a:spcPts val="0"/>
              </a:spcBef>
              <a:spcAft>
                <a:spcPts val="0"/>
              </a:spcAft>
            </a:pPr>
            <a:fld id="{1195F333-0D92-374E-91DF-1E1330C72A1E}" type="slidenum">
              <a:rPr lang="en-US" smtClean="0">
                <a:solidFill>
                  <a:srgbClr val="292934"/>
                </a:solidFill>
                <a:latin typeface="Arial"/>
              </a:rPr>
              <a:pPr fontAlgn="auto">
                <a:spcBef>
                  <a:spcPts val="0"/>
                </a:spcBef>
                <a:spcAft>
                  <a:spcPts val="0"/>
                </a:spcAft>
              </a:pPr>
              <a:t>‹#›</a:t>
            </a:fld>
            <a:endParaRPr lang="en-US">
              <a:solidFill>
                <a:srgbClr val="292934"/>
              </a:solidFill>
              <a:latin typeface="Arial"/>
            </a:endParaRPr>
          </a:p>
        </p:txBody>
      </p:sp>
    </p:spTree>
    <p:extLst>
      <p:ext uri="{BB962C8B-B14F-4D97-AF65-F5344CB8AC3E}">
        <p14:creationId xmlns:p14="http://schemas.microsoft.com/office/powerpoint/2010/main" val="12362043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4400550"/>
          </a:xfrm>
        </p:spPr>
        <p:txBody>
          <a:bodyPr vert="eaVert" anchor="b"/>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457200" y="457200"/>
            <a:ext cx="6019800" cy="440055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a:xfrm>
            <a:off x="457200" y="13716"/>
            <a:ext cx="2895600" cy="246888"/>
          </a:xfrm>
          <a:prstGeom prst="rect">
            <a:avLst/>
          </a:prstGeom>
        </p:spPr>
        <p:txBody>
          <a:bodyPr/>
          <a:lstStyle/>
          <a:p>
            <a:pPr fontAlgn="auto">
              <a:spcBef>
                <a:spcPts val="0"/>
              </a:spcBef>
              <a:spcAft>
                <a:spcPts val="0"/>
              </a:spcAft>
            </a:pPr>
            <a:fld id="{89DBEE4D-CEC8-B34E-993C-F9B555038BC6}" type="datetimeFigureOut">
              <a:rPr lang="en-US" smtClean="0">
                <a:solidFill>
                  <a:srgbClr val="292934"/>
                </a:solidFill>
                <a:latin typeface="Arial"/>
              </a:rPr>
              <a:pPr fontAlgn="auto">
                <a:spcBef>
                  <a:spcPts val="0"/>
                </a:spcBef>
                <a:spcAft>
                  <a:spcPts val="0"/>
                </a:spcAft>
              </a:pPr>
              <a:t>11/27/2017</a:t>
            </a:fld>
            <a:endParaRPr lang="en-US">
              <a:solidFill>
                <a:srgbClr val="292934"/>
              </a:solidFill>
              <a:latin typeface="Arial"/>
            </a:endParaRPr>
          </a:p>
        </p:txBody>
      </p:sp>
      <p:sp>
        <p:nvSpPr>
          <p:cNvPr id="5" name="Footer Placeholder 4"/>
          <p:cNvSpPr>
            <a:spLocks noGrp="1"/>
          </p:cNvSpPr>
          <p:nvPr>
            <p:ph type="ftr" sz="quarter" idx="11"/>
          </p:nvPr>
        </p:nvSpPr>
        <p:spPr>
          <a:xfrm>
            <a:off x="3429000" y="13716"/>
            <a:ext cx="4114800" cy="246888"/>
          </a:xfrm>
          <a:prstGeom prst="rect">
            <a:avLst/>
          </a:prstGeom>
        </p:spPr>
        <p:txBody>
          <a:bodyPr/>
          <a:lstStyle/>
          <a:p>
            <a:pPr fontAlgn="auto">
              <a:spcBef>
                <a:spcPts val="0"/>
              </a:spcBef>
              <a:spcAft>
                <a:spcPts val="0"/>
              </a:spcAft>
            </a:pPr>
            <a:endParaRPr lang="en-US">
              <a:solidFill>
                <a:srgbClr val="292934"/>
              </a:solidFill>
              <a:latin typeface="Arial"/>
            </a:endParaRPr>
          </a:p>
        </p:txBody>
      </p:sp>
      <p:sp>
        <p:nvSpPr>
          <p:cNvPr id="6" name="Slide Number Placeholder 5"/>
          <p:cNvSpPr>
            <a:spLocks noGrp="1"/>
          </p:cNvSpPr>
          <p:nvPr>
            <p:ph type="sldNum" sz="quarter" idx="12"/>
          </p:nvPr>
        </p:nvSpPr>
        <p:spPr>
          <a:xfrm>
            <a:off x="7620000" y="13716"/>
            <a:ext cx="1066800" cy="246888"/>
          </a:xfrm>
          <a:prstGeom prst="rect">
            <a:avLst/>
          </a:prstGeom>
        </p:spPr>
        <p:txBody>
          <a:bodyPr/>
          <a:lstStyle/>
          <a:p>
            <a:pPr fontAlgn="auto">
              <a:spcBef>
                <a:spcPts val="0"/>
              </a:spcBef>
              <a:spcAft>
                <a:spcPts val="0"/>
              </a:spcAft>
            </a:pPr>
            <a:fld id="{1195F333-0D92-374E-91DF-1E1330C72A1E}" type="slidenum">
              <a:rPr lang="en-US" smtClean="0">
                <a:solidFill>
                  <a:srgbClr val="292934"/>
                </a:solidFill>
                <a:latin typeface="Arial"/>
              </a:rPr>
              <a:pPr fontAlgn="auto">
                <a:spcBef>
                  <a:spcPts val="0"/>
                </a:spcBef>
                <a:spcAft>
                  <a:spcPts val="0"/>
                </a:spcAft>
              </a:pPr>
              <a:t>‹#›</a:t>
            </a:fld>
            <a:endParaRPr lang="en-US">
              <a:solidFill>
                <a:srgbClr val="292934"/>
              </a:solidFill>
              <a:latin typeface="Arial"/>
            </a:endParaRPr>
          </a:p>
        </p:txBody>
      </p:sp>
    </p:spTree>
    <p:extLst>
      <p:ext uri="{BB962C8B-B14F-4D97-AF65-F5344CB8AC3E}">
        <p14:creationId xmlns:p14="http://schemas.microsoft.com/office/powerpoint/2010/main" val="15031972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6512" y="0"/>
            <a:ext cx="9144000" cy="5143500"/>
          </a:xfrm>
          <a:prstGeom prst="rect">
            <a:avLst/>
          </a:prstGeom>
        </p:spPr>
      </p:pic>
      <p:sp>
        <p:nvSpPr>
          <p:cNvPr id="3" name="Content Placeholder 2"/>
          <p:cNvSpPr>
            <a:spLocks noGrp="1"/>
          </p:cNvSpPr>
          <p:nvPr>
            <p:ph idx="1" hasCustomPrompt="1"/>
          </p:nvPr>
        </p:nvSpPr>
        <p:spPr>
          <a:xfrm>
            <a:off x="4211960" y="3813888"/>
            <a:ext cx="4627968" cy="378042"/>
          </a:xfrm>
        </p:spPr>
        <p:txBody>
          <a:bodyPr lIns="144000"/>
          <a:lstStyle>
            <a:lvl1pPr marL="192842" marR="0" indent="-192842" algn="l" defTabSz="514246" rtl="0" eaLnBrk="0" fontAlgn="base" latinLnBrk="0" hangingPunct="0">
              <a:lnSpc>
                <a:spcPct val="100000"/>
              </a:lnSpc>
              <a:spcBef>
                <a:spcPct val="20000"/>
              </a:spcBef>
              <a:spcAft>
                <a:spcPct val="0"/>
              </a:spcAft>
              <a:buClr>
                <a:srgbClr val="0F5494"/>
              </a:buClr>
              <a:buSzTx/>
              <a:buFontTx/>
              <a:buNone/>
              <a:tabLst/>
              <a:defRPr sz="1125" b="1" i="0">
                <a:solidFill>
                  <a:schemeClr val="bg1"/>
                </a:solidFill>
                <a:latin typeface="+mn-lt"/>
              </a:defRPr>
            </a:lvl1pPr>
            <a:lvl3pPr marL="128561" indent="-128561" algn="l">
              <a:defRPr sz="1688" b="1">
                <a:solidFill>
                  <a:schemeClr val="bg1"/>
                </a:solidFill>
              </a:defRPr>
            </a:lvl3pPr>
          </a:lstStyle>
          <a:p>
            <a:pPr lvl="0"/>
            <a:r>
              <a:rPr lang="en-US" dirty="0" smtClean="0"/>
              <a:t>Authors</a:t>
            </a:r>
          </a:p>
        </p:txBody>
      </p:sp>
      <p:sp>
        <p:nvSpPr>
          <p:cNvPr id="14" name="Text Placeholder 13"/>
          <p:cNvSpPr>
            <a:spLocks noGrp="1"/>
          </p:cNvSpPr>
          <p:nvPr>
            <p:ph type="body" sz="quarter" idx="13" hasCustomPrompt="1"/>
          </p:nvPr>
        </p:nvSpPr>
        <p:spPr>
          <a:xfrm>
            <a:off x="4241144" y="4226233"/>
            <a:ext cx="4189556" cy="540110"/>
          </a:xfrm>
        </p:spPr>
        <p:txBody>
          <a:bodyPr/>
          <a:lstStyle>
            <a:lvl1pPr marL="192842" marR="0" indent="-192842" algn="l" defTabSz="514246" rtl="0" eaLnBrk="0" fontAlgn="base" latinLnBrk="0" hangingPunct="0">
              <a:lnSpc>
                <a:spcPct val="100000"/>
              </a:lnSpc>
              <a:spcBef>
                <a:spcPct val="20000"/>
              </a:spcBef>
              <a:spcAft>
                <a:spcPct val="0"/>
              </a:spcAft>
              <a:buClr>
                <a:srgbClr val="0F5494"/>
              </a:buClr>
              <a:buSzTx/>
              <a:buFontTx/>
              <a:buNone/>
              <a:tabLst/>
              <a:defRPr sz="788" i="0">
                <a:solidFill>
                  <a:schemeClr val="bg1"/>
                </a:solidFill>
              </a:defRPr>
            </a:lvl1pPr>
          </a:lstStyle>
          <a:p>
            <a:pPr marL="192842" marR="0" lvl="0" indent="-192842" algn="l" defTabSz="514246" rtl="0" eaLnBrk="0" fontAlgn="base" latinLnBrk="0" hangingPunct="0">
              <a:lnSpc>
                <a:spcPct val="100000"/>
              </a:lnSpc>
              <a:spcBef>
                <a:spcPct val="20000"/>
              </a:spcBef>
              <a:spcAft>
                <a:spcPct val="0"/>
              </a:spcAft>
              <a:buClr>
                <a:srgbClr val="0F5494"/>
              </a:buClr>
              <a:buSzTx/>
              <a:buFontTx/>
              <a:buNone/>
              <a:tabLst/>
              <a:defRPr/>
            </a:pPr>
            <a:r>
              <a:rPr lang="en-GB" sz="900" b="0" dirty="0" smtClean="0"/>
              <a:t>EC – RTD - Unit</a:t>
            </a:r>
          </a:p>
        </p:txBody>
      </p:sp>
    </p:spTree>
    <p:extLst>
      <p:ext uri="{BB962C8B-B14F-4D97-AF65-F5344CB8AC3E}">
        <p14:creationId xmlns:p14="http://schemas.microsoft.com/office/powerpoint/2010/main" val="337782825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0" y="4767263"/>
            <a:ext cx="2133600" cy="273844"/>
          </a:xfrm>
          <a:prstGeom prst="rect">
            <a:avLst/>
          </a:prstGeom>
        </p:spPr>
        <p:txBody>
          <a:bodyPr/>
          <a:lstStyle/>
          <a:p>
            <a:fld id="{92A04CBE-AF2F-4F70-A9EA-CC35513DAFD0}" type="datetimeFigureOut">
              <a:rPr lang="es-ES" smtClean="0"/>
              <a:t>27/11/2017</a:t>
            </a:fld>
            <a:endParaRPr lang="es-ES"/>
          </a:p>
        </p:txBody>
      </p:sp>
      <p:sp>
        <p:nvSpPr>
          <p:cNvPr id="3" name="2 Marcador de pie de página"/>
          <p:cNvSpPr>
            <a:spLocks noGrp="1"/>
          </p:cNvSpPr>
          <p:nvPr>
            <p:ph type="ftr" sz="quarter" idx="11"/>
          </p:nvPr>
        </p:nvSpPr>
        <p:spPr>
          <a:xfrm>
            <a:off x="3124200" y="4767263"/>
            <a:ext cx="2895600" cy="273844"/>
          </a:xfrm>
          <a:prstGeom prst="rect">
            <a:avLst/>
          </a:prstGeom>
        </p:spPr>
        <p:txBody>
          <a:bodyPr/>
          <a:lstStyle/>
          <a:p>
            <a:endParaRPr lang="es-ES"/>
          </a:p>
        </p:txBody>
      </p:sp>
      <p:sp>
        <p:nvSpPr>
          <p:cNvPr id="4" name="3 Marcador de número de diapositiva"/>
          <p:cNvSpPr>
            <a:spLocks noGrp="1"/>
          </p:cNvSpPr>
          <p:nvPr>
            <p:ph type="sldNum" sz="quarter" idx="12"/>
          </p:nvPr>
        </p:nvSpPr>
        <p:spPr>
          <a:xfrm>
            <a:off x="6553200" y="4767263"/>
            <a:ext cx="2133600" cy="273844"/>
          </a:xfrm>
          <a:prstGeom prst="rect">
            <a:avLst/>
          </a:prstGeom>
        </p:spPr>
        <p:txBody>
          <a:bodyPr/>
          <a:lstStyle/>
          <a:p>
            <a:fld id="{0FAEB9E8-0922-47F9-8BF9-6A36D610ABBE}" type="slidenum">
              <a:rPr lang="es-ES" smtClean="0"/>
              <a:t>‹#›</a:t>
            </a:fld>
            <a:endParaRPr lang="es-ES"/>
          </a:p>
        </p:txBody>
      </p:sp>
    </p:spTree>
    <p:extLst>
      <p:ext uri="{BB962C8B-B14F-4D97-AF65-F5344CB8AC3E}">
        <p14:creationId xmlns:p14="http://schemas.microsoft.com/office/powerpoint/2010/main" val="18076925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Content Placeholder 4"/>
          <p:cNvPicPr>
            <a:picLocks noChangeAspect="1"/>
          </p:cNvPicPr>
          <p:nvPr userDrawn="1"/>
        </p:nvPicPr>
        <p:blipFill rotWithShape="1">
          <a:blip r:embed="rId2" cstate="email">
            <a:extLst>
              <a:ext uri="{28A0092B-C50C-407E-A947-70E740481C1C}">
                <a14:useLocalDpi xmlns:a14="http://schemas.microsoft.com/office/drawing/2010/main" val="0"/>
              </a:ext>
            </a:extLst>
          </a:blip>
          <a:srcRect b="17531"/>
          <a:stretch/>
        </p:blipFill>
        <p:spPr bwMode="auto">
          <a:xfrm>
            <a:off x="0" y="1"/>
            <a:ext cx="9144000" cy="4241801"/>
          </a:xfrm>
          <a:prstGeom prst="rect">
            <a:avLst/>
          </a:prstGeom>
          <a:noFill/>
          <a:ln w="9525">
            <a:noFill/>
            <a:miter lim="800000"/>
            <a:headEnd/>
            <a:tailEnd/>
          </a:ln>
        </p:spPr>
      </p:pic>
      <p:pic>
        <p:nvPicPr>
          <p:cNvPr id="4" name="Picture 2"/>
          <p:cNvPicPr>
            <a:picLocks noChangeArrowheads="1"/>
          </p:cNvPicPr>
          <p:nvPr userDrawn="1"/>
        </p:nvPicPr>
        <p:blipFill>
          <a:blip r:embed="rId3" cstate="email">
            <a:extLst>
              <a:ext uri="{28A0092B-C50C-407E-A947-70E740481C1C}">
                <a14:useLocalDpi xmlns:a14="http://schemas.microsoft.com/office/drawing/2010/main" val="0"/>
              </a:ext>
            </a:extLst>
          </a:blip>
          <a:stretch>
            <a:fillRect/>
          </a:stretch>
        </p:blipFill>
        <p:spPr bwMode="auto">
          <a:xfrm>
            <a:off x="6660232" y="4476612"/>
            <a:ext cx="2167040" cy="442658"/>
          </a:xfrm>
          <a:prstGeom prst="rect">
            <a:avLst/>
          </a:prstGeom>
          <a:noFill/>
        </p:spPr>
      </p:pic>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1785" y="4757717"/>
            <a:ext cx="1820318" cy="136292"/>
          </a:xfrm>
          <a:prstGeom prst="rect">
            <a:avLst/>
          </a:prstGeom>
        </p:spPr>
      </p:pic>
    </p:spTree>
    <p:extLst>
      <p:ext uri="{BB962C8B-B14F-4D97-AF65-F5344CB8AC3E}">
        <p14:creationId xmlns:p14="http://schemas.microsoft.com/office/powerpoint/2010/main" val="422833463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2249"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6"/>
            <a:ext cx="7772400" cy="1125140"/>
          </a:xfrm>
        </p:spPr>
        <p:txBody>
          <a:bodyPr anchor="b"/>
          <a:lstStyle>
            <a:lvl1pPr marL="0" indent="0">
              <a:buNone/>
              <a:defRPr sz="1125"/>
            </a:lvl1pPr>
            <a:lvl2pPr marL="257123" indent="0">
              <a:buNone/>
              <a:defRPr sz="1013"/>
            </a:lvl2pPr>
            <a:lvl3pPr marL="514246" indent="0">
              <a:buNone/>
              <a:defRPr sz="900"/>
            </a:lvl3pPr>
            <a:lvl4pPr marL="771368" indent="0">
              <a:buNone/>
              <a:defRPr sz="788"/>
            </a:lvl4pPr>
            <a:lvl5pPr marL="1028492" indent="0">
              <a:buNone/>
              <a:defRPr sz="788"/>
            </a:lvl5pPr>
            <a:lvl6pPr marL="1285614" indent="0">
              <a:buNone/>
              <a:defRPr sz="788"/>
            </a:lvl6pPr>
            <a:lvl7pPr marL="1542737" indent="0">
              <a:buNone/>
              <a:defRPr sz="788"/>
            </a:lvl7pPr>
            <a:lvl8pPr marL="1799860" indent="0">
              <a:buNone/>
              <a:defRPr sz="788"/>
            </a:lvl8pPr>
            <a:lvl9pPr marL="2056983" indent="0">
              <a:buNone/>
              <a:defRPr sz="788"/>
            </a:lvl9pPr>
          </a:lstStyle>
          <a:p>
            <a:pPr lvl="0"/>
            <a:r>
              <a:rPr lang="en-US" smtClean="0"/>
              <a:t>Click to edit Master text styles</a:t>
            </a:r>
          </a:p>
        </p:txBody>
      </p:sp>
      <p:sp>
        <p:nvSpPr>
          <p:cNvPr id="7" name="Rectangle 4"/>
          <p:cNvSpPr>
            <a:spLocks noGrp="1" noChangeArrowheads="1"/>
          </p:cNvSpPr>
          <p:nvPr>
            <p:ph type="dt" sz="half" idx="10"/>
          </p:nvPr>
        </p:nvSpPr>
        <p:spPr>
          <a:xfrm>
            <a:off x="457201" y="4698838"/>
            <a:ext cx="2133600" cy="357188"/>
          </a:xfrm>
        </p:spPr>
        <p:txBody>
          <a:bodyPr/>
          <a:lstStyle>
            <a:lvl1pPr>
              <a:defRPr dirty="0">
                <a:solidFill>
                  <a:schemeClr val="tx1"/>
                </a:solidFill>
              </a:defRPr>
            </a:lvl1pPr>
          </a:lstStyle>
          <a:p>
            <a:pPr>
              <a:defRPr/>
            </a:pPr>
            <a:endParaRPr lang="en-GB">
              <a:solidFill>
                <a:srgbClr val="000000"/>
              </a:solidFill>
            </a:endParaRPr>
          </a:p>
        </p:txBody>
      </p:sp>
      <p:sp>
        <p:nvSpPr>
          <p:cNvPr id="8" name="Rectangle 6"/>
          <p:cNvSpPr>
            <a:spLocks noGrp="1" noChangeArrowheads="1"/>
          </p:cNvSpPr>
          <p:nvPr>
            <p:ph type="sldNum" sz="quarter" idx="12"/>
          </p:nvPr>
        </p:nvSpPr>
        <p:spPr>
          <a:xfrm>
            <a:off x="6553201" y="4698838"/>
            <a:ext cx="2133600" cy="357188"/>
          </a:xfrm>
        </p:spPr>
        <p:txBody>
          <a:bodyPr/>
          <a:lstStyle>
            <a:lvl1pPr>
              <a:defRPr smtClean="0">
                <a:solidFill>
                  <a:schemeClr val="tx1"/>
                </a:solidFill>
              </a:defRPr>
            </a:lvl1pPr>
          </a:lstStyle>
          <a:p>
            <a:pPr>
              <a:defRPr/>
            </a:pPr>
            <a:fld id="{2BB59E6E-B967-488E-B209-8B7FA0D7AF99}"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987410685"/>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790701"/>
            <a:ext cx="4038600" cy="2725341"/>
          </a:xfrm>
        </p:spPr>
        <p:txBody>
          <a:bodyPr/>
          <a:lstStyle>
            <a:lvl1pPr>
              <a:defRPr sz="1574"/>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790701"/>
            <a:ext cx="4038600" cy="2725341"/>
          </a:xfrm>
        </p:spPr>
        <p:txBody>
          <a:bodyPr/>
          <a:lstStyle>
            <a:lvl1pPr>
              <a:defRPr sz="1574"/>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8" name="Rectangle 4"/>
          <p:cNvSpPr>
            <a:spLocks noGrp="1" noChangeArrowheads="1"/>
          </p:cNvSpPr>
          <p:nvPr>
            <p:ph type="dt" sz="half" idx="10"/>
          </p:nvPr>
        </p:nvSpPr>
        <p:spPr>
          <a:xfrm>
            <a:off x="457201" y="4698838"/>
            <a:ext cx="2133600" cy="357188"/>
          </a:xfrm>
        </p:spPr>
        <p:txBody>
          <a:bodyPr/>
          <a:lstStyle>
            <a:lvl1pPr>
              <a:defRPr dirty="0">
                <a:solidFill>
                  <a:schemeClr val="tx1"/>
                </a:solidFill>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xfrm>
            <a:off x="6553201" y="4698838"/>
            <a:ext cx="2133600" cy="357188"/>
          </a:xfrm>
        </p:spPr>
        <p:txBody>
          <a:bodyPr/>
          <a:lstStyle>
            <a:lvl1pPr>
              <a:defRPr smtClean="0">
                <a:solidFill>
                  <a:schemeClr val="tx1"/>
                </a:solidFill>
              </a:defRPr>
            </a:lvl1pPr>
          </a:lstStyle>
          <a:p>
            <a:pPr>
              <a:defRPr/>
            </a:pPr>
            <a:fld id="{2BB59E6E-B967-488E-B209-8B7FA0D7AF99}"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639003183"/>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350" b="1"/>
            </a:lvl1pPr>
            <a:lvl2pPr marL="257123" indent="0">
              <a:buNone/>
              <a:defRPr sz="1125" b="1"/>
            </a:lvl2pPr>
            <a:lvl3pPr marL="514246" indent="0">
              <a:buNone/>
              <a:defRPr sz="1013" b="1"/>
            </a:lvl3pPr>
            <a:lvl4pPr marL="771368" indent="0">
              <a:buNone/>
              <a:defRPr sz="900" b="1"/>
            </a:lvl4pPr>
            <a:lvl5pPr marL="1028492" indent="0">
              <a:buNone/>
              <a:defRPr sz="900" b="1"/>
            </a:lvl5pPr>
            <a:lvl6pPr marL="1285614" indent="0">
              <a:buNone/>
              <a:defRPr sz="900" b="1"/>
            </a:lvl6pPr>
            <a:lvl7pPr marL="1542737" indent="0">
              <a:buNone/>
              <a:defRPr sz="900" b="1"/>
            </a:lvl7pPr>
            <a:lvl8pPr marL="1799860" indent="0">
              <a:buNone/>
              <a:defRPr sz="900" b="1"/>
            </a:lvl8pPr>
            <a:lvl9pPr marL="2056983"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1350" b="1"/>
            </a:lvl1pPr>
            <a:lvl2pPr marL="257123" indent="0">
              <a:buNone/>
              <a:defRPr sz="1125" b="1"/>
            </a:lvl2pPr>
            <a:lvl3pPr marL="514246" indent="0">
              <a:buNone/>
              <a:defRPr sz="1013" b="1"/>
            </a:lvl3pPr>
            <a:lvl4pPr marL="771368" indent="0">
              <a:buNone/>
              <a:defRPr sz="900" b="1"/>
            </a:lvl4pPr>
            <a:lvl5pPr marL="1028492" indent="0">
              <a:buNone/>
              <a:defRPr sz="900" b="1"/>
            </a:lvl5pPr>
            <a:lvl6pPr marL="1285614" indent="0">
              <a:buNone/>
              <a:defRPr sz="900" b="1"/>
            </a:lvl6pPr>
            <a:lvl7pPr marL="1542737" indent="0">
              <a:buNone/>
              <a:defRPr sz="900" b="1"/>
            </a:lvl7pPr>
            <a:lvl8pPr marL="1799860" indent="0">
              <a:buNone/>
              <a:defRPr sz="900" b="1"/>
            </a:lvl8pPr>
            <a:lvl9pPr marL="2056983"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0E8177A-0CE3-43B6-B11B-ED2E8AEAD8D3}"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169615912"/>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855DDF-6655-40F2-8D9E-CA15739A7EC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34987820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EBFC62-E3CF-4012-8A8B-ABF1C18EA02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70123259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125" b="1"/>
            </a:lvl1pPr>
          </a:lstStyle>
          <a:p>
            <a:r>
              <a:rPr lang="en-US" smtClean="0"/>
              <a:t>Click to edit Master title style</a:t>
            </a:r>
            <a:endParaRPr lang="en-GB"/>
          </a:p>
        </p:txBody>
      </p:sp>
      <p:sp>
        <p:nvSpPr>
          <p:cNvPr id="3" name="Content Placeholder 2"/>
          <p:cNvSpPr>
            <a:spLocks noGrp="1"/>
          </p:cNvSpPr>
          <p:nvPr>
            <p:ph idx="1"/>
          </p:nvPr>
        </p:nvSpPr>
        <p:spPr>
          <a:xfrm>
            <a:off x="3575050" y="204789"/>
            <a:ext cx="5111750" cy="4389835"/>
          </a:xfrm>
        </p:spPr>
        <p:txBody>
          <a:bodyPr/>
          <a:lstStyle>
            <a:lvl1pPr>
              <a:defRPr sz="1800"/>
            </a:lvl1pPr>
            <a:lvl2pPr>
              <a:defRPr sz="1574"/>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076326"/>
            <a:ext cx="3008313" cy="3518297"/>
          </a:xfrm>
        </p:spPr>
        <p:txBody>
          <a:bodyPr/>
          <a:lstStyle>
            <a:lvl1pPr marL="0" indent="0">
              <a:buNone/>
              <a:defRPr sz="788"/>
            </a:lvl1pPr>
            <a:lvl2pPr marL="257123" indent="0">
              <a:buNone/>
              <a:defRPr sz="675"/>
            </a:lvl2pPr>
            <a:lvl3pPr marL="514246" indent="0">
              <a:buNone/>
              <a:defRPr sz="563"/>
            </a:lvl3pPr>
            <a:lvl4pPr marL="771368" indent="0">
              <a:buNone/>
              <a:defRPr sz="506"/>
            </a:lvl4pPr>
            <a:lvl5pPr marL="1028492" indent="0">
              <a:buNone/>
              <a:defRPr sz="506"/>
            </a:lvl5pPr>
            <a:lvl6pPr marL="1285614" indent="0">
              <a:buNone/>
              <a:defRPr sz="506"/>
            </a:lvl6pPr>
            <a:lvl7pPr marL="1542737" indent="0">
              <a:buNone/>
              <a:defRPr sz="506"/>
            </a:lvl7pPr>
            <a:lvl8pPr marL="1799860" indent="0">
              <a:buNone/>
              <a:defRPr sz="506"/>
            </a:lvl8pPr>
            <a:lvl9pPr marL="2056983" indent="0">
              <a:buNone/>
              <a:defRPr sz="506"/>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8800BF-55FD-4017-8F82-94A8DE4F575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991529955"/>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125"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1800"/>
            </a:lvl1pPr>
            <a:lvl2pPr marL="257123" indent="0">
              <a:buNone/>
              <a:defRPr sz="1574"/>
            </a:lvl2pPr>
            <a:lvl3pPr marL="514246" indent="0">
              <a:buNone/>
              <a:defRPr sz="1350"/>
            </a:lvl3pPr>
            <a:lvl4pPr marL="771368" indent="0">
              <a:buNone/>
              <a:defRPr sz="1125"/>
            </a:lvl4pPr>
            <a:lvl5pPr marL="1028492" indent="0">
              <a:buNone/>
              <a:defRPr sz="1125"/>
            </a:lvl5pPr>
            <a:lvl6pPr marL="1285614" indent="0">
              <a:buNone/>
              <a:defRPr sz="1125"/>
            </a:lvl6pPr>
            <a:lvl7pPr marL="1542737" indent="0">
              <a:buNone/>
              <a:defRPr sz="1125"/>
            </a:lvl7pPr>
            <a:lvl8pPr marL="1799860" indent="0">
              <a:buNone/>
              <a:defRPr sz="1125"/>
            </a:lvl8pPr>
            <a:lvl9pPr marL="2056983" indent="0">
              <a:buNone/>
              <a:defRPr sz="1125"/>
            </a:lvl9pPr>
          </a:lstStyle>
          <a:p>
            <a:pPr lvl="0"/>
            <a:endParaRPr lang="en-GB" noProof="0" smtClean="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788"/>
            </a:lvl1pPr>
            <a:lvl2pPr marL="257123" indent="0">
              <a:buNone/>
              <a:defRPr sz="675"/>
            </a:lvl2pPr>
            <a:lvl3pPr marL="514246" indent="0">
              <a:buNone/>
              <a:defRPr sz="563"/>
            </a:lvl3pPr>
            <a:lvl4pPr marL="771368" indent="0">
              <a:buNone/>
              <a:defRPr sz="506"/>
            </a:lvl4pPr>
            <a:lvl5pPr marL="1028492" indent="0">
              <a:buNone/>
              <a:defRPr sz="506"/>
            </a:lvl5pPr>
            <a:lvl6pPr marL="1285614" indent="0">
              <a:buNone/>
              <a:defRPr sz="506"/>
            </a:lvl6pPr>
            <a:lvl7pPr marL="1542737" indent="0">
              <a:buNone/>
              <a:defRPr sz="506"/>
            </a:lvl7pPr>
            <a:lvl8pPr marL="1799860" indent="0">
              <a:buNone/>
              <a:defRPr sz="506"/>
            </a:lvl8pPr>
            <a:lvl9pPr marL="2056983" indent="0">
              <a:buNone/>
              <a:defRPr sz="506"/>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747253-C9BC-4251-8AE3-8910CE9253F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3019193766"/>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E98375-5C84-4176-84A5-B6A3E0825F02}"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884020823"/>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8925" y="842962"/>
            <a:ext cx="2058988" cy="367307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2" y="842962"/>
            <a:ext cx="6029325" cy="36730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7C7773-6390-40B5-8F3A-46FD9E5B7090}"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25072108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pic>
        <p:nvPicPr>
          <p:cNvPr id="15" name="Picture 14" descr="FOSTER-hire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829" y="4520621"/>
            <a:ext cx="1609995" cy="643584"/>
          </a:xfrm>
          <a:prstGeom prst="rect">
            <a:avLst/>
          </a:prstGeom>
        </p:spPr>
      </p:pic>
    </p:spTree>
    <p:extLst>
      <p:ext uri="{BB962C8B-B14F-4D97-AF65-F5344CB8AC3E}">
        <p14:creationId xmlns:p14="http://schemas.microsoft.com/office/powerpoint/2010/main" val="15674075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Blank Slide">
    <p:bg>
      <p:bgPr>
        <a:solidFill>
          <a:schemeClr val="bg1"/>
        </a:solidFill>
        <a:effectLst/>
      </p:bgPr>
    </p:bg>
    <p:spTree>
      <p:nvGrpSpPr>
        <p:cNvPr id="1" name=""/>
        <p:cNvGrpSpPr/>
        <p:nvPr/>
      </p:nvGrpSpPr>
      <p:grpSpPr>
        <a:xfrm>
          <a:off x="0" y="0"/>
          <a:ext cx="0" cy="0"/>
          <a:chOff x="0" y="0"/>
          <a:chExt cx="0" cy="0"/>
        </a:xfrm>
      </p:grpSpPr>
      <p:sp>
        <p:nvSpPr>
          <p:cNvPr id="10" name="Content Placeholder 2"/>
          <p:cNvSpPr>
            <a:spLocks noGrp="1"/>
          </p:cNvSpPr>
          <p:nvPr>
            <p:ph idx="1"/>
          </p:nvPr>
        </p:nvSpPr>
        <p:spPr>
          <a:xfrm>
            <a:off x="457200" y="1028701"/>
            <a:ext cx="8229600" cy="3394472"/>
          </a:xfrm>
          <a:prstGeom prst="rect">
            <a:avLst/>
          </a:prstGeom>
        </p:spPr>
        <p:txBody>
          <a:bodyPr>
            <a:normAutofit/>
          </a:bodyPr>
          <a:lstStyle>
            <a:lvl1pPr>
              <a:defRPr sz="1800">
                <a:latin typeface="Century Gothic" pitchFamily="34" charset="0"/>
              </a:defRPr>
            </a:lvl1pPr>
            <a:lvl2pPr>
              <a:defRPr sz="1800">
                <a:latin typeface="Century Gothic" pitchFamily="34" charset="0"/>
              </a:defRPr>
            </a:lvl2pPr>
            <a:lvl3pPr>
              <a:defRPr sz="1800">
                <a:latin typeface="Century Gothic" pitchFamily="34" charset="0"/>
              </a:defRPr>
            </a:lvl3pPr>
            <a:lvl4pPr>
              <a:defRPr sz="1800">
                <a:latin typeface="Century Gothic" pitchFamily="34" charset="0"/>
              </a:defRPr>
            </a:lvl4pPr>
            <a:lvl5pPr>
              <a:defRPr sz="1800">
                <a:latin typeface="Century Gothic" pitchFamily="34" charset="0"/>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3" name="Title 1"/>
          <p:cNvSpPr>
            <a:spLocks noGrp="1"/>
          </p:cNvSpPr>
          <p:nvPr>
            <p:ph type="title"/>
          </p:nvPr>
        </p:nvSpPr>
        <p:spPr>
          <a:xfrm>
            <a:off x="1371600" y="205978"/>
            <a:ext cx="7304856" cy="594122"/>
          </a:xfrm>
          <a:prstGeom prst="rect">
            <a:avLst/>
          </a:prstGeom>
        </p:spPr>
        <p:txBody>
          <a:bodyPr/>
          <a:lstStyle/>
          <a:p>
            <a:r>
              <a:rPr lang="en-GB" smtClean="0"/>
              <a:t>Click to edit Master title style</a:t>
            </a:r>
            <a:endParaRPr lang="en-US" dirty="0"/>
          </a:p>
        </p:txBody>
      </p:sp>
    </p:spTree>
    <p:extLst>
      <p:ext uri="{BB962C8B-B14F-4D97-AF65-F5344CB8AC3E}">
        <p14:creationId xmlns:p14="http://schemas.microsoft.com/office/powerpoint/2010/main" val="24777976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121415"/>
            <a:ext cx="7772400" cy="817685"/>
          </a:xfrm>
          <a:prstGeom prst="rect">
            <a:avLst/>
          </a:prstGeom>
        </p:spPr>
        <p:txBody>
          <a:bodyPr anchor="t"/>
          <a:lstStyle>
            <a:lvl1pPr algn="ctr">
              <a:defRPr sz="2700" b="1" cap="all"/>
            </a:lvl1pPr>
          </a:lstStyle>
          <a:p>
            <a:r>
              <a:rPr lang="en-US" dirty="0" smtClean="0"/>
              <a:t>Click to edit title style</a:t>
            </a:r>
            <a:endParaRPr lang="en-GB" dirty="0"/>
          </a:p>
        </p:txBody>
      </p:sp>
      <p:sp>
        <p:nvSpPr>
          <p:cNvPr id="10" name="Content Placeholder 2"/>
          <p:cNvSpPr>
            <a:spLocks noGrp="1"/>
          </p:cNvSpPr>
          <p:nvPr>
            <p:ph idx="10"/>
          </p:nvPr>
        </p:nvSpPr>
        <p:spPr>
          <a:xfrm>
            <a:off x="0" y="0"/>
            <a:ext cx="9144000" cy="3930161"/>
          </a:xfrm>
          <a:prstGeom prst="rect">
            <a:avLst/>
          </a:prstGeom>
        </p:spPr>
        <p:txBody>
          <a:bodyPr>
            <a:normAutofit/>
          </a:bodyPr>
          <a:lstStyle>
            <a:lvl1pPr marL="0" indent="0">
              <a:buNone/>
              <a:defRPr sz="1800">
                <a:latin typeface="Century Gothic" pitchFamily="34" charset="0"/>
              </a:defRPr>
            </a:lvl1pPr>
            <a:lvl2pPr>
              <a:defRPr sz="1800">
                <a:latin typeface="Century Gothic" pitchFamily="34" charset="0"/>
              </a:defRPr>
            </a:lvl2pPr>
            <a:lvl3pPr>
              <a:defRPr sz="1800">
                <a:latin typeface="Century Gothic" pitchFamily="34" charset="0"/>
              </a:defRPr>
            </a:lvl3pPr>
            <a:lvl4pPr>
              <a:defRPr sz="1800">
                <a:latin typeface="Century Gothic" pitchFamily="34" charset="0"/>
              </a:defRPr>
            </a:lvl4pPr>
            <a:lvl5pPr>
              <a:defRPr sz="1800">
                <a:latin typeface="Century Gothic" pitchFamily="34" charset="0"/>
              </a:defRPr>
            </a:lvl5pPr>
          </a:lstStyle>
          <a:p>
            <a:pPr lvl="0"/>
            <a:endParaRPr lang="en-US" dirty="0"/>
          </a:p>
        </p:txBody>
      </p:sp>
    </p:spTree>
    <p:extLst>
      <p:ext uri="{BB962C8B-B14F-4D97-AF65-F5344CB8AC3E}">
        <p14:creationId xmlns:p14="http://schemas.microsoft.com/office/powerpoint/2010/main" val="4739629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_B2DROP">
    <p:spTree>
      <p:nvGrpSpPr>
        <p:cNvPr id="1" name=""/>
        <p:cNvGrpSpPr/>
        <p:nvPr/>
      </p:nvGrpSpPr>
      <p:grpSpPr>
        <a:xfrm>
          <a:off x="0" y="0"/>
          <a:ext cx="0" cy="0"/>
          <a:chOff x="0" y="0"/>
          <a:chExt cx="0" cy="0"/>
        </a:xfrm>
      </p:grpSpPr>
      <p:sp>
        <p:nvSpPr>
          <p:cNvPr id="2" name="Title 1"/>
          <p:cNvSpPr>
            <a:spLocks noGrp="1"/>
          </p:cNvSpPr>
          <p:nvPr>
            <p:ph type="title"/>
          </p:nvPr>
        </p:nvSpPr>
        <p:spPr>
          <a:xfrm>
            <a:off x="1295400" y="205978"/>
            <a:ext cx="6516960" cy="651272"/>
          </a:xfrm>
          <a:prstGeom prst="rect">
            <a:avLst/>
          </a:prstGeom>
        </p:spPr>
        <p:txBody>
          <a:bodyPr>
            <a:normAutofit/>
          </a:bodyPr>
          <a:lstStyle>
            <a:lvl1pPr>
              <a:defRPr sz="2100" b="1">
                <a:latin typeface="Century Gothic" pitchFamily="34" charset="0"/>
              </a:defRPr>
            </a:lvl1pPr>
          </a:lstStyle>
          <a:p>
            <a:r>
              <a:rPr lang="en-GB" smtClean="0"/>
              <a:t>Click to edit Master title style</a:t>
            </a:r>
            <a:endParaRPr lang="en-US" dirty="0"/>
          </a:p>
        </p:txBody>
      </p:sp>
      <p:sp>
        <p:nvSpPr>
          <p:cNvPr id="3" name="Content Placeholder 2"/>
          <p:cNvSpPr>
            <a:spLocks noGrp="1"/>
          </p:cNvSpPr>
          <p:nvPr>
            <p:ph idx="1"/>
          </p:nvPr>
        </p:nvSpPr>
        <p:spPr>
          <a:xfrm>
            <a:off x="457200" y="1028701"/>
            <a:ext cx="8229600" cy="3394472"/>
          </a:xfrm>
          <a:prstGeom prst="rect">
            <a:avLst/>
          </a:prstGeom>
        </p:spPr>
        <p:txBody>
          <a:bodyPr>
            <a:normAutofit/>
          </a:bodyPr>
          <a:lstStyle>
            <a:lvl1pPr>
              <a:defRPr sz="1800">
                <a:latin typeface="Century Gothic" pitchFamily="34" charset="0"/>
              </a:defRPr>
            </a:lvl1pPr>
            <a:lvl2pPr>
              <a:defRPr sz="1800">
                <a:latin typeface="Century Gothic" pitchFamily="34" charset="0"/>
              </a:defRPr>
            </a:lvl2pPr>
            <a:lvl3pPr>
              <a:defRPr sz="1800">
                <a:latin typeface="Century Gothic" pitchFamily="34" charset="0"/>
              </a:defRPr>
            </a:lvl3pPr>
            <a:lvl4pPr>
              <a:defRPr sz="1800">
                <a:latin typeface="Century Gothic" pitchFamily="34" charset="0"/>
              </a:defRPr>
            </a:lvl4pPr>
            <a:lvl5pPr>
              <a:defRPr sz="1800">
                <a:latin typeface="Century Gothic" pitchFamily="34" charset="0"/>
              </a:defRPr>
            </a:lvl5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3"/>
          <p:cNvSpPr>
            <a:spLocks noGrp="1"/>
          </p:cNvSpPr>
          <p:nvPr>
            <p:ph type="dt" sz="half" idx="10"/>
          </p:nvPr>
        </p:nvSpPr>
        <p:spPr>
          <a:xfrm>
            <a:off x="457200" y="4727973"/>
            <a:ext cx="2133600" cy="273844"/>
          </a:xfrm>
          <a:prstGeom prst="rect">
            <a:avLst/>
          </a:prstGeom>
        </p:spPr>
        <p:txBody>
          <a:bodyPr/>
          <a:lstStyle>
            <a:lvl1pPr>
              <a:defRPr/>
            </a:lvl1pPr>
          </a:lstStyle>
          <a:p>
            <a:fld id="{55154BDE-CB38-F04A-9A51-C67110404C5D}" type="datetimeFigureOut">
              <a:rPr lang="en-US" smtClean="0">
                <a:solidFill>
                  <a:prstClr val="black">
                    <a:tint val="75000"/>
                  </a:prstClr>
                </a:solidFill>
              </a:rPr>
              <a:pPr/>
              <a:t>11/27/2017</a:t>
            </a:fld>
            <a:endParaRPr lang="en-US">
              <a:solidFill>
                <a:prstClr val="black">
                  <a:tint val="75000"/>
                </a:prstClr>
              </a:solidFill>
            </a:endParaRPr>
          </a:p>
        </p:txBody>
      </p:sp>
      <p:sp>
        <p:nvSpPr>
          <p:cNvPr id="8" name="Footer Placeholder 4"/>
          <p:cNvSpPr>
            <a:spLocks noGrp="1"/>
          </p:cNvSpPr>
          <p:nvPr>
            <p:ph type="ftr" sz="quarter" idx="11"/>
          </p:nvPr>
        </p:nvSpPr>
        <p:spPr>
          <a:xfrm>
            <a:off x="3124200" y="4727973"/>
            <a:ext cx="2895600" cy="273844"/>
          </a:xfrm>
          <a:prstGeom prst="rect">
            <a:avLst/>
          </a:prstGeom>
        </p:spPr>
        <p:txBody>
          <a:bodyPr/>
          <a:lstStyle>
            <a:lvl1pPr>
              <a:defRPr/>
            </a:lvl1pPr>
          </a:lstStyle>
          <a:p>
            <a:endParaRPr lang="en-US">
              <a:solidFill>
                <a:prstClr val="black">
                  <a:tint val="75000"/>
                </a:prstClr>
              </a:solidFill>
            </a:endParaRPr>
          </a:p>
        </p:txBody>
      </p:sp>
      <p:sp>
        <p:nvSpPr>
          <p:cNvPr id="9" name="Slide Number Placeholder 5"/>
          <p:cNvSpPr>
            <a:spLocks noGrp="1"/>
          </p:cNvSpPr>
          <p:nvPr>
            <p:ph type="sldNum" sz="quarter" idx="12"/>
          </p:nvPr>
        </p:nvSpPr>
        <p:spPr>
          <a:xfrm>
            <a:off x="6553200" y="4727973"/>
            <a:ext cx="2133600" cy="273844"/>
          </a:xfrm>
          <a:prstGeom prst="rect">
            <a:avLst/>
          </a:prstGeom>
        </p:spPr>
        <p:txBody>
          <a:bodyPr/>
          <a:lstStyle>
            <a:lvl1pPr>
              <a:defRPr/>
            </a:lvl1pPr>
          </a:lstStyle>
          <a:p>
            <a:fld id="{27B9DA1E-8981-7F4F-834E-E6BB8E3D7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794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_B2DROP">
    <p:spTree>
      <p:nvGrpSpPr>
        <p:cNvPr id="1" name=""/>
        <p:cNvGrpSpPr/>
        <p:nvPr/>
      </p:nvGrpSpPr>
      <p:grpSpPr>
        <a:xfrm>
          <a:off x="0" y="0"/>
          <a:ext cx="0" cy="0"/>
          <a:chOff x="0" y="0"/>
          <a:chExt cx="0" cy="0"/>
        </a:xfrm>
      </p:grpSpPr>
      <p:sp>
        <p:nvSpPr>
          <p:cNvPr id="2" name="Title 1"/>
          <p:cNvSpPr>
            <a:spLocks noGrp="1"/>
          </p:cNvSpPr>
          <p:nvPr>
            <p:ph type="title"/>
          </p:nvPr>
        </p:nvSpPr>
        <p:spPr>
          <a:xfrm>
            <a:off x="1371600" y="205978"/>
            <a:ext cx="6440760" cy="594122"/>
          </a:xfrm>
          <a:prstGeom prst="rect">
            <a:avLst/>
          </a:prstGeom>
        </p:spPr>
        <p:txBody>
          <a:bodyPr/>
          <a:lstStyle/>
          <a:p>
            <a:r>
              <a:rPr lang="en-GB" smtClean="0"/>
              <a:t>Click to edit Master title style</a:t>
            </a:r>
            <a:endParaRPr lang="en-US" dirty="0"/>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7" name="Date Placeholder 4"/>
          <p:cNvSpPr>
            <a:spLocks noGrp="1"/>
          </p:cNvSpPr>
          <p:nvPr>
            <p:ph type="dt" sz="half" idx="10"/>
          </p:nvPr>
        </p:nvSpPr>
        <p:spPr>
          <a:xfrm>
            <a:off x="457200" y="4727973"/>
            <a:ext cx="2133600" cy="273844"/>
          </a:xfrm>
          <a:prstGeom prst="rect">
            <a:avLst/>
          </a:prstGeom>
        </p:spPr>
        <p:txBody>
          <a:bodyPr/>
          <a:lstStyle>
            <a:lvl1pPr>
              <a:defRPr/>
            </a:lvl1pPr>
          </a:lstStyle>
          <a:p>
            <a:fld id="{55154BDE-CB38-F04A-9A51-C67110404C5D}" type="datetimeFigureOut">
              <a:rPr lang="en-US" smtClean="0">
                <a:solidFill>
                  <a:prstClr val="black">
                    <a:tint val="75000"/>
                  </a:prstClr>
                </a:solidFill>
              </a:rPr>
              <a:pPr/>
              <a:t>11/27/2017</a:t>
            </a:fld>
            <a:endParaRPr lang="en-US">
              <a:solidFill>
                <a:prstClr val="black">
                  <a:tint val="75000"/>
                </a:prstClr>
              </a:solidFill>
            </a:endParaRPr>
          </a:p>
        </p:txBody>
      </p:sp>
      <p:sp>
        <p:nvSpPr>
          <p:cNvPr id="8" name="Footer Placeholder 5"/>
          <p:cNvSpPr>
            <a:spLocks noGrp="1"/>
          </p:cNvSpPr>
          <p:nvPr>
            <p:ph type="ftr" sz="quarter" idx="11"/>
          </p:nvPr>
        </p:nvSpPr>
        <p:spPr>
          <a:xfrm>
            <a:off x="3124200" y="4727973"/>
            <a:ext cx="2895600" cy="273844"/>
          </a:xfrm>
          <a:prstGeom prst="rect">
            <a:avLst/>
          </a:prstGeom>
        </p:spPr>
        <p:txBody>
          <a:bodyPr/>
          <a:lstStyle>
            <a:lvl1pPr>
              <a:defRPr/>
            </a:lvl1pPr>
          </a:lstStyle>
          <a:p>
            <a:endParaRPr lang="en-US">
              <a:solidFill>
                <a:prstClr val="black">
                  <a:tint val="75000"/>
                </a:prstClr>
              </a:solidFill>
            </a:endParaRPr>
          </a:p>
        </p:txBody>
      </p:sp>
      <p:sp>
        <p:nvSpPr>
          <p:cNvPr id="9" name="Slide Number Placeholder 6"/>
          <p:cNvSpPr>
            <a:spLocks noGrp="1"/>
          </p:cNvSpPr>
          <p:nvPr>
            <p:ph type="sldNum" sz="quarter" idx="12"/>
          </p:nvPr>
        </p:nvSpPr>
        <p:spPr>
          <a:xfrm>
            <a:off x="6553200" y="4727973"/>
            <a:ext cx="2133600" cy="273844"/>
          </a:xfrm>
          <a:prstGeom prst="rect">
            <a:avLst/>
          </a:prstGeom>
        </p:spPr>
        <p:txBody>
          <a:bodyPr/>
          <a:lstStyle>
            <a:lvl1pPr>
              <a:defRPr/>
            </a:lvl1pPr>
          </a:lstStyle>
          <a:p>
            <a:fld id="{27B9DA1E-8981-7F4F-834E-E6BB8E3D7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12843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1"/>
            <a:ext cx="7772400" cy="1102519"/>
          </a:xfrm>
        </p:spPr>
        <p:txBody>
          <a:bodyPr/>
          <a:lstStyle/>
          <a:p>
            <a:r>
              <a:rPr lang="de-DE" smtClean="0"/>
              <a:t>Titelmasterformat durch Klicken bearbeiten</a:t>
            </a:r>
            <a:endParaRPr lang="en-GB"/>
          </a:p>
        </p:txBody>
      </p:sp>
      <p:sp>
        <p:nvSpPr>
          <p:cNvPr id="3" name="Unter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smtClean="0"/>
              <a:t>Formatvorlage des Untertitelmasters durch Klicken bearbeiten</a:t>
            </a:r>
            <a:endParaRPr lang="en-GB"/>
          </a:p>
        </p:txBody>
      </p:sp>
      <p:sp>
        <p:nvSpPr>
          <p:cNvPr id="4" name="Datumsplatzhalter 3"/>
          <p:cNvSpPr>
            <a:spLocks noGrp="1"/>
          </p:cNvSpPr>
          <p:nvPr>
            <p:ph type="dt" sz="half" idx="10"/>
          </p:nvPr>
        </p:nvSpPr>
        <p:spPr/>
        <p:txBody>
          <a:bodyPr/>
          <a:lstStyle/>
          <a:p>
            <a:fld id="{55154BDE-CB38-F04A-9A51-C67110404C5D}" type="datetimeFigureOut">
              <a:rPr lang="en-US" smtClean="0">
                <a:solidFill>
                  <a:prstClr val="black">
                    <a:tint val="75000"/>
                  </a:prstClr>
                </a:solidFill>
              </a:rPr>
              <a:pPr/>
              <a:t>11/27/2017</a:t>
            </a:fld>
            <a:endParaRPr lang="en-US">
              <a:solidFill>
                <a:prstClr val="black">
                  <a:tint val="75000"/>
                </a:prstClr>
              </a:solidFill>
            </a:endParaRPr>
          </a:p>
        </p:txBody>
      </p:sp>
      <p:sp>
        <p:nvSpPr>
          <p:cNvPr id="5" name="Fußzeilenplatzhalter 4"/>
          <p:cNvSpPr>
            <a:spLocks noGrp="1"/>
          </p:cNvSpPr>
          <p:nvPr>
            <p:ph type="ftr" sz="quarter" idx="11"/>
          </p:nvPr>
        </p:nvSpPr>
        <p:spPr/>
        <p:txBody>
          <a:bodyPr/>
          <a:lstStyle/>
          <a:p>
            <a:endParaRPr lang="en-US">
              <a:solidFill>
                <a:prstClr val="black">
                  <a:tint val="75000"/>
                </a:prstClr>
              </a:solidFill>
            </a:endParaRPr>
          </a:p>
        </p:txBody>
      </p:sp>
      <p:sp>
        <p:nvSpPr>
          <p:cNvPr id="6" name="Foliennummernplatzhalter 5"/>
          <p:cNvSpPr>
            <a:spLocks noGrp="1"/>
          </p:cNvSpPr>
          <p:nvPr>
            <p:ph type="sldNum" sz="quarter" idx="12"/>
          </p:nvPr>
        </p:nvSpPr>
        <p:spPr/>
        <p:txBody>
          <a:bodyPr/>
          <a:lstStyle/>
          <a:p>
            <a:fld id="{27B9DA1E-8981-7F4F-834E-E6BB8E3D7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32098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Final Slide">
    <p:spTree>
      <p:nvGrpSpPr>
        <p:cNvPr id="1" name=""/>
        <p:cNvGrpSpPr/>
        <p:nvPr/>
      </p:nvGrpSpPr>
      <p:grpSpPr>
        <a:xfrm>
          <a:off x="0" y="0"/>
          <a:ext cx="0" cy="0"/>
          <a:chOff x="0" y="0"/>
          <a:chExt cx="0" cy="0"/>
        </a:xfrm>
      </p:grpSpPr>
      <p:sp>
        <p:nvSpPr>
          <p:cNvPr id="3" name="Rettangolo 1"/>
          <p:cNvSpPr/>
          <p:nvPr userDrawn="1"/>
        </p:nvSpPr>
        <p:spPr>
          <a:xfrm>
            <a:off x="1745030" y="4602956"/>
            <a:ext cx="2792413" cy="415498"/>
          </a:xfrm>
          <a:prstGeom prst="rect">
            <a:avLst/>
          </a:prstGeom>
        </p:spPr>
        <p:txBody>
          <a:bodyPr>
            <a:spAutoFit/>
          </a:bodyPr>
          <a:lstStyle/>
          <a:p>
            <a:pPr algn="ctr" fontAlgn="auto">
              <a:spcBef>
                <a:spcPts val="0"/>
              </a:spcBef>
              <a:spcAft>
                <a:spcPts val="0"/>
              </a:spcAft>
              <a:defRPr/>
            </a:pPr>
            <a:r>
              <a:rPr lang="en-GB" sz="2100" dirty="0">
                <a:solidFill>
                  <a:prstClr val="black"/>
                </a:solidFill>
                <a:latin typeface="Century Gothic" pitchFamily="34" charset="0"/>
                <a:hlinkClick r:id="rId2"/>
              </a:rPr>
              <a:t>www.eudat.eu</a:t>
            </a:r>
            <a:endParaRPr lang="en-GB" sz="2100" dirty="0">
              <a:solidFill>
                <a:prstClr val="black"/>
              </a:solidFill>
              <a:latin typeface="Century Gothic" pitchFamily="34" charset="0"/>
            </a:endParaRPr>
          </a:p>
        </p:txBody>
      </p:sp>
      <p:sp>
        <p:nvSpPr>
          <p:cNvPr id="2" name="Titolo 1"/>
          <p:cNvSpPr>
            <a:spLocks noGrp="1"/>
          </p:cNvSpPr>
          <p:nvPr>
            <p:ph type="title"/>
          </p:nvPr>
        </p:nvSpPr>
        <p:spPr>
          <a:xfrm>
            <a:off x="457200" y="1901429"/>
            <a:ext cx="8229600" cy="857250"/>
          </a:xfrm>
          <a:prstGeom prst="rect">
            <a:avLst/>
          </a:prstGeom>
        </p:spPr>
        <p:txBody>
          <a:bodyPr vert="horz"/>
          <a:lstStyle>
            <a:lvl1pPr>
              <a:defRPr>
                <a:solidFill>
                  <a:schemeClr val="bg1"/>
                </a:solidFill>
              </a:defRPr>
            </a:lvl1pPr>
          </a:lstStyle>
          <a:p>
            <a:r>
              <a:rPr lang="en-GB" smtClean="0"/>
              <a:t>Click to edit Master title style</a:t>
            </a:r>
            <a:endParaRPr lang="it-IT" dirty="0"/>
          </a:p>
        </p:txBody>
      </p:sp>
      <p:sp>
        <p:nvSpPr>
          <p:cNvPr id="9" name="Rettangolo 1"/>
          <p:cNvSpPr/>
          <p:nvPr userDrawn="1"/>
        </p:nvSpPr>
        <p:spPr>
          <a:xfrm>
            <a:off x="4779230" y="4599110"/>
            <a:ext cx="3555878" cy="415498"/>
          </a:xfrm>
          <a:prstGeom prst="rect">
            <a:avLst/>
          </a:prstGeom>
        </p:spPr>
        <p:txBody>
          <a:bodyPr wrap="square">
            <a:spAutoFit/>
          </a:bodyPr>
          <a:lstStyle/>
          <a:p>
            <a:pPr algn="ctr" fontAlgn="auto">
              <a:spcBef>
                <a:spcPts val="0"/>
              </a:spcBef>
              <a:spcAft>
                <a:spcPts val="0"/>
              </a:spcAft>
              <a:defRPr/>
            </a:pPr>
            <a:r>
              <a:rPr lang="en-GB" sz="2100" dirty="0" smtClean="0">
                <a:solidFill>
                  <a:prstClr val="black"/>
                </a:solidFill>
                <a:latin typeface="Century Gothic" pitchFamily="34" charset="0"/>
                <a:hlinkClick r:id="rId3"/>
              </a:rPr>
              <a:t>www.openaire.eu</a:t>
            </a:r>
            <a:endParaRPr lang="en-GB" sz="2100" dirty="0">
              <a:solidFill>
                <a:prstClr val="black"/>
              </a:solidFill>
              <a:latin typeface="Century Gothic" pitchFamily="34" charset="0"/>
            </a:endParaRPr>
          </a:p>
        </p:txBody>
      </p:sp>
      <p:pic>
        <p:nvPicPr>
          <p:cNvPr id="10" name="Picture 9" descr="OpenAIREplus_logo.png"/>
          <p:cNvPicPr>
            <a:picLocks noChangeAspect="1"/>
          </p:cNvPicPr>
          <p:nvPr userDrawn="1"/>
        </p:nvPicPr>
        <p:blipFill>
          <a:blip r:embed="rId4"/>
          <a:stretch>
            <a:fillRect/>
          </a:stretch>
        </p:blipFill>
        <p:spPr>
          <a:xfrm>
            <a:off x="1478328" y="140453"/>
            <a:ext cx="909272" cy="479317"/>
          </a:xfrm>
          <a:prstGeom prst="rect">
            <a:avLst/>
          </a:prstGeom>
        </p:spPr>
      </p:pic>
    </p:spTree>
    <p:extLst>
      <p:ext uri="{BB962C8B-B14F-4D97-AF65-F5344CB8AC3E}">
        <p14:creationId xmlns:p14="http://schemas.microsoft.com/office/powerpoint/2010/main" val="2135776052"/>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1" y="340158"/>
            <a:ext cx="8229600" cy="9906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6" name="Tijdelijke aanduiding voor tekst 2"/>
          <p:cNvSpPr>
            <a:spLocks noGrp="1"/>
          </p:cNvSpPr>
          <p:nvPr>
            <p:ph idx="1"/>
          </p:nvPr>
        </p:nvSpPr>
        <p:spPr bwMode="auto">
          <a:xfrm>
            <a:off x="457201" y="1454151"/>
            <a:ext cx="8229600" cy="3313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solidFill>
                  <a:srgbClr val="808080"/>
                </a:solidFill>
              </a:defRPr>
            </a:lvl1pPr>
            <a:lvl2pPr>
              <a:defRPr>
                <a:solidFill>
                  <a:srgbClr val="808080"/>
                </a:solidFill>
              </a:defRPr>
            </a:lvl2pPr>
            <a:lvl3pPr>
              <a:defRPr>
                <a:solidFill>
                  <a:srgbClr val="808080"/>
                </a:solidFill>
              </a:defRPr>
            </a:lvl3pPr>
            <a:lvl4pPr>
              <a:defRPr>
                <a:solidFill>
                  <a:srgbClr val="808080"/>
                </a:solidFill>
              </a:defRPr>
            </a:lvl4pPr>
            <a:lvl5pPr>
              <a:defRPr>
                <a:solidFill>
                  <a:srgbClr val="808080"/>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4241424443"/>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angepaste indeling">
    <p:bg>
      <p:bgPr>
        <a:solidFill>
          <a:schemeClr val="bg2">
            <a:lumMod val="25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2007756" y="1446430"/>
            <a:ext cx="5472545" cy="2154021"/>
          </a:xfrm>
        </p:spPr>
        <p:txBody>
          <a:bodyPr/>
          <a:lstStyle/>
          <a:p>
            <a:r>
              <a:rPr lang="nl-NL" smtClean="0"/>
              <a:t>Titelstijl van model bewerken</a:t>
            </a:r>
            <a:endParaRPr lang="nl-NL"/>
          </a:p>
        </p:txBody>
      </p:sp>
      <p:cxnSp>
        <p:nvCxnSpPr>
          <p:cNvPr id="4" name="Rechte verbindingslijn 3"/>
          <p:cNvCxnSpPr/>
          <p:nvPr userDrawn="1"/>
        </p:nvCxnSpPr>
        <p:spPr>
          <a:xfrm>
            <a:off x="1790700" y="1873250"/>
            <a:ext cx="0" cy="128270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ijdelijke aanduiding voor tekst 7"/>
          <p:cNvSpPr>
            <a:spLocks noGrp="1"/>
          </p:cNvSpPr>
          <p:nvPr>
            <p:ph type="body" sz="quarter" idx="10"/>
          </p:nvPr>
        </p:nvSpPr>
        <p:spPr>
          <a:xfrm>
            <a:off x="292100" y="1446214"/>
            <a:ext cx="1358900" cy="2154237"/>
          </a:xfrm>
        </p:spPr>
        <p:txBody>
          <a:bodyPr anchor="ctr"/>
          <a:lstStyle>
            <a:lvl1pPr>
              <a:defRPr sz="3999">
                <a:solidFill>
                  <a:srgbClr val="FFFFFF"/>
                </a:solidFill>
              </a:defRPr>
            </a:lvl1pPr>
            <a:lvl2pPr>
              <a:defRPr sz="3999">
                <a:solidFill>
                  <a:srgbClr val="FFFFFF"/>
                </a:solidFill>
              </a:defRPr>
            </a:lvl2pPr>
            <a:lvl3pPr algn="l">
              <a:defRPr sz="4799">
                <a:solidFill>
                  <a:srgbClr val="FFFFFF"/>
                </a:solidFill>
              </a:defRPr>
            </a:lvl3pPr>
            <a:lvl4pPr>
              <a:defRPr sz="3999">
                <a:solidFill>
                  <a:srgbClr val="FFFFFF"/>
                </a:solidFill>
              </a:defRPr>
            </a:lvl4pPr>
            <a:lvl5pPr>
              <a:defRPr sz="3999">
                <a:solidFill>
                  <a:srgbClr val="FFFFFF"/>
                </a:solidFill>
              </a:defRPr>
            </a:lvl5pPr>
          </a:lstStyle>
          <a:p>
            <a:pPr lvl="0"/>
            <a:r>
              <a:rPr lang="nl-NL" dirty="0" smtClean="0"/>
              <a:t>Klik om de tekststijl van het model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Tree>
    <p:extLst>
      <p:ext uri="{BB962C8B-B14F-4D97-AF65-F5344CB8AC3E}">
        <p14:creationId xmlns:p14="http://schemas.microsoft.com/office/powerpoint/2010/main" val="1730023272"/>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el en object">
    <p:spTree>
      <p:nvGrpSpPr>
        <p:cNvPr id="1" name=""/>
        <p:cNvGrpSpPr/>
        <p:nvPr/>
      </p:nvGrpSpPr>
      <p:grpSpPr>
        <a:xfrm>
          <a:off x="0" y="0"/>
          <a:ext cx="0" cy="0"/>
          <a:chOff x="0" y="0"/>
          <a:chExt cx="0" cy="0"/>
        </a:xfrm>
      </p:grpSpPr>
      <p:cxnSp>
        <p:nvCxnSpPr>
          <p:cNvPr id="4" name="Straight Connector 7"/>
          <p:cNvCxnSpPr/>
          <p:nvPr userDrawn="1"/>
        </p:nvCxnSpPr>
        <p:spPr>
          <a:xfrm>
            <a:off x="685800" y="2579370"/>
            <a:ext cx="7848600" cy="1588"/>
          </a:xfrm>
          <a:prstGeom prst="line">
            <a:avLst/>
          </a:prstGeom>
          <a:ln w="19050">
            <a:solidFill>
              <a:srgbClr val="ED7C00"/>
            </a:solidFill>
          </a:ln>
        </p:spPr>
        <p:style>
          <a:lnRef idx="1">
            <a:schemeClr val="accent1"/>
          </a:lnRef>
          <a:fillRef idx="0">
            <a:schemeClr val="accent1"/>
          </a:fillRef>
          <a:effectRef idx="0">
            <a:schemeClr val="accent1"/>
          </a:effectRef>
          <a:fontRef idx="minor">
            <a:schemeClr val="tx1"/>
          </a:fontRef>
        </p:style>
      </p:cxnSp>
      <p:pic>
        <p:nvPicPr>
          <p:cNvPr id="6" name="Picture 8" descr="FOSTER-hires.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799707" y="790132"/>
            <a:ext cx="3557135" cy="1895919"/>
          </a:xfrm>
          <a:prstGeom prst="rect">
            <a:avLst/>
          </a:prstGeom>
        </p:spPr>
      </p:pic>
      <p:pic>
        <p:nvPicPr>
          <p:cNvPr id="7" name="Picture 8" descr="FOSTER-hires.png"/>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523568" y="3937001"/>
            <a:ext cx="8363565" cy="4457700"/>
          </a:xfrm>
          <a:prstGeom prst="rect">
            <a:avLst/>
          </a:prstGeom>
        </p:spPr>
      </p:pic>
      <p:sp>
        <p:nvSpPr>
          <p:cNvPr id="8" name="Subtitle 2"/>
          <p:cNvSpPr>
            <a:spLocks noGrp="1"/>
          </p:cNvSpPr>
          <p:nvPr>
            <p:ph type="subTitle" idx="1"/>
          </p:nvPr>
        </p:nvSpPr>
        <p:spPr>
          <a:xfrm>
            <a:off x="685800" y="2686050"/>
            <a:ext cx="7848600" cy="1130300"/>
          </a:xfrm>
          <a:prstGeom prst="rect">
            <a:avLst/>
          </a:prstGeom>
        </p:spPr>
        <p:txBody>
          <a:bodyPr/>
          <a:lstStyle>
            <a:lvl1pPr marL="0" indent="0" algn="ctr">
              <a:buNone/>
              <a:defRPr>
                <a:solidFill>
                  <a:srgbClr val="544E4C"/>
                </a:solidFill>
                <a:latin typeface="Trebuchet MS"/>
                <a:cs typeface="Trebuchet MS"/>
              </a:defRPr>
            </a:lvl1pPr>
            <a:lvl2pPr marL="457124" indent="0" algn="ctr">
              <a:buNone/>
              <a:defRPr>
                <a:solidFill>
                  <a:schemeClr val="tx1">
                    <a:tint val="75000"/>
                  </a:schemeClr>
                </a:solidFill>
              </a:defRPr>
            </a:lvl2pPr>
            <a:lvl3pPr marL="914249" indent="0" algn="ctr">
              <a:buNone/>
              <a:defRPr>
                <a:solidFill>
                  <a:schemeClr val="tx1">
                    <a:tint val="75000"/>
                  </a:schemeClr>
                </a:solidFill>
              </a:defRPr>
            </a:lvl3pPr>
            <a:lvl4pPr marL="1371373" indent="0" algn="ctr">
              <a:buNone/>
              <a:defRPr>
                <a:solidFill>
                  <a:schemeClr val="tx1">
                    <a:tint val="75000"/>
                  </a:schemeClr>
                </a:solidFill>
              </a:defRPr>
            </a:lvl4pPr>
            <a:lvl5pPr marL="1828498" indent="0" algn="ctr">
              <a:buNone/>
              <a:defRPr>
                <a:solidFill>
                  <a:schemeClr val="tx1">
                    <a:tint val="75000"/>
                  </a:schemeClr>
                </a:solidFill>
              </a:defRPr>
            </a:lvl5pPr>
            <a:lvl6pPr marL="2285622" indent="0" algn="ctr">
              <a:buNone/>
              <a:defRPr>
                <a:solidFill>
                  <a:schemeClr val="tx1">
                    <a:tint val="75000"/>
                  </a:schemeClr>
                </a:solidFill>
              </a:defRPr>
            </a:lvl6pPr>
            <a:lvl7pPr marL="2742747" indent="0" algn="ctr">
              <a:buNone/>
              <a:defRPr>
                <a:solidFill>
                  <a:schemeClr val="tx1">
                    <a:tint val="75000"/>
                  </a:schemeClr>
                </a:solidFill>
              </a:defRPr>
            </a:lvl7pPr>
            <a:lvl8pPr marL="3199871" indent="0" algn="ctr">
              <a:buNone/>
              <a:defRPr>
                <a:solidFill>
                  <a:schemeClr val="tx1">
                    <a:tint val="75000"/>
                  </a:schemeClr>
                </a:solidFill>
              </a:defRPr>
            </a:lvl8pPr>
            <a:lvl9pPr marL="3656995"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3575755264"/>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457201" y="4767263"/>
            <a:ext cx="2133600" cy="273844"/>
          </a:xfrm>
          <a:prstGeom prst="rect">
            <a:avLst/>
          </a:prstGeom>
        </p:spPr>
        <p:txBody>
          <a:bodyPr/>
          <a:lstStyle/>
          <a:p>
            <a:pPr defTabSz="457124"/>
            <a:fld id="{92A04CBE-AF2F-4F70-A9EA-CC35513DAFD0}" type="datetimeFigureOut">
              <a:rPr lang="es-ES" smtClean="0">
                <a:solidFill>
                  <a:srgbClr val="545454"/>
                </a:solidFill>
                <a:sym typeface="Gill Sans" charset="0"/>
              </a:rPr>
              <a:pPr defTabSz="457124"/>
              <a:t>27/11/2017</a:t>
            </a:fld>
            <a:endParaRPr lang="es-ES">
              <a:solidFill>
                <a:srgbClr val="545454"/>
              </a:solidFill>
              <a:sym typeface="Gill Sans" charset="0"/>
            </a:endParaRPr>
          </a:p>
        </p:txBody>
      </p:sp>
      <p:sp>
        <p:nvSpPr>
          <p:cNvPr id="3" name="2 Marcador de pie de página"/>
          <p:cNvSpPr>
            <a:spLocks noGrp="1"/>
          </p:cNvSpPr>
          <p:nvPr>
            <p:ph type="ftr" sz="quarter" idx="11"/>
          </p:nvPr>
        </p:nvSpPr>
        <p:spPr>
          <a:xfrm>
            <a:off x="3124200" y="4767263"/>
            <a:ext cx="2895600" cy="273844"/>
          </a:xfrm>
          <a:prstGeom prst="rect">
            <a:avLst/>
          </a:prstGeom>
        </p:spPr>
        <p:txBody>
          <a:bodyPr/>
          <a:lstStyle/>
          <a:p>
            <a:pPr defTabSz="457124"/>
            <a:endParaRPr lang="es-ES">
              <a:solidFill>
                <a:srgbClr val="545454"/>
              </a:solidFill>
              <a:sym typeface="Gill Sans" charset="0"/>
            </a:endParaRPr>
          </a:p>
        </p:txBody>
      </p:sp>
      <p:sp>
        <p:nvSpPr>
          <p:cNvPr id="4" name="3 Marcador de número de diapositiva"/>
          <p:cNvSpPr>
            <a:spLocks noGrp="1"/>
          </p:cNvSpPr>
          <p:nvPr>
            <p:ph type="sldNum" sz="quarter" idx="12"/>
          </p:nvPr>
        </p:nvSpPr>
        <p:spPr>
          <a:xfrm>
            <a:off x="6553201" y="4767263"/>
            <a:ext cx="2133600" cy="273844"/>
          </a:xfrm>
          <a:prstGeom prst="rect">
            <a:avLst/>
          </a:prstGeom>
        </p:spPr>
        <p:txBody>
          <a:bodyPr/>
          <a:lstStyle/>
          <a:p>
            <a:pPr defTabSz="457124"/>
            <a:fld id="{0FAEB9E8-0922-47F9-8BF9-6A36D610ABBE}" type="slidenum">
              <a:rPr lang="es-ES" smtClean="0">
                <a:solidFill>
                  <a:srgbClr val="545454"/>
                </a:solidFill>
                <a:sym typeface="Gill Sans" charset="0"/>
              </a:rPr>
              <a:pPr defTabSz="457124"/>
              <a:t>‹#›</a:t>
            </a:fld>
            <a:endParaRPr lang="es-ES">
              <a:solidFill>
                <a:srgbClr val="545454"/>
              </a:solidFill>
              <a:sym typeface="Gill Sans" charset="0"/>
            </a:endParaRPr>
          </a:p>
        </p:txBody>
      </p:sp>
    </p:spTree>
    <p:extLst>
      <p:ext uri="{BB962C8B-B14F-4D97-AF65-F5344CB8AC3E}">
        <p14:creationId xmlns:p14="http://schemas.microsoft.com/office/powerpoint/2010/main" val="193583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A825F5B-DDB3-44A0-A925-C9D540EC4E1D}" type="datetimeFigureOut">
              <a:rPr lang="en-GB" smtClean="0">
                <a:solidFill>
                  <a:prstClr val="black">
                    <a:tint val="75000"/>
                  </a:prstClr>
                </a:solidFill>
              </a:rPr>
              <a:pPr/>
              <a:t>27/11/2017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9A27237-AC69-416F-9D8D-54F10F4664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194246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pic>
        <p:nvPicPr>
          <p:cNvPr id="15" name="Picture 14" descr="FOSTER-hires.pn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2830" y="4520621"/>
            <a:ext cx="1609995" cy="643584"/>
          </a:xfrm>
          <a:prstGeom prst="rect">
            <a:avLst/>
          </a:prstGeom>
        </p:spPr>
      </p:pic>
    </p:spTree>
    <p:extLst>
      <p:ext uri="{BB962C8B-B14F-4D97-AF65-F5344CB8AC3E}">
        <p14:creationId xmlns:p14="http://schemas.microsoft.com/office/powerpoint/2010/main" val="331834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A825F5B-DDB3-44A0-A925-C9D540EC4E1D}" type="datetimeFigureOut">
              <a:rPr lang="en-GB" smtClean="0">
                <a:solidFill>
                  <a:prstClr val="black">
                    <a:tint val="75000"/>
                  </a:prstClr>
                </a:solidFill>
              </a:rPr>
              <a:pPr/>
              <a:t>27/11/2017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9A27237-AC69-416F-9D8D-54F10F4664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0752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825F5B-DDB3-44A0-A925-C9D540EC4E1D}" type="datetimeFigureOut">
              <a:rPr lang="en-GB" smtClean="0">
                <a:solidFill>
                  <a:prstClr val="black">
                    <a:tint val="75000"/>
                  </a:prstClr>
                </a:solidFill>
              </a:rPr>
              <a:pPr/>
              <a:t>27/11/2017</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39A27237-AC69-416F-9D8D-54F10F4664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16130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A825F5B-DDB3-44A0-A925-C9D540EC4E1D}" type="datetimeFigureOut">
              <a:rPr lang="en-GB" smtClean="0">
                <a:solidFill>
                  <a:prstClr val="black">
                    <a:tint val="75000"/>
                  </a:prstClr>
                </a:solidFill>
              </a:rPr>
              <a:pPr/>
              <a:t>27/11/2017</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39A27237-AC69-416F-9D8D-54F10F4664BB}"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474806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theme" Target="../theme/theme7.xml"/><Relationship Id="rId5" Type="http://schemas.openxmlformats.org/officeDocument/2006/relationships/slideLayout" Target="../slideLayouts/slideLayout60.xml"/><Relationship Id="rId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13"/>
          <p:cNvSpPr/>
          <p:nvPr userDrawn="1"/>
        </p:nvSpPr>
        <p:spPr>
          <a:xfrm>
            <a:off x="0" y="0"/>
            <a:ext cx="9144000" cy="138034"/>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4"/>
          <p:cNvSpPr/>
          <p:nvPr userDrawn="1"/>
        </p:nvSpPr>
        <p:spPr>
          <a:xfrm>
            <a:off x="1" y="0"/>
            <a:ext cx="1932560" cy="138034"/>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5"/>
          <p:cNvSpPr/>
          <p:nvPr userDrawn="1"/>
        </p:nvSpPr>
        <p:spPr>
          <a:xfrm>
            <a:off x="3658617" y="-1"/>
            <a:ext cx="5485383" cy="138035"/>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Placeholder 1"/>
          <p:cNvSpPr>
            <a:spLocks noGrp="1"/>
          </p:cNvSpPr>
          <p:nvPr>
            <p:ph type="title"/>
          </p:nvPr>
        </p:nvSpPr>
        <p:spPr>
          <a:xfrm>
            <a:off x="457200" y="340158"/>
            <a:ext cx="8229600" cy="9906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5" name="Tijdelijke aanduiding voor tekst 2"/>
          <p:cNvSpPr>
            <a:spLocks noGrp="1"/>
          </p:cNvSpPr>
          <p:nvPr>
            <p:ph type="body" idx="1"/>
          </p:nvPr>
        </p:nvSpPr>
        <p:spPr bwMode="auto">
          <a:xfrm>
            <a:off x="457200" y="1454150"/>
            <a:ext cx="8229600" cy="3313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54" r:id="rId1"/>
    <p:sldLayoutId id="2147483656" r:id="rId2"/>
    <p:sldLayoutId id="2147483655" r:id="rId3"/>
    <p:sldLayoutId id="2147483657" r:id="rId4"/>
    <p:sldLayoutId id="2147483658" r:id="rId5"/>
  </p:sldLayoutIdLst>
  <p:timing>
    <p:tnLst>
      <p:par>
        <p:cTn id="1" dur="indefinite" restart="never" nodeType="tmRoot"/>
      </p:par>
    </p:tnLst>
  </p:timing>
  <p:txStyles>
    <p:titleStyle>
      <a:lvl1pPr algn="l" defTabSz="457200" rtl="0" fontAlgn="base">
        <a:spcBef>
          <a:spcPct val="0"/>
        </a:spcBef>
        <a:spcAft>
          <a:spcPct val="0"/>
        </a:spcAft>
        <a:defRPr sz="3400" b="0" i="0" kern="1200">
          <a:solidFill>
            <a:srgbClr val="ED7C00"/>
          </a:solidFill>
          <a:latin typeface="Trebuchet MS"/>
          <a:ea typeface="+mj-ea"/>
          <a:cs typeface="Trebuchet MS"/>
        </a:defRPr>
      </a:lvl1pPr>
      <a:lvl2pPr algn="l" defTabSz="457200" rtl="0" fontAlgn="base">
        <a:spcBef>
          <a:spcPct val="0"/>
        </a:spcBef>
        <a:spcAft>
          <a:spcPct val="0"/>
        </a:spcAft>
        <a:defRPr sz="3200" b="1">
          <a:solidFill>
            <a:srgbClr val="00A6D6"/>
          </a:solidFill>
          <a:latin typeface="Calibri" pitchFamily="34" charset="0"/>
        </a:defRPr>
      </a:lvl2pPr>
      <a:lvl3pPr algn="l" defTabSz="457200" rtl="0" fontAlgn="base">
        <a:spcBef>
          <a:spcPct val="0"/>
        </a:spcBef>
        <a:spcAft>
          <a:spcPct val="0"/>
        </a:spcAft>
        <a:defRPr sz="3200" b="1">
          <a:solidFill>
            <a:srgbClr val="00A6D6"/>
          </a:solidFill>
          <a:latin typeface="Calibri" pitchFamily="34" charset="0"/>
        </a:defRPr>
      </a:lvl3pPr>
      <a:lvl4pPr algn="l" defTabSz="457200" rtl="0" fontAlgn="base">
        <a:spcBef>
          <a:spcPct val="0"/>
        </a:spcBef>
        <a:spcAft>
          <a:spcPct val="0"/>
        </a:spcAft>
        <a:defRPr sz="3200" b="1">
          <a:solidFill>
            <a:srgbClr val="00A6D6"/>
          </a:solidFill>
          <a:latin typeface="Calibri" pitchFamily="34" charset="0"/>
        </a:defRPr>
      </a:lvl4pPr>
      <a:lvl5pPr algn="l" defTabSz="457200" rtl="0" fontAlgn="base">
        <a:spcBef>
          <a:spcPct val="0"/>
        </a:spcBef>
        <a:spcAft>
          <a:spcPct val="0"/>
        </a:spcAft>
        <a:defRPr sz="3200" b="1">
          <a:solidFill>
            <a:srgbClr val="00A6D6"/>
          </a:solidFill>
          <a:latin typeface="Calibri" pitchFamily="34" charset="0"/>
        </a:defRPr>
      </a:lvl5pPr>
      <a:lvl6pPr marL="457200" algn="l" defTabSz="457200" rtl="0" fontAlgn="base">
        <a:spcBef>
          <a:spcPct val="0"/>
        </a:spcBef>
        <a:spcAft>
          <a:spcPct val="0"/>
        </a:spcAft>
        <a:defRPr sz="3200" b="1">
          <a:solidFill>
            <a:srgbClr val="00A6D6"/>
          </a:solidFill>
          <a:latin typeface="Calibri" pitchFamily="34" charset="0"/>
        </a:defRPr>
      </a:lvl6pPr>
      <a:lvl7pPr marL="914400" algn="l" defTabSz="457200" rtl="0" fontAlgn="base">
        <a:spcBef>
          <a:spcPct val="0"/>
        </a:spcBef>
        <a:spcAft>
          <a:spcPct val="0"/>
        </a:spcAft>
        <a:defRPr sz="3200" b="1">
          <a:solidFill>
            <a:srgbClr val="00A6D6"/>
          </a:solidFill>
          <a:latin typeface="Calibri" pitchFamily="34" charset="0"/>
        </a:defRPr>
      </a:lvl7pPr>
      <a:lvl8pPr marL="1371600" algn="l" defTabSz="457200" rtl="0" fontAlgn="base">
        <a:spcBef>
          <a:spcPct val="0"/>
        </a:spcBef>
        <a:spcAft>
          <a:spcPct val="0"/>
        </a:spcAft>
        <a:defRPr sz="3200" b="1">
          <a:solidFill>
            <a:srgbClr val="00A6D6"/>
          </a:solidFill>
          <a:latin typeface="Calibri" pitchFamily="34" charset="0"/>
        </a:defRPr>
      </a:lvl8pPr>
      <a:lvl9pPr marL="1828800" algn="l" defTabSz="457200" rtl="0" fontAlgn="base">
        <a:spcBef>
          <a:spcPct val="0"/>
        </a:spcBef>
        <a:spcAft>
          <a:spcPct val="0"/>
        </a:spcAft>
        <a:defRPr sz="3200" b="1">
          <a:solidFill>
            <a:srgbClr val="00A6D6"/>
          </a:solidFill>
          <a:latin typeface="Calibri" pitchFamily="34" charset="0"/>
        </a:defRPr>
      </a:lvl9pPr>
    </p:titleStyle>
    <p:bodyStyle>
      <a:lvl1pPr indent="-342900" algn="l" defTabSz="457200" rtl="0" fontAlgn="base">
        <a:spcBef>
          <a:spcPct val="20000"/>
        </a:spcBef>
        <a:spcAft>
          <a:spcPct val="0"/>
        </a:spcAft>
        <a:buFont typeface="Arial" charset="0"/>
        <a:defRPr sz="2400" kern="1200">
          <a:solidFill>
            <a:srgbClr val="808080"/>
          </a:solidFill>
          <a:latin typeface="Trebuchet MS"/>
          <a:ea typeface="+mn-ea"/>
          <a:cs typeface="Trebuchet MS"/>
        </a:defRPr>
      </a:lvl1pPr>
      <a:lvl2pPr marL="742950" indent="-285750" algn="l" defTabSz="457200" rtl="0" fontAlgn="base">
        <a:spcBef>
          <a:spcPct val="20000"/>
        </a:spcBef>
        <a:spcAft>
          <a:spcPct val="0"/>
        </a:spcAft>
        <a:buFont typeface="Arial" charset="0"/>
        <a:buChar char="–"/>
        <a:defRPr sz="2400" kern="1200">
          <a:solidFill>
            <a:srgbClr val="808080"/>
          </a:solidFill>
          <a:latin typeface="Trebuchet MS"/>
          <a:ea typeface="+mn-ea"/>
          <a:cs typeface="Trebuchet MS"/>
        </a:defRPr>
      </a:lvl2pPr>
      <a:lvl3pPr marL="1143000" indent="-228600" algn="l" defTabSz="457200" rtl="0" fontAlgn="base">
        <a:spcBef>
          <a:spcPct val="20000"/>
        </a:spcBef>
        <a:spcAft>
          <a:spcPct val="0"/>
        </a:spcAft>
        <a:buFont typeface="Arial" charset="0"/>
        <a:buChar char="•"/>
        <a:defRPr sz="2400" kern="1200">
          <a:solidFill>
            <a:srgbClr val="808080"/>
          </a:solidFill>
          <a:latin typeface="Trebuchet MS"/>
          <a:ea typeface="+mn-ea"/>
          <a:cs typeface="Trebuchet MS"/>
        </a:defRPr>
      </a:lvl3pPr>
      <a:lvl4pPr marL="1600200" indent="-228600" algn="l" defTabSz="457200" rtl="0" fontAlgn="base">
        <a:spcBef>
          <a:spcPct val="20000"/>
        </a:spcBef>
        <a:spcAft>
          <a:spcPct val="0"/>
        </a:spcAft>
        <a:buFont typeface="Arial" charset="0"/>
        <a:buChar char="–"/>
        <a:defRPr sz="2000" kern="1200">
          <a:solidFill>
            <a:srgbClr val="808080"/>
          </a:solidFill>
          <a:latin typeface="Trebuchet MS"/>
          <a:ea typeface="+mn-ea"/>
          <a:cs typeface="Trebuchet MS"/>
        </a:defRPr>
      </a:lvl4pPr>
      <a:lvl5pPr marL="2057400" indent="-228600" algn="l" defTabSz="457200" rtl="0" fontAlgn="base">
        <a:spcBef>
          <a:spcPct val="20000"/>
        </a:spcBef>
        <a:spcAft>
          <a:spcPct val="0"/>
        </a:spcAft>
        <a:buFont typeface="Arial" charset="0"/>
        <a:buChar char="»"/>
        <a:defRPr sz="2000" kern="1200">
          <a:solidFill>
            <a:srgbClr val="808080"/>
          </a:solidFill>
          <a:latin typeface="Trebuchet MS"/>
          <a:ea typeface="+mn-ea"/>
          <a:cs typeface="Trebuchet M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fontAlgn="auto">
              <a:spcBef>
                <a:spcPts val="0"/>
              </a:spcBef>
              <a:spcAft>
                <a:spcPts val="0"/>
              </a:spcAft>
            </a:pPr>
            <a:fld id="{3A825F5B-DDB3-44A0-A925-C9D540EC4E1D}" type="datetimeFigureOut">
              <a:rPr lang="en-GB" smtClean="0">
                <a:solidFill>
                  <a:prstClr val="black">
                    <a:tint val="75000"/>
                  </a:prstClr>
                </a:solidFill>
                <a:latin typeface="Calibri" panose="020F0502020204030204"/>
              </a:rPr>
              <a:pPr defTabSz="685800" fontAlgn="auto">
                <a:spcBef>
                  <a:spcPts val="0"/>
                </a:spcBef>
                <a:spcAft>
                  <a:spcPts val="0"/>
                </a:spcAft>
              </a:pPr>
              <a:t>27/11/2017</a:t>
            </a:fld>
            <a:endParaRPr lang="en-GB">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fontAlgn="auto">
              <a:spcBef>
                <a:spcPts val="0"/>
              </a:spcBef>
              <a:spcAft>
                <a:spcPts val="0"/>
              </a:spcAft>
            </a:pPr>
            <a:endParaRPr lang="en-GB">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fontAlgn="auto">
              <a:spcBef>
                <a:spcPts val="0"/>
              </a:spcBef>
              <a:spcAft>
                <a:spcPts val="0"/>
              </a:spcAft>
            </a:pPr>
            <a:fld id="{39A27237-AC69-416F-9D8D-54F10F4664BB}" type="slidenum">
              <a:rPr lang="en-GB" smtClean="0">
                <a:solidFill>
                  <a:prstClr val="black">
                    <a:tint val="75000"/>
                  </a:prstClr>
                </a:solidFill>
                <a:latin typeface="Calibri" panose="020F0502020204030204"/>
              </a:rPr>
              <a:pPr defTabSz="685800" fontAlgn="auto">
                <a:spcBef>
                  <a:spcPts val="0"/>
                </a:spcBef>
                <a:spcAft>
                  <a:spcPts val="0"/>
                </a:spcAft>
              </a:pPr>
              <a:t>‹#›</a:t>
            </a:fld>
            <a:endParaRPr lang="en-GB">
              <a:solidFill>
                <a:prstClr val="black">
                  <a:tint val="75000"/>
                </a:prstClr>
              </a:solidFill>
              <a:latin typeface="Calibri" panose="020F0502020204030204"/>
            </a:endParaRPr>
          </a:p>
        </p:txBody>
      </p:sp>
    </p:spTree>
    <p:extLst>
      <p:ext uri="{BB962C8B-B14F-4D97-AF65-F5344CB8AC3E}">
        <p14:creationId xmlns:p14="http://schemas.microsoft.com/office/powerpoint/2010/main" val="12030207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fontAlgn="auto">
              <a:spcBef>
                <a:spcPts val="0"/>
              </a:spcBef>
              <a:spcAft>
                <a:spcPts val="0"/>
              </a:spcAft>
            </a:pPr>
            <a:fld id="{0A1354F6-0AA9-45DE-80AC-36A96DB5D003}" type="datetimeFigureOut">
              <a:rPr lang="en-US" smtClean="0">
                <a:solidFill>
                  <a:prstClr val="black">
                    <a:tint val="75000"/>
                  </a:prstClr>
                </a:solidFill>
                <a:latin typeface="Calibri" panose="020F0502020204030204"/>
              </a:rPr>
              <a:pPr defTabSz="685800" fontAlgn="auto">
                <a:spcBef>
                  <a:spcPts val="0"/>
                </a:spcBef>
                <a:spcAft>
                  <a:spcPts val="0"/>
                </a:spcAft>
              </a:pPr>
              <a:t>11/27/2017</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fontAlgn="auto">
              <a:spcBef>
                <a:spcPts val="0"/>
              </a:spcBef>
              <a:spcAft>
                <a:spcPts val="0"/>
              </a:spcAft>
            </a:pPr>
            <a:fld id="{B3C5217A-15D9-4EF6-9DA1-6138AEBD7A1C}" type="slidenum">
              <a:rPr lang="en-US" smtClean="0">
                <a:solidFill>
                  <a:prstClr val="black">
                    <a:tint val="75000"/>
                  </a:prstClr>
                </a:solidFill>
                <a:latin typeface="Calibri" panose="020F0502020204030204"/>
              </a:rPr>
              <a:pPr defTabSz="685800"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9361546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55119"/>
            <a:ext cx="8229600" cy="742950"/>
          </a:xfrm>
          <a:prstGeom prst="rect">
            <a:avLst/>
          </a:prstGeom>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457200" y="1055219"/>
            <a:ext cx="8229600" cy="3657600"/>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14" name="Rectangle 13"/>
          <p:cNvSpPr/>
          <p:nvPr userDrawn="1"/>
        </p:nvSpPr>
        <p:spPr>
          <a:xfrm>
            <a:off x="0" y="0"/>
            <a:ext cx="9144000" cy="103526"/>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5" name="Rectangle 14"/>
          <p:cNvSpPr/>
          <p:nvPr userDrawn="1"/>
        </p:nvSpPr>
        <p:spPr>
          <a:xfrm>
            <a:off x="1" y="0"/>
            <a:ext cx="1932560" cy="103526"/>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
        <p:nvSpPr>
          <p:cNvPr id="16" name="Rectangle 15"/>
          <p:cNvSpPr/>
          <p:nvPr userDrawn="1"/>
        </p:nvSpPr>
        <p:spPr>
          <a:xfrm>
            <a:off x="3658618" y="0"/>
            <a:ext cx="5485383" cy="103526"/>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srgbClr val="FFFFFF"/>
              </a:solidFill>
            </a:endParaRPr>
          </a:p>
        </p:txBody>
      </p:sp>
    </p:spTree>
    <p:extLst>
      <p:ext uri="{BB962C8B-B14F-4D97-AF65-F5344CB8AC3E}">
        <p14:creationId xmlns:p14="http://schemas.microsoft.com/office/powerpoint/2010/main" val="27898964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spcBef>
          <a:spcPct val="0"/>
        </a:spcBef>
        <a:buNone/>
        <a:defRPr sz="2700" b="1" i="0" kern="1200" spc="-75" baseline="0">
          <a:solidFill>
            <a:srgbClr val="ED7C00"/>
          </a:solidFill>
          <a:latin typeface="Trebuchet MS"/>
          <a:ea typeface="+mj-ea"/>
          <a:cs typeface="Trebuchet MS"/>
        </a:defRPr>
      </a:lvl1pPr>
    </p:titleStyle>
    <p:bodyStyle>
      <a:lvl1pPr marL="137160" indent="-137160" algn="l" defTabSz="685800" rtl="0" eaLnBrk="1" latinLnBrk="0" hangingPunct="1">
        <a:spcBef>
          <a:spcPct val="20000"/>
        </a:spcBef>
        <a:buClr>
          <a:schemeClr val="accent1"/>
        </a:buClr>
        <a:buSzPct val="85000"/>
        <a:buFont typeface="Arial" pitchFamily="34" charset="0"/>
        <a:buChar char="•"/>
        <a:defRPr sz="1800" kern="1200">
          <a:solidFill>
            <a:srgbClr val="808080"/>
          </a:solidFill>
          <a:latin typeface="Trebuchet MS"/>
          <a:ea typeface="+mn-ea"/>
          <a:cs typeface="Trebuchet MS"/>
        </a:defRPr>
      </a:lvl1pPr>
      <a:lvl2pPr marL="342900" indent="-137160" algn="l" defTabSz="685800" rtl="0" eaLnBrk="1" latinLnBrk="0" hangingPunct="1">
        <a:spcBef>
          <a:spcPct val="20000"/>
        </a:spcBef>
        <a:buClr>
          <a:schemeClr val="accent1"/>
        </a:buClr>
        <a:buSzPct val="85000"/>
        <a:buFont typeface="Arial" pitchFamily="34" charset="0"/>
        <a:buChar char="•"/>
        <a:defRPr sz="1500" kern="1200">
          <a:solidFill>
            <a:srgbClr val="808080"/>
          </a:solidFill>
          <a:latin typeface="Trebuchet MS"/>
          <a:ea typeface="+mn-ea"/>
          <a:cs typeface="Trebuchet MS"/>
        </a:defRPr>
      </a:lvl2pPr>
      <a:lvl3pPr marL="548640" indent="-137160" algn="l" defTabSz="685800" rtl="0" eaLnBrk="1" latinLnBrk="0" hangingPunct="1">
        <a:spcBef>
          <a:spcPct val="20000"/>
        </a:spcBef>
        <a:buClr>
          <a:schemeClr val="accent1"/>
        </a:buClr>
        <a:buSzPct val="90000"/>
        <a:buFont typeface="Arial" pitchFamily="34" charset="0"/>
        <a:buChar char="•"/>
        <a:defRPr sz="1350" kern="1200">
          <a:solidFill>
            <a:srgbClr val="808080"/>
          </a:solidFill>
          <a:latin typeface="Trebuchet MS"/>
          <a:ea typeface="+mn-ea"/>
          <a:cs typeface="Trebuchet MS"/>
        </a:defRPr>
      </a:lvl3pPr>
      <a:lvl4pPr marL="754380" indent="-137160" algn="l" defTabSz="685800" rtl="0" eaLnBrk="1" latinLnBrk="0" hangingPunct="1">
        <a:spcBef>
          <a:spcPct val="20000"/>
        </a:spcBef>
        <a:buClr>
          <a:schemeClr val="accent1"/>
        </a:buClr>
        <a:buFont typeface="Arial" pitchFamily="34" charset="0"/>
        <a:buChar char="•"/>
        <a:defRPr sz="1200" kern="1200">
          <a:solidFill>
            <a:srgbClr val="808080"/>
          </a:solidFill>
          <a:latin typeface="Trebuchet MS"/>
          <a:ea typeface="+mn-ea"/>
          <a:cs typeface="Trebuchet MS"/>
        </a:defRPr>
      </a:lvl4pPr>
      <a:lvl5pPr marL="891540" indent="-102870" algn="l" defTabSz="685800" rtl="0" eaLnBrk="1" latinLnBrk="0" hangingPunct="1">
        <a:spcBef>
          <a:spcPct val="20000"/>
        </a:spcBef>
        <a:buClr>
          <a:schemeClr val="accent1"/>
        </a:buClr>
        <a:buSzPct val="100000"/>
        <a:buFont typeface="Arial" pitchFamily="34" charset="0"/>
        <a:buChar char="•"/>
        <a:defRPr sz="1050" kern="1200" baseline="0">
          <a:solidFill>
            <a:srgbClr val="808080"/>
          </a:solidFill>
          <a:latin typeface="Trebuchet MS"/>
          <a:ea typeface="+mn-ea"/>
          <a:cs typeface="Trebuchet MS"/>
        </a:defRPr>
      </a:lvl5pPr>
      <a:lvl6pPr marL="102870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6pPr>
      <a:lvl7pPr marL="116586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7pPr>
      <a:lvl8pPr marL="130302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8pPr>
      <a:lvl9pPr marL="1440180" indent="-137160" algn="l" defTabSz="685800" rtl="0" eaLnBrk="1" latinLnBrk="0" hangingPunct="1">
        <a:spcBef>
          <a:spcPct val="20000"/>
        </a:spcBef>
        <a:buClr>
          <a:schemeClr val="accent1"/>
        </a:buClr>
        <a:buFont typeface="Arial" pitchFamily="34" charset="0"/>
        <a:buChar char="•"/>
        <a:defRPr sz="975"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842964"/>
            <a:ext cx="8229600" cy="70246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Lorem ipsum</a:t>
            </a:r>
          </a:p>
        </p:txBody>
      </p:sp>
      <p:sp>
        <p:nvSpPr>
          <p:cNvPr id="1027" name="Rectangle 3"/>
          <p:cNvSpPr>
            <a:spLocks noGrp="1" noChangeArrowheads="1"/>
          </p:cNvSpPr>
          <p:nvPr>
            <p:ph type="body" idx="1"/>
          </p:nvPr>
        </p:nvSpPr>
        <p:spPr bwMode="auto">
          <a:xfrm>
            <a:off x="457201" y="1790701"/>
            <a:ext cx="8229600" cy="27253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BE" dirty="0" smtClean="0"/>
              <a:t>Et </a:t>
            </a:r>
            <a:r>
              <a:rPr lang="fr-BE" dirty="0" err="1" smtClean="0"/>
              <a:t>dolor</a:t>
            </a:r>
            <a:r>
              <a:rPr lang="fr-BE" dirty="0" smtClean="0"/>
              <a:t> </a:t>
            </a:r>
            <a:r>
              <a:rPr lang="fr-BE" dirty="0" err="1" smtClean="0"/>
              <a:t>fragum</a:t>
            </a:r>
            <a:endParaRPr lang="en-GB" dirty="0" smtClean="0"/>
          </a:p>
          <a:p>
            <a:pPr lvl="1"/>
            <a:r>
              <a:rPr lang="en-GB" dirty="0" smtClean="0"/>
              <a:t>Et </a:t>
            </a:r>
            <a:r>
              <a:rPr lang="en-GB" dirty="0" err="1" smtClean="0"/>
              <a:t>dolor</a:t>
            </a:r>
            <a:r>
              <a:rPr lang="en-GB" dirty="0" smtClean="0"/>
              <a:t> </a:t>
            </a:r>
            <a:r>
              <a:rPr lang="en-GB" dirty="0" err="1" smtClean="0"/>
              <a:t>fragum</a:t>
            </a:r>
            <a:endParaRPr lang="en-GB" dirty="0" smtClean="0"/>
          </a:p>
          <a:p>
            <a:pPr lvl="2"/>
            <a:r>
              <a:rPr lang="en-GB" dirty="0" smtClean="0"/>
              <a:t>- Et </a:t>
            </a:r>
            <a:r>
              <a:rPr lang="en-GB" dirty="0" err="1" smtClean="0"/>
              <a:t>dolor</a:t>
            </a:r>
            <a:r>
              <a:rPr lang="en-GB" dirty="0" smtClean="0"/>
              <a:t> </a:t>
            </a:r>
            <a:r>
              <a:rPr lang="en-GB" dirty="0" err="1" smtClean="0"/>
              <a:t>fragum</a:t>
            </a:r>
            <a:endParaRPr lang="en-GB" dirty="0" smtClean="0"/>
          </a:p>
        </p:txBody>
      </p:sp>
      <p:sp>
        <p:nvSpPr>
          <p:cNvPr id="1028" name="Rectangle 4"/>
          <p:cNvSpPr>
            <a:spLocks noGrp="1" noChangeArrowheads="1"/>
          </p:cNvSpPr>
          <p:nvPr>
            <p:ph type="dt" sz="half" idx="2"/>
          </p:nvPr>
        </p:nvSpPr>
        <p:spPr bwMode="auto">
          <a:xfrm>
            <a:off x="457201" y="4752844"/>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619" b="0">
                <a:solidFill>
                  <a:schemeClr val="tx1"/>
                </a:solidFill>
                <a:latin typeface="+mj-lt"/>
              </a:defRPr>
            </a:lvl1pPr>
          </a:lstStyle>
          <a:p>
            <a:pPr defTabSz="685800">
              <a:defRPr/>
            </a:pPr>
            <a:endParaRPr lang="en-GB" dirty="0">
              <a:solidFill>
                <a:srgbClr val="000000"/>
              </a:solidFill>
              <a:sym typeface="Gill Sans" charset="0"/>
            </a:endParaRPr>
          </a:p>
        </p:txBody>
      </p:sp>
      <p:sp>
        <p:nvSpPr>
          <p:cNvPr id="1030" name="Rectangle 6"/>
          <p:cNvSpPr>
            <a:spLocks noGrp="1" noChangeArrowheads="1"/>
          </p:cNvSpPr>
          <p:nvPr>
            <p:ph type="sldNum" sz="quarter" idx="4"/>
          </p:nvPr>
        </p:nvSpPr>
        <p:spPr bwMode="auto">
          <a:xfrm>
            <a:off x="6553201" y="4752844"/>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619" b="0">
                <a:solidFill>
                  <a:schemeClr val="tx1"/>
                </a:solidFill>
                <a:latin typeface="Arial" charset="0"/>
              </a:defRPr>
            </a:lvl1pPr>
          </a:lstStyle>
          <a:p>
            <a:pPr defTabSz="685800">
              <a:defRPr/>
            </a:pPr>
            <a:fld id="{9C8D21B7-B314-438C-91E9-7FF9087DC078}" type="slidenum">
              <a:rPr lang="en-GB" smtClean="0">
                <a:solidFill>
                  <a:srgbClr val="000000"/>
                </a:solidFill>
                <a:sym typeface="Gill Sans" charset="0"/>
              </a:rPr>
              <a:pPr defTabSz="685800">
                <a:defRPr/>
              </a:pPr>
              <a:t>‹#›</a:t>
            </a:fld>
            <a:endParaRPr lang="en-GB" dirty="0">
              <a:solidFill>
                <a:srgbClr val="000000"/>
              </a:solidFill>
              <a:sym typeface="Gill Sans" charset="0"/>
            </a:endParaRPr>
          </a:p>
        </p:txBody>
      </p:sp>
    </p:spTree>
    <p:extLst>
      <p:ext uri="{BB962C8B-B14F-4D97-AF65-F5344CB8AC3E}">
        <p14:creationId xmlns:p14="http://schemas.microsoft.com/office/powerpoint/2010/main" val="64746782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txStyles>
    <p:titleStyle>
      <a:lvl1pPr marL="201770" indent="-201770" algn="l" rtl="0" eaLnBrk="0" fontAlgn="base" hangingPunct="0">
        <a:spcBef>
          <a:spcPct val="0"/>
        </a:spcBef>
        <a:spcAft>
          <a:spcPct val="0"/>
        </a:spcAft>
        <a:defRPr sz="1688" b="1">
          <a:solidFill>
            <a:srgbClr val="0F5494"/>
          </a:solidFill>
          <a:latin typeface="+mj-lt"/>
          <a:ea typeface="+mj-ea"/>
          <a:cs typeface="+mj-cs"/>
        </a:defRPr>
      </a:lvl1pPr>
      <a:lvl2pPr marL="201770" indent="-201770" algn="l" rtl="0" eaLnBrk="0" fontAlgn="base" hangingPunct="0">
        <a:spcBef>
          <a:spcPct val="0"/>
        </a:spcBef>
        <a:spcAft>
          <a:spcPct val="0"/>
        </a:spcAft>
        <a:defRPr sz="1688" b="1">
          <a:solidFill>
            <a:srgbClr val="0F5494"/>
          </a:solidFill>
          <a:latin typeface="Verdana" pitchFamily="34" charset="0"/>
        </a:defRPr>
      </a:lvl2pPr>
      <a:lvl3pPr marL="201770" indent="-201770" algn="l" rtl="0" eaLnBrk="0" fontAlgn="base" hangingPunct="0">
        <a:spcBef>
          <a:spcPct val="0"/>
        </a:spcBef>
        <a:spcAft>
          <a:spcPct val="0"/>
        </a:spcAft>
        <a:defRPr sz="1688" b="1">
          <a:solidFill>
            <a:srgbClr val="0F5494"/>
          </a:solidFill>
          <a:latin typeface="Verdana" pitchFamily="34" charset="0"/>
        </a:defRPr>
      </a:lvl3pPr>
      <a:lvl4pPr marL="201770" indent="-201770" algn="l" rtl="0" eaLnBrk="0" fontAlgn="base" hangingPunct="0">
        <a:spcBef>
          <a:spcPct val="0"/>
        </a:spcBef>
        <a:spcAft>
          <a:spcPct val="0"/>
        </a:spcAft>
        <a:defRPr sz="1688" b="1">
          <a:solidFill>
            <a:srgbClr val="0F5494"/>
          </a:solidFill>
          <a:latin typeface="Verdana" pitchFamily="34" charset="0"/>
        </a:defRPr>
      </a:lvl4pPr>
      <a:lvl5pPr marL="201770" indent="-201770" algn="l" rtl="0" eaLnBrk="0" fontAlgn="base" hangingPunct="0">
        <a:spcBef>
          <a:spcPct val="0"/>
        </a:spcBef>
        <a:spcAft>
          <a:spcPct val="0"/>
        </a:spcAft>
        <a:defRPr sz="1688" b="1">
          <a:solidFill>
            <a:srgbClr val="0F5494"/>
          </a:solidFill>
          <a:latin typeface="Verdana" pitchFamily="34" charset="0"/>
        </a:defRPr>
      </a:lvl5pPr>
      <a:lvl6pPr marL="458893" algn="l" rtl="0" fontAlgn="base">
        <a:spcBef>
          <a:spcPct val="0"/>
        </a:spcBef>
        <a:spcAft>
          <a:spcPct val="0"/>
        </a:spcAft>
        <a:defRPr sz="1688" b="1">
          <a:solidFill>
            <a:srgbClr val="0F5494"/>
          </a:solidFill>
          <a:latin typeface="Verdana" pitchFamily="34" charset="0"/>
        </a:defRPr>
      </a:lvl6pPr>
      <a:lvl7pPr marL="716015" algn="l" rtl="0" fontAlgn="base">
        <a:spcBef>
          <a:spcPct val="0"/>
        </a:spcBef>
        <a:spcAft>
          <a:spcPct val="0"/>
        </a:spcAft>
        <a:defRPr sz="1688" b="1">
          <a:solidFill>
            <a:srgbClr val="0F5494"/>
          </a:solidFill>
          <a:latin typeface="Verdana" pitchFamily="34" charset="0"/>
        </a:defRPr>
      </a:lvl7pPr>
      <a:lvl8pPr marL="973139" algn="l" rtl="0" fontAlgn="base">
        <a:spcBef>
          <a:spcPct val="0"/>
        </a:spcBef>
        <a:spcAft>
          <a:spcPct val="0"/>
        </a:spcAft>
        <a:defRPr sz="1688" b="1">
          <a:solidFill>
            <a:srgbClr val="0F5494"/>
          </a:solidFill>
          <a:latin typeface="Verdana" pitchFamily="34" charset="0"/>
        </a:defRPr>
      </a:lvl8pPr>
      <a:lvl9pPr marL="1230262" algn="l" rtl="0" fontAlgn="base">
        <a:spcBef>
          <a:spcPct val="0"/>
        </a:spcBef>
        <a:spcAft>
          <a:spcPct val="0"/>
        </a:spcAft>
        <a:defRPr sz="1688" b="1">
          <a:solidFill>
            <a:srgbClr val="0F5494"/>
          </a:solidFill>
          <a:latin typeface="Verdana" pitchFamily="34" charset="0"/>
        </a:defRPr>
      </a:lvl9pPr>
    </p:titleStyle>
    <p:bodyStyle>
      <a:lvl1pPr marL="192842" indent="-192842" algn="l" rtl="0" eaLnBrk="0" fontAlgn="base" hangingPunct="0">
        <a:spcBef>
          <a:spcPct val="20000"/>
        </a:spcBef>
        <a:spcAft>
          <a:spcPct val="0"/>
        </a:spcAft>
        <a:buClr>
          <a:srgbClr val="0F5494"/>
        </a:buClr>
        <a:buChar char="•"/>
        <a:defRPr sz="1350" i="1">
          <a:solidFill>
            <a:srgbClr val="0F5494"/>
          </a:solidFill>
          <a:latin typeface="+mn-lt"/>
          <a:ea typeface="+mn-ea"/>
          <a:cs typeface="+mn-cs"/>
        </a:defRPr>
      </a:lvl1pPr>
      <a:lvl2pPr marL="417824" indent="-160702" algn="l" rtl="0" eaLnBrk="0" fontAlgn="base" hangingPunct="0">
        <a:spcBef>
          <a:spcPct val="20000"/>
        </a:spcBef>
        <a:spcAft>
          <a:spcPct val="0"/>
        </a:spcAft>
        <a:buClr>
          <a:srgbClr val="00AEF0"/>
        </a:buClr>
        <a:buChar char="•"/>
        <a:defRPr sz="1125" b="1">
          <a:solidFill>
            <a:srgbClr val="0F5494"/>
          </a:solidFill>
          <a:latin typeface="+mn-lt"/>
        </a:defRPr>
      </a:lvl2pPr>
      <a:lvl3pPr marL="642807" indent="-128561" algn="l" rtl="0" eaLnBrk="0" fontAlgn="base" hangingPunct="0">
        <a:spcBef>
          <a:spcPct val="20000"/>
        </a:spcBef>
        <a:spcAft>
          <a:spcPct val="0"/>
        </a:spcAft>
        <a:defRPr sz="788">
          <a:solidFill>
            <a:srgbClr val="0F5494"/>
          </a:solidFill>
          <a:latin typeface="+mn-lt"/>
        </a:defRPr>
      </a:lvl3pPr>
      <a:lvl4pPr marL="899930" indent="-128561" algn="l" rtl="0" eaLnBrk="0" fontAlgn="base" hangingPunct="0">
        <a:spcBef>
          <a:spcPct val="20000"/>
        </a:spcBef>
        <a:spcAft>
          <a:spcPct val="0"/>
        </a:spcAft>
        <a:buChar char="–"/>
        <a:defRPr sz="1125">
          <a:solidFill>
            <a:schemeClr val="tx1"/>
          </a:solidFill>
          <a:latin typeface="Arial" charset="0"/>
        </a:defRPr>
      </a:lvl4pPr>
      <a:lvl5pPr marL="1157053" indent="-128561" algn="l" rtl="0" eaLnBrk="0" fontAlgn="base" hangingPunct="0">
        <a:spcBef>
          <a:spcPct val="20000"/>
        </a:spcBef>
        <a:spcAft>
          <a:spcPct val="0"/>
        </a:spcAft>
        <a:buChar char="»"/>
        <a:defRPr sz="1125">
          <a:solidFill>
            <a:schemeClr val="tx1"/>
          </a:solidFill>
          <a:latin typeface="Arial" charset="0"/>
        </a:defRPr>
      </a:lvl5pPr>
      <a:lvl6pPr marL="1414175" indent="-128561" algn="l" rtl="0" fontAlgn="base">
        <a:spcBef>
          <a:spcPct val="20000"/>
        </a:spcBef>
        <a:spcAft>
          <a:spcPct val="0"/>
        </a:spcAft>
        <a:buChar char="»"/>
        <a:defRPr sz="1125">
          <a:solidFill>
            <a:schemeClr val="tx1"/>
          </a:solidFill>
          <a:latin typeface="Arial" charset="0"/>
        </a:defRPr>
      </a:lvl6pPr>
      <a:lvl7pPr marL="1671299" indent="-128561" algn="l" rtl="0" fontAlgn="base">
        <a:spcBef>
          <a:spcPct val="20000"/>
        </a:spcBef>
        <a:spcAft>
          <a:spcPct val="0"/>
        </a:spcAft>
        <a:buChar char="»"/>
        <a:defRPr sz="1125">
          <a:solidFill>
            <a:schemeClr val="tx1"/>
          </a:solidFill>
          <a:latin typeface="Arial" charset="0"/>
        </a:defRPr>
      </a:lvl7pPr>
      <a:lvl8pPr marL="1928422" indent="-128561" algn="l" rtl="0" fontAlgn="base">
        <a:spcBef>
          <a:spcPct val="20000"/>
        </a:spcBef>
        <a:spcAft>
          <a:spcPct val="0"/>
        </a:spcAft>
        <a:buChar char="»"/>
        <a:defRPr sz="1125">
          <a:solidFill>
            <a:schemeClr val="tx1"/>
          </a:solidFill>
          <a:latin typeface="Arial" charset="0"/>
        </a:defRPr>
      </a:lvl8pPr>
      <a:lvl9pPr marL="2185544" indent="-128561" algn="l" rtl="0" fontAlgn="base">
        <a:spcBef>
          <a:spcPct val="20000"/>
        </a:spcBef>
        <a:spcAft>
          <a:spcPct val="0"/>
        </a:spcAft>
        <a:buChar char="»"/>
        <a:defRPr sz="1125">
          <a:solidFill>
            <a:schemeClr val="tx1"/>
          </a:solidFill>
          <a:latin typeface="Arial" charset="0"/>
        </a:defRPr>
      </a:lvl9pPr>
    </p:bodyStyle>
    <p:otherStyle>
      <a:defPPr>
        <a:defRPr lang="fr-FR"/>
      </a:defPPr>
      <a:lvl1pPr marL="0" algn="l" defTabSz="514246" rtl="0" eaLnBrk="1" latinLnBrk="0" hangingPunct="1">
        <a:defRPr sz="1013" kern="1200">
          <a:solidFill>
            <a:schemeClr val="tx1"/>
          </a:solidFill>
          <a:latin typeface="+mn-lt"/>
          <a:ea typeface="+mn-ea"/>
          <a:cs typeface="+mn-cs"/>
        </a:defRPr>
      </a:lvl1pPr>
      <a:lvl2pPr marL="257123" algn="l" defTabSz="514246" rtl="0" eaLnBrk="1" latinLnBrk="0" hangingPunct="1">
        <a:defRPr sz="1013" kern="1200">
          <a:solidFill>
            <a:schemeClr val="tx1"/>
          </a:solidFill>
          <a:latin typeface="+mn-lt"/>
          <a:ea typeface="+mn-ea"/>
          <a:cs typeface="+mn-cs"/>
        </a:defRPr>
      </a:lvl2pPr>
      <a:lvl3pPr marL="514246" algn="l" defTabSz="514246" rtl="0" eaLnBrk="1" latinLnBrk="0" hangingPunct="1">
        <a:defRPr sz="1013" kern="1200">
          <a:solidFill>
            <a:schemeClr val="tx1"/>
          </a:solidFill>
          <a:latin typeface="+mn-lt"/>
          <a:ea typeface="+mn-ea"/>
          <a:cs typeface="+mn-cs"/>
        </a:defRPr>
      </a:lvl3pPr>
      <a:lvl4pPr marL="771368" algn="l" defTabSz="514246" rtl="0" eaLnBrk="1" latinLnBrk="0" hangingPunct="1">
        <a:defRPr sz="1013" kern="1200">
          <a:solidFill>
            <a:schemeClr val="tx1"/>
          </a:solidFill>
          <a:latin typeface="+mn-lt"/>
          <a:ea typeface="+mn-ea"/>
          <a:cs typeface="+mn-cs"/>
        </a:defRPr>
      </a:lvl4pPr>
      <a:lvl5pPr marL="1028492" algn="l" defTabSz="514246" rtl="0" eaLnBrk="1" latinLnBrk="0" hangingPunct="1">
        <a:defRPr sz="1013" kern="1200">
          <a:solidFill>
            <a:schemeClr val="tx1"/>
          </a:solidFill>
          <a:latin typeface="+mn-lt"/>
          <a:ea typeface="+mn-ea"/>
          <a:cs typeface="+mn-cs"/>
        </a:defRPr>
      </a:lvl5pPr>
      <a:lvl6pPr marL="1285614" algn="l" defTabSz="514246" rtl="0" eaLnBrk="1" latinLnBrk="0" hangingPunct="1">
        <a:defRPr sz="1013" kern="1200">
          <a:solidFill>
            <a:schemeClr val="tx1"/>
          </a:solidFill>
          <a:latin typeface="+mn-lt"/>
          <a:ea typeface="+mn-ea"/>
          <a:cs typeface="+mn-cs"/>
        </a:defRPr>
      </a:lvl6pPr>
      <a:lvl7pPr marL="1542737" algn="l" defTabSz="514246" rtl="0" eaLnBrk="1" latinLnBrk="0" hangingPunct="1">
        <a:defRPr sz="1013" kern="1200">
          <a:solidFill>
            <a:schemeClr val="tx1"/>
          </a:solidFill>
          <a:latin typeface="+mn-lt"/>
          <a:ea typeface="+mn-ea"/>
          <a:cs typeface="+mn-cs"/>
        </a:defRPr>
      </a:lvl7pPr>
      <a:lvl8pPr marL="1799860" algn="l" defTabSz="514246" rtl="0" eaLnBrk="1" latinLnBrk="0" hangingPunct="1">
        <a:defRPr sz="1013" kern="1200">
          <a:solidFill>
            <a:schemeClr val="tx1"/>
          </a:solidFill>
          <a:latin typeface="+mn-lt"/>
          <a:ea typeface="+mn-ea"/>
          <a:cs typeface="+mn-cs"/>
        </a:defRPr>
      </a:lvl8pPr>
      <a:lvl9pPr marL="2056983" algn="l" defTabSz="514246"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3EBF2D5A-1DB6-4F16-A10C-D522B1D647FA}" type="datetimeFigureOut">
              <a:rPr lang="en-GB" smtClean="0">
                <a:solidFill>
                  <a:prstClr val="black">
                    <a:tint val="75000"/>
                  </a:prstClr>
                </a:solidFill>
                <a:latin typeface="Calibri"/>
              </a:rPr>
              <a:pPr fontAlgn="auto">
                <a:spcBef>
                  <a:spcPts val="0"/>
                </a:spcBef>
                <a:spcAft>
                  <a:spcPts val="0"/>
                </a:spcAft>
              </a:pPr>
              <a:t>27/11/2017</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4B1A10C6-7A74-4600-94C4-201BCAE38A3E}"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57450792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13"/>
          <p:cNvSpPr/>
          <p:nvPr userDrawn="1"/>
        </p:nvSpPr>
        <p:spPr>
          <a:xfrm>
            <a:off x="0" y="0"/>
            <a:ext cx="9144000" cy="138034"/>
          </a:xfrm>
          <a:prstGeom prst="rect">
            <a:avLst/>
          </a:prstGeom>
          <a:solidFill>
            <a:srgbClr val="544E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24"/>
            <a:endParaRPr lang="en-US" sz="1800">
              <a:solidFill>
                <a:prstClr val="white"/>
              </a:solidFill>
              <a:sym typeface="Gill Sans" charset="0"/>
            </a:endParaRPr>
          </a:p>
        </p:txBody>
      </p:sp>
      <p:sp>
        <p:nvSpPr>
          <p:cNvPr id="10" name="Rectangle 14"/>
          <p:cNvSpPr/>
          <p:nvPr userDrawn="1"/>
        </p:nvSpPr>
        <p:spPr>
          <a:xfrm>
            <a:off x="1" y="0"/>
            <a:ext cx="1932560" cy="138034"/>
          </a:xfrm>
          <a:prstGeom prst="rect">
            <a:avLst/>
          </a:prstGeom>
          <a:solidFill>
            <a:srgbClr val="ED7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24"/>
            <a:endParaRPr lang="en-US" sz="1800">
              <a:solidFill>
                <a:prstClr val="white"/>
              </a:solidFill>
              <a:sym typeface="Gill Sans" charset="0"/>
            </a:endParaRPr>
          </a:p>
        </p:txBody>
      </p:sp>
      <p:sp>
        <p:nvSpPr>
          <p:cNvPr id="11" name="Rectangle 15"/>
          <p:cNvSpPr/>
          <p:nvPr userDrawn="1"/>
        </p:nvSpPr>
        <p:spPr>
          <a:xfrm>
            <a:off x="3658618" y="0"/>
            <a:ext cx="5485383" cy="138035"/>
          </a:xfrm>
          <a:prstGeom prst="rect">
            <a:avLst/>
          </a:prstGeom>
          <a:solidFill>
            <a:srgbClr val="ABD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24"/>
            <a:endParaRPr lang="en-US" sz="1800">
              <a:solidFill>
                <a:prstClr val="white"/>
              </a:solidFill>
              <a:sym typeface="Gill Sans" charset="0"/>
            </a:endParaRPr>
          </a:p>
        </p:txBody>
      </p:sp>
      <p:sp>
        <p:nvSpPr>
          <p:cNvPr id="12" name="Title Placeholder 1"/>
          <p:cNvSpPr>
            <a:spLocks noGrp="1"/>
          </p:cNvSpPr>
          <p:nvPr>
            <p:ph type="title"/>
          </p:nvPr>
        </p:nvSpPr>
        <p:spPr>
          <a:xfrm>
            <a:off x="457201" y="340158"/>
            <a:ext cx="8229600" cy="9906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15" name="Tijdelijke aanduiding voor tekst 2"/>
          <p:cNvSpPr>
            <a:spLocks noGrp="1"/>
          </p:cNvSpPr>
          <p:nvPr>
            <p:ph type="body" idx="1"/>
          </p:nvPr>
        </p:nvSpPr>
        <p:spPr bwMode="auto">
          <a:xfrm>
            <a:off x="457201" y="1454151"/>
            <a:ext cx="8229600" cy="3313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712367793"/>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Lst>
  <p:timing>
    <p:tnLst>
      <p:par>
        <p:cTn id="1" dur="indefinite" restart="never" nodeType="tmRoot"/>
      </p:par>
    </p:tnLst>
  </p:timing>
  <p:txStyles>
    <p:titleStyle>
      <a:lvl1pPr algn="l" defTabSz="457124" rtl="0" fontAlgn="base">
        <a:spcBef>
          <a:spcPct val="0"/>
        </a:spcBef>
        <a:spcAft>
          <a:spcPct val="0"/>
        </a:spcAft>
        <a:defRPr sz="3400" b="0" i="0" kern="1200">
          <a:solidFill>
            <a:srgbClr val="ED7C00"/>
          </a:solidFill>
          <a:latin typeface="Trebuchet MS"/>
          <a:ea typeface="+mj-ea"/>
          <a:cs typeface="Trebuchet MS"/>
        </a:defRPr>
      </a:lvl1pPr>
      <a:lvl2pPr algn="l" defTabSz="457124" rtl="0" fontAlgn="base">
        <a:spcBef>
          <a:spcPct val="0"/>
        </a:spcBef>
        <a:spcAft>
          <a:spcPct val="0"/>
        </a:spcAft>
        <a:defRPr sz="3199" b="1">
          <a:solidFill>
            <a:srgbClr val="00A6D6"/>
          </a:solidFill>
          <a:latin typeface="Calibri" pitchFamily="34" charset="0"/>
        </a:defRPr>
      </a:lvl2pPr>
      <a:lvl3pPr algn="l" defTabSz="457124" rtl="0" fontAlgn="base">
        <a:spcBef>
          <a:spcPct val="0"/>
        </a:spcBef>
        <a:spcAft>
          <a:spcPct val="0"/>
        </a:spcAft>
        <a:defRPr sz="3199" b="1">
          <a:solidFill>
            <a:srgbClr val="00A6D6"/>
          </a:solidFill>
          <a:latin typeface="Calibri" pitchFamily="34" charset="0"/>
        </a:defRPr>
      </a:lvl3pPr>
      <a:lvl4pPr algn="l" defTabSz="457124" rtl="0" fontAlgn="base">
        <a:spcBef>
          <a:spcPct val="0"/>
        </a:spcBef>
        <a:spcAft>
          <a:spcPct val="0"/>
        </a:spcAft>
        <a:defRPr sz="3199" b="1">
          <a:solidFill>
            <a:srgbClr val="00A6D6"/>
          </a:solidFill>
          <a:latin typeface="Calibri" pitchFamily="34" charset="0"/>
        </a:defRPr>
      </a:lvl4pPr>
      <a:lvl5pPr algn="l" defTabSz="457124" rtl="0" fontAlgn="base">
        <a:spcBef>
          <a:spcPct val="0"/>
        </a:spcBef>
        <a:spcAft>
          <a:spcPct val="0"/>
        </a:spcAft>
        <a:defRPr sz="3199" b="1">
          <a:solidFill>
            <a:srgbClr val="00A6D6"/>
          </a:solidFill>
          <a:latin typeface="Calibri" pitchFamily="34" charset="0"/>
        </a:defRPr>
      </a:lvl5pPr>
      <a:lvl6pPr marL="457124" algn="l" defTabSz="457124" rtl="0" fontAlgn="base">
        <a:spcBef>
          <a:spcPct val="0"/>
        </a:spcBef>
        <a:spcAft>
          <a:spcPct val="0"/>
        </a:spcAft>
        <a:defRPr sz="3199" b="1">
          <a:solidFill>
            <a:srgbClr val="00A6D6"/>
          </a:solidFill>
          <a:latin typeface="Calibri" pitchFamily="34" charset="0"/>
        </a:defRPr>
      </a:lvl6pPr>
      <a:lvl7pPr marL="914249" algn="l" defTabSz="457124" rtl="0" fontAlgn="base">
        <a:spcBef>
          <a:spcPct val="0"/>
        </a:spcBef>
        <a:spcAft>
          <a:spcPct val="0"/>
        </a:spcAft>
        <a:defRPr sz="3199" b="1">
          <a:solidFill>
            <a:srgbClr val="00A6D6"/>
          </a:solidFill>
          <a:latin typeface="Calibri" pitchFamily="34" charset="0"/>
        </a:defRPr>
      </a:lvl7pPr>
      <a:lvl8pPr marL="1371373" algn="l" defTabSz="457124" rtl="0" fontAlgn="base">
        <a:spcBef>
          <a:spcPct val="0"/>
        </a:spcBef>
        <a:spcAft>
          <a:spcPct val="0"/>
        </a:spcAft>
        <a:defRPr sz="3199" b="1">
          <a:solidFill>
            <a:srgbClr val="00A6D6"/>
          </a:solidFill>
          <a:latin typeface="Calibri" pitchFamily="34" charset="0"/>
        </a:defRPr>
      </a:lvl8pPr>
      <a:lvl9pPr marL="1828498" algn="l" defTabSz="457124" rtl="0" fontAlgn="base">
        <a:spcBef>
          <a:spcPct val="0"/>
        </a:spcBef>
        <a:spcAft>
          <a:spcPct val="0"/>
        </a:spcAft>
        <a:defRPr sz="3199" b="1">
          <a:solidFill>
            <a:srgbClr val="00A6D6"/>
          </a:solidFill>
          <a:latin typeface="Calibri" pitchFamily="34" charset="0"/>
        </a:defRPr>
      </a:lvl9pPr>
    </p:titleStyle>
    <p:bodyStyle>
      <a:lvl1pPr indent="-342844" algn="l" defTabSz="457124" rtl="0" fontAlgn="base">
        <a:spcBef>
          <a:spcPct val="20000"/>
        </a:spcBef>
        <a:spcAft>
          <a:spcPct val="0"/>
        </a:spcAft>
        <a:buFont typeface="Arial" charset="0"/>
        <a:defRPr sz="2400" kern="1200">
          <a:solidFill>
            <a:srgbClr val="808080"/>
          </a:solidFill>
          <a:latin typeface="Trebuchet MS"/>
          <a:ea typeface="+mn-ea"/>
          <a:cs typeface="Trebuchet MS"/>
        </a:defRPr>
      </a:lvl1pPr>
      <a:lvl2pPr marL="742827" indent="-285703" algn="l" defTabSz="457124" rtl="0" fontAlgn="base">
        <a:spcBef>
          <a:spcPct val="20000"/>
        </a:spcBef>
        <a:spcAft>
          <a:spcPct val="0"/>
        </a:spcAft>
        <a:buFont typeface="Arial" charset="0"/>
        <a:buChar char="–"/>
        <a:defRPr sz="2400" kern="1200">
          <a:solidFill>
            <a:srgbClr val="808080"/>
          </a:solidFill>
          <a:latin typeface="Trebuchet MS"/>
          <a:ea typeface="+mn-ea"/>
          <a:cs typeface="Trebuchet MS"/>
        </a:defRPr>
      </a:lvl2pPr>
      <a:lvl3pPr marL="1142811" indent="-228562" algn="l" defTabSz="457124" rtl="0" fontAlgn="base">
        <a:spcBef>
          <a:spcPct val="20000"/>
        </a:spcBef>
        <a:spcAft>
          <a:spcPct val="0"/>
        </a:spcAft>
        <a:buFont typeface="Arial" charset="0"/>
        <a:buChar char="•"/>
        <a:defRPr sz="2400" kern="1200">
          <a:solidFill>
            <a:srgbClr val="808080"/>
          </a:solidFill>
          <a:latin typeface="Trebuchet MS"/>
          <a:ea typeface="+mn-ea"/>
          <a:cs typeface="Trebuchet MS"/>
        </a:defRPr>
      </a:lvl3pPr>
      <a:lvl4pPr marL="1599936" indent="-228562" algn="l" defTabSz="457124" rtl="0" fontAlgn="base">
        <a:spcBef>
          <a:spcPct val="20000"/>
        </a:spcBef>
        <a:spcAft>
          <a:spcPct val="0"/>
        </a:spcAft>
        <a:buFont typeface="Arial" charset="0"/>
        <a:buChar char="–"/>
        <a:defRPr sz="2000" kern="1200">
          <a:solidFill>
            <a:srgbClr val="808080"/>
          </a:solidFill>
          <a:latin typeface="Trebuchet MS"/>
          <a:ea typeface="+mn-ea"/>
          <a:cs typeface="Trebuchet MS"/>
        </a:defRPr>
      </a:lvl4pPr>
      <a:lvl5pPr marL="2057060" indent="-228562" algn="l" defTabSz="457124" rtl="0" fontAlgn="base">
        <a:spcBef>
          <a:spcPct val="20000"/>
        </a:spcBef>
        <a:spcAft>
          <a:spcPct val="0"/>
        </a:spcAft>
        <a:buFont typeface="Arial" charset="0"/>
        <a:buChar char="»"/>
        <a:defRPr sz="2000" kern="1200">
          <a:solidFill>
            <a:srgbClr val="808080"/>
          </a:solidFill>
          <a:latin typeface="Trebuchet MS"/>
          <a:ea typeface="+mn-ea"/>
          <a:cs typeface="Trebuchet MS"/>
        </a:defRPr>
      </a:lvl5pPr>
      <a:lvl6pPr marL="2514184" indent="-228562" algn="l" defTabSz="457124" rtl="0" eaLnBrk="1" latinLnBrk="0" hangingPunct="1">
        <a:spcBef>
          <a:spcPct val="20000"/>
        </a:spcBef>
        <a:buFont typeface="Arial"/>
        <a:buChar char="•"/>
        <a:defRPr sz="2000" kern="1200">
          <a:solidFill>
            <a:schemeClr val="tx1"/>
          </a:solidFill>
          <a:latin typeface="+mn-lt"/>
          <a:ea typeface="+mn-ea"/>
          <a:cs typeface="+mn-cs"/>
        </a:defRPr>
      </a:lvl6pPr>
      <a:lvl7pPr marL="2971309" indent="-228562" algn="l" defTabSz="457124" rtl="0" eaLnBrk="1" latinLnBrk="0" hangingPunct="1">
        <a:spcBef>
          <a:spcPct val="20000"/>
        </a:spcBef>
        <a:buFont typeface="Arial"/>
        <a:buChar char="•"/>
        <a:defRPr sz="2000" kern="1200">
          <a:solidFill>
            <a:schemeClr val="tx1"/>
          </a:solidFill>
          <a:latin typeface="+mn-lt"/>
          <a:ea typeface="+mn-ea"/>
          <a:cs typeface="+mn-cs"/>
        </a:defRPr>
      </a:lvl7pPr>
      <a:lvl8pPr marL="3428433" indent="-228562" algn="l" defTabSz="457124" rtl="0" eaLnBrk="1" latinLnBrk="0" hangingPunct="1">
        <a:spcBef>
          <a:spcPct val="20000"/>
        </a:spcBef>
        <a:buFont typeface="Arial"/>
        <a:buChar char="•"/>
        <a:defRPr sz="2000" kern="1200">
          <a:solidFill>
            <a:schemeClr val="tx1"/>
          </a:solidFill>
          <a:latin typeface="+mn-lt"/>
          <a:ea typeface="+mn-ea"/>
          <a:cs typeface="+mn-cs"/>
        </a:defRPr>
      </a:lvl8pPr>
      <a:lvl9pPr marL="3885557" indent="-228562" algn="l" defTabSz="457124"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124" rtl="0" eaLnBrk="1" latinLnBrk="0" hangingPunct="1">
        <a:defRPr sz="1800" kern="1200">
          <a:solidFill>
            <a:schemeClr val="tx1"/>
          </a:solidFill>
          <a:latin typeface="+mn-lt"/>
          <a:ea typeface="+mn-ea"/>
          <a:cs typeface="+mn-cs"/>
        </a:defRPr>
      </a:lvl1pPr>
      <a:lvl2pPr marL="457124" algn="l" defTabSz="457124" rtl="0" eaLnBrk="1" latinLnBrk="0" hangingPunct="1">
        <a:defRPr sz="1800" kern="1200">
          <a:solidFill>
            <a:schemeClr val="tx1"/>
          </a:solidFill>
          <a:latin typeface="+mn-lt"/>
          <a:ea typeface="+mn-ea"/>
          <a:cs typeface="+mn-cs"/>
        </a:defRPr>
      </a:lvl2pPr>
      <a:lvl3pPr marL="914249" algn="l" defTabSz="457124" rtl="0" eaLnBrk="1" latinLnBrk="0" hangingPunct="1">
        <a:defRPr sz="1800" kern="1200">
          <a:solidFill>
            <a:schemeClr val="tx1"/>
          </a:solidFill>
          <a:latin typeface="+mn-lt"/>
          <a:ea typeface="+mn-ea"/>
          <a:cs typeface="+mn-cs"/>
        </a:defRPr>
      </a:lvl3pPr>
      <a:lvl4pPr marL="1371373" algn="l" defTabSz="457124" rtl="0" eaLnBrk="1" latinLnBrk="0" hangingPunct="1">
        <a:defRPr sz="1800" kern="1200">
          <a:solidFill>
            <a:schemeClr val="tx1"/>
          </a:solidFill>
          <a:latin typeface="+mn-lt"/>
          <a:ea typeface="+mn-ea"/>
          <a:cs typeface="+mn-cs"/>
        </a:defRPr>
      </a:lvl4pPr>
      <a:lvl5pPr marL="1828498" algn="l" defTabSz="457124" rtl="0" eaLnBrk="1" latinLnBrk="0" hangingPunct="1">
        <a:defRPr sz="1800" kern="1200">
          <a:solidFill>
            <a:schemeClr val="tx1"/>
          </a:solidFill>
          <a:latin typeface="+mn-lt"/>
          <a:ea typeface="+mn-ea"/>
          <a:cs typeface="+mn-cs"/>
        </a:defRPr>
      </a:lvl5pPr>
      <a:lvl6pPr marL="2285622" algn="l" defTabSz="457124" rtl="0" eaLnBrk="1" latinLnBrk="0" hangingPunct="1">
        <a:defRPr sz="1800" kern="1200">
          <a:solidFill>
            <a:schemeClr val="tx1"/>
          </a:solidFill>
          <a:latin typeface="+mn-lt"/>
          <a:ea typeface="+mn-ea"/>
          <a:cs typeface="+mn-cs"/>
        </a:defRPr>
      </a:lvl6pPr>
      <a:lvl7pPr marL="2742747" algn="l" defTabSz="457124" rtl="0" eaLnBrk="1" latinLnBrk="0" hangingPunct="1">
        <a:defRPr sz="1800" kern="1200">
          <a:solidFill>
            <a:schemeClr val="tx1"/>
          </a:solidFill>
          <a:latin typeface="+mn-lt"/>
          <a:ea typeface="+mn-ea"/>
          <a:cs typeface="+mn-cs"/>
        </a:defRPr>
      </a:lvl7pPr>
      <a:lvl8pPr marL="3199871" algn="l" defTabSz="457124" rtl="0" eaLnBrk="1" latinLnBrk="0" hangingPunct="1">
        <a:defRPr sz="1800" kern="1200">
          <a:solidFill>
            <a:schemeClr val="tx1"/>
          </a:solidFill>
          <a:latin typeface="+mn-lt"/>
          <a:ea typeface="+mn-ea"/>
          <a:cs typeface="+mn-cs"/>
        </a:defRPr>
      </a:lvl8pPr>
      <a:lvl9pPr marL="3656995" algn="l" defTabSz="45712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ec.europa.eu/research/openscience/pdf/realising_the_european_open_science_cloud_2016.pdf#view=fit&amp;pagemode=non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sciencemag.org/content/349/6251/aac4716.full" TargetMode="External"/><Relationship Id="rId2" Type="http://schemas.openxmlformats.org/officeDocument/2006/relationships/hyperlink" Target="http://www.economist.com/news/briefing/21588057-scientists-think-science-self-correcting-alarming-degree-it-not-trouble" TargetMode="Externa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hyperlink" Target="https://osf.io/e81xl/wiki/home/"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6.tmp"/><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cos.io/our-services/open-science-badges-details/" TargetMode="Externa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hyperlink" Target="https://cos.io/r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openscience.org/blog/?p=269"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hyperlink" Target="https://cos.io/our-services/open-science-badges-details/" TargetMode="Externa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www.protocols.io/explor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datadryad.org/" TargetMode="External"/><Relationship Id="rId7" Type="http://schemas.openxmlformats.org/officeDocument/2006/relationships/hyperlink" Target="https://zenodo.org/" TargetMode="External"/><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hyperlink" Target="https://figshare.com/" TargetMode="Externa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doi.org/10.3233/ISU-170824"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hyperlink" Target="https://www.theglobeandmail.com/opinion/in-montreal-a-wee-opening-in-the-closed-world-of-science-research/article33372907/" TargetMode="External"/><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ec.europa.eu/research/openscience/index.cfm?pg=home&amp;section=monitor"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hyperlink" Target="http://eprints.ecs.soton.ac.uk/22603"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keyperspectives.co.uk/"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3.tmp"/><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clicktotweet.com/8e8ga" TargetMode="External"/><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hyperlink" Target="http://www.english.rfi.fr/general/20130105-french-teenager-s-research-published-nature" TargetMode="External"/><Relationship Id="rId5" Type="http://schemas.openxmlformats.org/officeDocument/2006/relationships/image" Target="../media/image66.JPG"/><Relationship Id="rId4" Type="http://schemas.openxmlformats.org/officeDocument/2006/relationships/image" Target="../media/image65.JPG"/></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24.png"/><Relationship Id="rId4" Type="http://schemas.openxmlformats.org/officeDocument/2006/relationships/image" Target="../media/image69.jpe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hyperlink" Target="http://oro.open.ac.uk/47806/" TargetMode="External"/><Relationship Id="rId4" Type="http://schemas.openxmlformats.org/officeDocument/2006/relationships/hyperlink" Target="http://oro.open.ac.uk/44719/"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hyperlink" Target="http://aukeherrema.nl/" TargetMode="External"/><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hyperlink" Target="http://5stardata.info/" TargetMode="External"/><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hyperlink" Target="http://opendefinition.org/"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okfn.org/" TargetMode="External"/><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aukeherrema.nl/" TargetMode="Externa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hyperlink" Target="https://royalsociety.org/policy/projects/science-public-enterprise/Report"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29.xml"/><Relationship Id="rId4" Type="http://schemas.openxmlformats.org/officeDocument/2006/relationships/hyperlink" Target="http://www.nature.com/news/2011/111101/full/479015a.html"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hyperlink" Target="http://www.nytimes.com/2010/08/13/health/research/13alzheimer.html?pagewanted=all&amp;_r=0" TargetMode="External"/><Relationship Id="rId4" Type="http://schemas.openxmlformats.org/officeDocument/2006/relationships/hyperlink" Target="http://www.guardian.co.uk/politics/2013/apr/18/uncovered-error-george-osborne-austerity"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29.xml"/><Relationship Id="rId4" Type="http://schemas.openxmlformats.org/officeDocument/2006/relationships/hyperlink" Target="http://www.nytimes.com/2010/08/13/health/research/13alzheimer.html?pagewanted=all&amp;_r=0" TargetMode="External"/></Relationships>
</file>

<file path=ppt/slides/_rels/slide57.xml.rels><?xml version="1.0" encoding="UTF-8" standalone="yes"?>
<Relationships xmlns="http://schemas.openxmlformats.org/package/2006/relationships"><Relationship Id="rId3" Type="http://schemas.openxmlformats.org/officeDocument/2006/relationships/hyperlink" Target="https://peerj.com/articles/175" TargetMode="External"/><Relationship Id="rId2" Type="http://schemas.openxmlformats.org/officeDocument/2006/relationships/notesSlide" Target="../notesSlides/notesSlide26.xml"/><Relationship Id="rId1" Type="http://schemas.openxmlformats.org/officeDocument/2006/relationships/slideLayout" Target="../slideLayouts/slideLayout29.xml"/><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hyperlink" Target="http://earthobservatory.nasa.gov/IOTD/view.php?id=83394&amp;src=v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2.xml.rels><?xml version="1.0" encoding="UTF-8" standalone="yes"?>
<Relationships xmlns="http://schemas.openxmlformats.org/package/2006/relationships"><Relationship Id="rId3" Type="http://schemas.openxmlformats.org/officeDocument/2006/relationships/hyperlink" Target="mailto:marjan.grootveld@dans.knaw.nl" TargetMode="External"/><Relationship Id="rId2" Type="http://schemas.openxmlformats.org/officeDocument/2006/relationships/notesSlide" Target="../notesSlides/notesSlide31.xml"/><Relationship Id="rId1" Type="http://schemas.openxmlformats.org/officeDocument/2006/relationships/slideLayout" Target="../slideLayouts/slideLayout55.xml"/><Relationship Id="rId5" Type="http://schemas.openxmlformats.org/officeDocument/2006/relationships/image" Target="../media/image84.png"/><Relationship Id="rId4" Type="http://schemas.openxmlformats.org/officeDocument/2006/relationships/hyperlink" Target="mailto:Sarah.Jones@glasgow.ac.uk"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el 3"/>
          <p:cNvSpPr>
            <a:spLocks noGrp="1"/>
          </p:cNvSpPr>
          <p:nvPr>
            <p:ph type="subTitle" idx="1"/>
          </p:nvPr>
        </p:nvSpPr>
        <p:spPr>
          <a:xfrm>
            <a:off x="685800" y="2686050"/>
            <a:ext cx="7848600" cy="2077974"/>
          </a:xfrm>
        </p:spPr>
        <p:txBody>
          <a:bodyPr/>
          <a:lstStyle/>
          <a:p>
            <a:r>
              <a:rPr lang="nl-NL" sz="3200" dirty="0" smtClean="0">
                <a:latin typeface="+mj-lt"/>
              </a:rPr>
              <a:t>Overview and definitions of Open Science, Open Access and Open Data</a:t>
            </a:r>
            <a:endParaRPr lang="nl-NL" sz="3200" dirty="0" smtClean="0">
              <a:latin typeface="+mj-lt"/>
            </a:endParaRPr>
          </a:p>
          <a:p>
            <a:endParaRPr lang="nl-NL" sz="1800" dirty="0"/>
          </a:p>
          <a:p>
            <a:r>
              <a:rPr lang="nl-NL" sz="1800" dirty="0" smtClean="0">
                <a:latin typeface="+mn-lt"/>
              </a:rPr>
              <a:t>Iryna Kuchma, </a:t>
            </a:r>
            <a:r>
              <a:rPr lang="nl-NL" sz="1400" dirty="0" smtClean="0">
                <a:latin typeface="+mn-lt"/>
              </a:rPr>
              <a:t>EIFL Open Access Programme Manager, Twitter: @irynakuchma </a:t>
            </a:r>
          </a:p>
          <a:p>
            <a:r>
              <a:rPr lang="en-US" sz="1800" dirty="0">
                <a:latin typeface="+mn-lt"/>
              </a:rPr>
              <a:t>Dr. Nancy </a:t>
            </a:r>
            <a:r>
              <a:rPr lang="en-US" sz="1800" dirty="0" err="1" smtClean="0">
                <a:latin typeface="+mn-lt"/>
              </a:rPr>
              <a:t>Pontika</a:t>
            </a:r>
            <a:r>
              <a:rPr lang="en-US" sz="1800" dirty="0" smtClean="0">
                <a:latin typeface="+mn-lt"/>
              </a:rPr>
              <a:t>, </a:t>
            </a:r>
            <a:r>
              <a:rPr lang="en-US" sz="1400" dirty="0" smtClean="0">
                <a:latin typeface="+mn-lt"/>
              </a:rPr>
              <a:t>Open </a:t>
            </a:r>
            <a:r>
              <a:rPr lang="en-US" sz="1400" dirty="0">
                <a:latin typeface="+mn-lt"/>
              </a:rPr>
              <a:t>Access Aggregation </a:t>
            </a:r>
            <a:r>
              <a:rPr lang="en-US" sz="1400" dirty="0" smtClean="0">
                <a:latin typeface="+mn-lt"/>
              </a:rPr>
              <a:t>Officer, CORE, Twitter</a:t>
            </a:r>
            <a:r>
              <a:rPr lang="en-US" sz="1400" dirty="0">
                <a:latin typeface="+mn-lt"/>
              </a:rPr>
              <a:t>: @</a:t>
            </a:r>
            <a:r>
              <a:rPr lang="en-US" sz="1400" dirty="0" err="1">
                <a:latin typeface="+mn-lt"/>
              </a:rPr>
              <a:t>nancypontika</a:t>
            </a:r>
            <a:endParaRPr lang="nl-NL" sz="1400" dirty="0" smtClean="0">
              <a:latin typeface="+mn-lt"/>
            </a:endParaRPr>
          </a:p>
          <a:p>
            <a:endParaRPr lang="nl-NL" dirty="0"/>
          </a:p>
        </p:txBody>
      </p:sp>
      <p:pic>
        <p:nvPicPr>
          <p:cNvPr id="5" name="Picture 4" descr="downloa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1264" y="4777331"/>
            <a:ext cx="1052736" cy="366169"/>
          </a:xfrm>
          <a:prstGeom prst="rect">
            <a:avLst/>
          </a:prstGeom>
        </p:spPr>
      </p:pic>
    </p:spTree>
    <p:extLst>
      <p:ext uri="{BB962C8B-B14F-4D97-AF65-F5344CB8AC3E}">
        <p14:creationId xmlns:p14="http://schemas.microsoft.com/office/powerpoint/2010/main" val="28306132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9" y="4763103"/>
            <a:ext cx="712694" cy="379534"/>
          </a:xfrm>
          <a:prstGeom prst="rect">
            <a:avLst/>
          </a:prstGeom>
        </p:spPr>
      </p:pic>
      <p:sp>
        <p:nvSpPr>
          <p:cNvPr id="3" name="Rectangle 2"/>
          <p:cNvSpPr/>
          <p:nvPr/>
        </p:nvSpPr>
        <p:spPr>
          <a:xfrm>
            <a:off x="369796" y="803878"/>
            <a:ext cx="8392039" cy="4216539"/>
          </a:xfrm>
          <a:prstGeom prst="rect">
            <a:avLst/>
          </a:prstGeom>
        </p:spPr>
        <p:txBody>
          <a:bodyPr wrap="square">
            <a:spAutoFit/>
          </a:bodyPr>
          <a:lstStyle/>
          <a:p>
            <a:r>
              <a:rPr lang="en-GB" sz="3600" dirty="0" smtClean="0">
                <a:solidFill>
                  <a:srgbClr val="002B60"/>
                </a:solidFill>
                <a:latin typeface="Calibri"/>
              </a:rPr>
              <a:t>“Mostly due </a:t>
            </a:r>
            <a:r>
              <a:rPr lang="en-GB" sz="3600" dirty="0">
                <a:solidFill>
                  <a:srgbClr val="002B60"/>
                </a:solidFill>
                <a:latin typeface="Calibri"/>
              </a:rPr>
              <a:t>to current methods capture and </a:t>
            </a:r>
            <a:r>
              <a:rPr lang="en-GB" sz="3600" dirty="0" smtClean="0">
                <a:solidFill>
                  <a:srgbClr val="002B60"/>
                </a:solidFill>
                <a:latin typeface="Calibri"/>
              </a:rPr>
              <a:t>data malpractice</a:t>
            </a:r>
            <a:r>
              <a:rPr lang="en-GB" sz="3600" dirty="0">
                <a:solidFill>
                  <a:srgbClr val="002B60"/>
                </a:solidFill>
                <a:latin typeface="Calibri"/>
              </a:rPr>
              <a:t>, </a:t>
            </a:r>
            <a:r>
              <a:rPr lang="en-GB" sz="3600" dirty="0" smtClean="0">
                <a:solidFill>
                  <a:srgbClr val="002B60"/>
                </a:solidFill>
                <a:latin typeface="Calibri"/>
              </a:rPr>
              <a:t>approximately </a:t>
            </a:r>
            <a:r>
              <a:rPr lang="en-GB" sz="3600" dirty="0">
                <a:solidFill>
                  <a:srgbClr val="002B60"/>
                </a:solidFill>
                <a:latin typeface="Calibri"/>
              </a:rPr>
              <a:t>50% of all research </a:t>
            </a:r>
            <a:r>
              <a:rPr lang="en-GB" sz="3600" dirty="0" smtClean="0">
                <a:solidFill>
                  <a:srgbClr val="002B60"/>
                </a:solidFill>
                <a:latin typeface="Calibri"/>
              </a:rPr>
              <a:t>data </a:t>
            </a:r>
            <a:r>
              <a:rPr lang="en-GB" sz="3600" dirty="0">
                <a:solidFill>
                  <a:srgbClr val="002B60"/>
                </a:solidFill>
                <a:latin typeface="Calibri"/>
              </a:rPr>
              <a:t>and experiments is considered </a:t>
            </a:r>
            <a:r>
              <a:rPr lang="en-GB" sz="3600" dirty="0" smtClean="0">
                <a:solidFill>
                  <a:srgbClr val="FF0000"/>
                </a:solidFill>
                <a:latin typeface="Calibri"/>
              </a:rPr>
              <a:t>not reproducible</a:t>
            </a:r>
            <a:r>
              <a:rPr lang="en-GB" sz="3600" dirty="0">
                <a:solidFill>
                  <a:srgbClr val="002B60"/>
                </a:solidFill>
                <a:latin typeface="Calibri"/>
              </a:rPr>
              <a:t>, and the vast majority (likely over </a:t>
            </a:r>
            <a:r>
              <a:rPr lang="en-GB" sz="3600" dirty="0" smtClean="0">
                <a:solidFill>
                  <a:srgbClr val="002B60"/>
                </a:solidFill>
                <a:latin typeface="Calibri"/>
              </a:rPr>
              <a:t>80</a:t>
            </a:r>
            <a:r>
              <a:rPr lang="en-GB" sz="3600" dirty="0">
                <a:solidFill>
                  <a:srgbClr val="002B60"/>
                </a:solidFill>
                <a:latin typeface="Calibri"/>
              </a:rPr>
              <a:t>%) of data </a:t>
            </a:r>
            <a:endParaRPr lang="en-GB" sz="3600" dirty="0" smtClean="0">
              <a:solidFill>
                <a:srgbClr val="002B60"/>
              </a:solidFill>
              <a:latin typeface="Calibri"/>
            </a:endParaRPr>
          </a:p>
          <a:p>
            <a:r>
              <a:rPr lang="en-GB" sz="3600" dirty="0" smtClean="0">
                <a:solidFill>
                  <a:srgbClr val="002B60"/>
                </a:solidFill>
                <a:latin typeface="Calibri"/>
              </a:rPr>
              <a:t>never </a:t>
            </a:r>
            <a:r>
              <a:rPr lang="en-GB" sz="3600" dirty="0">
                <a:solidFill>
                  <a:srgbClr val="002B60"/>
                </a:solidFill>
                <a:latin typeface="Calibri"/>
              </a:rPr>
              <a:t>makes it to a trusted and </a:t>
            </a:r>
            <a:r>
              <a:rPr lang="en-GB" sz="3600" dirty="0" smtClean="0">
                <a:solidFill>
                  <a:srgbClr val="002B60"/>
                </a:solidFill>
                <a:latin typeface="Calibri"/>
              </a:rPr>
              <a:t>sustainable repository.” </a:t>
            </a:r>
          </a:p>
          <a:p>
            <a:endParaRPr lang="en-GB" sz="1600" dirty="0">
              <a:solidFill>
                <a:srgbClr val="002B60"/>
              </a:solidFill>
              <a:latin typeface="Arial Rounded MT Bold" panose="020F0704030504030204" pitchFamily="34" charset="0"/>
            </a:endParaRPr>
          </a:p>
        </p:txBody>
      </p:sp>
      <p:sp>
        <p:nvSpPr>
          <p:cNvPr id="10" name="TextBox 46"/>
          <p:cNvSpPr txBox="1">
            <a:spLocks noChangeArrowheads="1"/>
          </p:cNvSpPr>
          <p:nvPr/>
        </p:nvSpPr>
        <p:spPr bwMode="auto">
          <a:xfrm>
            <a:off x="809066" y="4747295"/>
            <a:ext cx="76247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 typeface="Arial" charset="0"/>
              <a:buNone/>
            </a:pPr>
            <a:r>
              <a:rPr lang="da-DK" altLang="da-DK" sz="1000" i="1" dirty="0" smtClean="0">
                <a:solidFill>
                  <a:srgbClr val="808080"/>
                </a:solidFill>
              </a:rPr>
              <a:t>Source: </a:t>
            </a:r>
            <a:r>
              <a:rPr lang="en-GB" altLang="da-DK" sz="1000" b="1" i="1" dirty="0" smtClean="0">
                <a:solidFill>
                  <a:srgbClr val="808080"/>
                </a:solidFill>
              </a:rPr>
              <a:t>Realising the European Open </a:t>
            </a:r>
            <a:r>
              <a:rPr lang="en-GB" altLang="da-DK" sz="1000" b="1" i="1" dirty="0">
                <a:solidFill>
                  <a:srgbClr val="808080"/>
                </a:solidFill>
              </a:rPr>
              <a:t>Science </a:t>
            </a:r>
            <a:r>
              <a:rPr lang="en-GB" altLang="da-DK" sz="1000" b="1" i="1" dirty="0" smtClean="0">
                <a:solidFill>
                  <a:srgbClr val="808080"/>
                </a:solidFill>
              </a:rPr>
              <a:t>Cloud, EC DG </a:t>
            </a:r>
            <a:r>
              <a:rPr lang="en-GB" altLang="da-DK" sz="1000" b="1" i="1" dirty="0">
                <a:solidFill>
                  <a:srgbClr val="808080"/>
                </a:solidFill>
              </a:rPr>
              <a:t>Research &amp; Innovation 2016 </a:t>
            </a:r>
            <a:r>
              <a:rPr lang="en-GB" altLang="da-DK" sz="1000" i="1" dirty="0">
                <a:solidFill>
                  <a:srgbClr val="808080"/>
                </a:solidFill>
                <a:hlinkClick r:id="rId4"/>
              </a:rPr>
              <a:t>http://</a:t>
            </a:r>
            <a:r>
              <a:rPr lang="en-GB" altLang="da-DK" sz="1000" i="1" dirty="0" smtClean="0">
                <a:solidFill>
                  <a:srgbClr val="808080"/>
                </a:solidFill>
                <a:hlinkClick r:id="rId4"/>
              </a:rPr>
              <a:t>ec.europa.eu/research/openscience/pdf/realising_the_european_open_science_cloud_2016.pdf#view=fit&amp;pagemode=none</a:t>
            </a:r>
            <a:r>
              <a:rPr lang="en-GB" altLang="da-DK" sz="1000" i="1" dirty="0" smtClean="0">
                <a:solidFill>
                  <a:srgbClr val="808080"/>
                </a:solidFill>
              </a:rPr>
              <a:t> </a:t>
            </a:r>
            <a:r>
              <a:rPr lang="da-DK" altLang="da-DK" sz="1000" i="1" dirty="0" smtClean="0">
                <a:solidFill>
                  <a:srgbClr val="808080"/>
                </a:solidFill>
              </a:rPr>
              <a:t> </a:t>
            </a:r>
            <a:r>
              <a:rPr lang="en-GB" sz="1000" i="1" dirty="0" smtClean="0">
                <a:solidFill>
                  <a:srgbClr val="808080"/>
                </a:solidFill>
              </a:rPr>
              <a:t> </a:t>
            </a:r>
            <a:endParaRPr lang="en-US" altLang="da-DK" sz="1000" i="1" dirty="0">
              <a:solidFill>
                <a:srgbClr val="808080"/>
              </a:solidFill>
            </a:endParaRPr>
          </a:p>
        </p:txBody>
      </p:sp>
    </p:spTree>
    <p:extLst>
      <p:ext uri="{BB962C8B-B14F-4D97-AF65-F5344CB8AC3E}">
        <p14:creationId xmlns:p14="http://schemas.microsoft.com/office/powerpoint/2010/main" val="4198163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539552" y="267494"/>
            <a:ext cx="8208912" cy="857250"/>
          </a:xfrm>
          <a:solidFill>
            <a:schemeClr val="accent4">
              <a:lumMod val="20000"/>
              <a:lumOff val="80000"/>
            </a:schemeClr>
          </a:solidFill>
        </p:spPr>
        <p:txBody>
          <a:bodyPr>
            <a:normAutofit/>
          </a:bodyPr>
          <a:lstStyle/>
          <a:p>
            <a:pPr algn="ctr"/>
            <a:r>
              <a:rPr lang="en-US" altLang="nl-NL" sz="3600" dirty="0">
                <a:cs typeface="Arial" charset="0"/>
              </a:rPr>
              <a:t>Reproducibility and replication</a:t>
            </a:r>
            <a:endParaRPr lang="nl-NL" altLang="nl-NL" sz="3600" dirty="0">
              <a:cs typeface="Arial" charset="0"/>
            </a:endParaRPr>
          </a:p>
        </p:txBody>
      </p:sp>
      <p:sp>
        <p:nvSpPr>
          <p:cNvPr id="21507" name="Content Placeholder 2"/>
          <p:cNvSpPr>
            <a:spLocks noGrp="1"/>
          </p:cNvSpPr>
          <p:nvPr>
            <p:ph idx="1"/>
          </p:nvPr>
        </p:nvSpPr>
        <p:spPr>
          <a:xfrm>
            <a:off x="5328085" y="1419623"/>
            <a:ext cx="3565193" cy="1994629"/>
          </a:xfrm>
        </p:spPr>
        <p:txBody>
          <a:bodyPr>
            <a:normAutofit lnSpcReduction="10000"/>
          </a:bodyPr>
          <a:lstStyle/>
          <a:p>
            <a:r>
              <a:rPr lang="nl-NL" altLang="nl-NL" sz="2000" dirty="0">
                <a:latin typeface="Arial" charset="0"/>
                <a:cs typeface="Arial" charset="0"/>
                <a:hlinkClick r:id="rId2"/>
              </a:rPr>
              <a:t>Economist </a:t>
            </a:r>
            <a:r>
              <a:rPr lang="nl-NL" altLang="nl-NL" sz="2000" dirty="0" err="1">
                <a:latin typeface="Arial" charset="0"/>
                <a:cs typeface="Arial" charset="0"/>
                <a:hlinkClick r:id="rId2"/>
              </a:rPr>
              <a:t>article</a:t>
            </a:r>
            <a:r>
              <a:rPr lang="nl-NL" altLang="nl-NL" sz="2000" dirty="0">
                <a:latin typeface="Arial" charset="0"/>
                <a:cs typeface="Arial" charset="0"/>
              </a:rPr>
              <a:t>:</a:t>
            </a:r>
            <a:br>
              <a:rPr lang="nl-NL" altLang="nl-NL" sz="2000" dirty="0">
                <a:latin typeface="Arial" charset="0"/>
                <a:cs typeface="Arial" charset="0"/>
              </a:rPr>
            </a:br>
            <a:r>
              <a:rPr lang="nl-NL" altLang="nl-NL" sz="1800" dirty="0">
                <a:latin typeface="Arial" charset="0"/>
                <a:cs typeface="Arial" charset="0"/>
              </a:rPr>
              <a:t>Low </a:t>
            </a:r>
            <a:r>
              <a:rPr lang="nl-NL" altLang="nl-NL" sz="1800" dirty="0" err="1">
                <a:latin typeface="Arial" charset="0"/>
                <a:cs typeface="Arial" charset="0"/>
              </a:rPr>
              <a:t>reproducability</a:t>
            </a:r>
            <a:endParaRPr lang="nl-NL" altLang="nl-NL" sz="1800" dirty="0">
              <a:latin typeface="Arial" charset="0"/>
              <a:cs typeface="Arial" charset="0"/>
            </a:endParaRPr>
          </a:p>
          <a:p>
            <a:r>
              <a:rPr lang="nl-NL" altLang="nl-NL" sz="2000" dirty="0">
                <a:latin typeface="Arial" charset="0"/>
                <a:cs typeface="Arial" charset="0"/>
                <a:hlinkClick r:id="rId3"/>
              </a:rPr>
              <a:t>Psychology replication study</a:t>
            </a:r>
            <a:r>
              <a:rPr lang="nl-NL" altLang="nl-NL" sz="2000" dirty="0">
                <a:latin typeface="Arial" charset="0"/>
                <a:cs typeface="Arial" charset="0"/>
              </a:rPr>
              <a:t>:</a:t>
            </a:r>
            <a:br>
              <a:rPr lang="nl-NL" altLang="nl-NL" sz="2000" dirty="0">
                <a:latin typeface="Arial" charset="0"/>
                <a:cs typeface="Arial" charset="0"/>
              </a:rPr>
            </a:br>
            <a:r>
              <a:rPr lang="nl-NL" altLang="nl-NL" sz="2000" dirty="0">
                <a:latin typeface="Arial" charset="0"/>
                <a:cs typeface="Arial" charset="0"/>
              </a:rPr>
              <a:t>only 36/97 results reproducible</a:t>
            </a:r>
          </a:p>
          <a:p>
            <a:r>
              <a:rPr lang="nl-NL" altLang="nl-NL" sz="2000" dirty="0">
                <a:latin typeface="Arial" charset="0"/>
                <a:cs typeface="Arial" charset="0"/>
                <a:hlinkClick r:id="rId4"/>
              </a:rPr>
              <a:t>Cancer biology project</a:t>
            </a:r>
            <a:endParaRPr lang="nl-NL" altLang="nl-NL" sz="2000" dirty="0">
              <a:latin typeface="Arial" charset="0"/>
              <a:cs typeface="Arial" charset="0"/>
            </a:endParaRPr>
          </a:p>
        </p:txBody>
      </p:sp>
      <p:pic>
        <p:nvPicPr>
          <p:cNvPr id="215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219318"/>
            <a:ext cx="4312635" cy="3603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7544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SF | Reproducibility Project: Cancer Biology Wiki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012" y="0"/>
            <a:ext cx="6665976" cy="5143500"/>
          </a:xfrm>
          <a:prstGeom prst="rect">
            <a:avLst/>
          </a:prstGeom>
        </p:spPr>
      </p:pic>
    </p:spTree>
    <p:extLst>
      <p:ext uri="{BB962C8B-B14F-4D97-AF65-F5344CB8AC3E}">
        <p14:creationId xmlns:p14="http://schemas.microsoft.com/office/powerpoint/2010/main" val="25868241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ow reproducible is basic lab research in cancer biology? – Science-Based Medicine - Mozilla Firefox"/>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336430" y="0"/>
            <a:ext cx="6641431" cy="5123175"/>
          </a:xfrm>
        </p:spPr>
      </p:pic>
    </p:spTree>
    <p:extLst>
      <p:ext uri="{BB962C8B-B14F-4D97-AF65-F5344CB8AC3E}">
        <p14:creationId xmlns:p14="http://schemas.microsoft.com/office/powerpoint/2010/main" val="3702554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2" descr="Image result for science in transition"/>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GB">
              <a:solidFill>
                <a:prstClr val="black"/>
              </a:solidFill>
              <a:latin typeface="Calibri" panose="020F0502020204030204"/>
            </a:endParaRPr>
          </a:p>
        </p:txBody>
      </p:sp>
      <p:sp>
        <p:nvSpPr>
          <p:cNvPr id="2" name="Title 1"/>
          <p:cNvSpPr>
            <a:spLocks noGrp="1"/>
          </p:cNvSpPr>
          <p:nvPr>
            <p:ph type="title"/>
          </p:nvPr>
        </p:nvSpPr>
        <p:spPr>
          <a:xfrm>
            <a:off x="628650" y="273844"/>
            <a:ext cx="7886700" cy="994172"/>
          </a:xfrm>
          <a:solidFill>
            <a:schemeClr val="accent4">
              <a:lumMod val="20000"/>
              <a:lumOff val="80000"/>
            </a:schemeClr>
          </a:solidFill>
        </p:spPr>
        <p:txBody>
          <a:bodyPr/>
          <a:lstStyle/>
          <a:p>
            <a:pPr algn="ctr"/>
            <a:r>
              <a:rPr lang="nl-NL" dirty="0"/>
              <a:t>  Reproducibility</a:t>
            </a:r>
          </a:p>
        </p:txBody>
      </p:sp>
      <p:pic>
        <p:nvPicPr>
          <p:cNvPr id="4" name="Picture 2" descr="https://image.slidesharecdn.com/tpdl-reproscience2016-goble-160929190036/95/what-is-reproducibility-the-r-brouhaha-and-how-research-objects-can-help-15-638.jpg?cb=1475175804">
            <a:extLst>
              <a:ext uri="{FF2B5EF4-FFF2-40B4-BE49-F238E27FC236}">
                <a16:creationId xmlns:a16="http://schemas.microsoft.com/office/drawing/2014/main" xmlns="" id="{F81C6560-BE95-456C-96B5-DF7A75199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3144" y="1487276"/>
            <a:ext cx="4557713" cy="3421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23405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raaiende pijl 16">
            <a:extLst>
              <a:ext uri="{FF2B5EF4-FFF2-40B4-BE49-F238E27FC236}">
                <a16:creationId xmlns:a16="http://schemas.microsoft.com/office/drawing/2014/main" xmlns="" id="{F51D42E4-5916-434D-9496-C7D394DBAFB2}"/>
              </a:ext>
            </a:extLst>
          </p:cNvPr>
          <p:cNvSpPr/>
          <p:nvPr/>
        </p:nvSpPr>
        <p:spPr>
          <a:xfrm rot="18192048">
            <a:off x="2602811" y="1543233"/>
            <a:ext cx="3541823" cy="3584066"/>
          </a:xfrm>
          <a:prstGeom prst="circularArrow">
            <a:avLst>
              <a:gd name="adj1" fmla="val 6398"/>
              <a:gd name="adj2" fmla="val 702165"/>
              <a:gd name="adj3" fmla="val 20492500"/>
              <a:gd name="adj4" fmla="val 211391"/>
              <a:gd name="adj5" fmla="val 970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fontAlgn="auto">
              <a:spcBef>
                <a:spcPts val="0"/>
              </a:spcBef>
              <a:spcAft>
                <a:spcPts val="0"/>
              </a:spcAft>
            </a:pPr>
            <a:endParaRPr lang="nl-NL">
              <a:solidFill>
                <a:prstClr val="black"/>
              </a:solidFill>
            </a:endParaRPr>
          </a:p>
        </p:txBody>
      </p:sp>
      <p:sp>
        <p:nvSpPr>
          <p:cNvPr id="21" name="AutoShape 2" descr="Image result for science in transition"/>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GB">
              <a:solidFill>
                <a:prstClr val="black"/>
              </a:solidFill>
              <a:latin typeface="Calibri" panose="020F0502020204030204"/>
            </a:endParaRPr>
          </a:p>
        </p:txBody>
      </p:sp>
      <p:sp>
        <p:nvSpPr>
          <p:cNvPr id="2" name="Title 1"/>
          <p:cNvSpPr>
            <a:spLocks noGrp="1"/>
          </p:cNvSpPr>
          <p:nvPr>
            <p:ph type="title"/>
          </p:nvPr>
        </p:nvSpPr>
        <p:spPr>
          <a:xfrm>
            <a:off x="628650" y="273844"/>
            <a:ext cx="7886700" cy="994172"/>
          </a:xfrm>
          <a:solidFill>
            <a:schemeClr val="accent4">
              <a:lumMod val="20000"/>
              <a:lumOff val="80000"/>
            </a:schemeClr>
          </a:solidFill>
        </p:spPr>
        <p:txBody>
          <a:bodyPr/>
          <a:lstStyle/>
          <a:p>
            <a:pPr algn="ctr"/>
            <a:r>
              <a:rPr lang="nl-NL" dirty="0"/>
              <a:t>  Reproducibility in the research workflow</a:t>
            </a:r>
          </a:p>
        </p:txBody>
      </p:sp>
      <p:sp>
        <p:nvSpPr>
          <p:cNvPr id="3" name="Rectangle 2">
            <a:extLst>
              <a:ext uri="{FF2B5EF4-FFF2-40B4-BE49-F238E27FC236}">
                <a16:creationId xmlns:a16="http://schemas.microsoft.com/office/drawing/2014/main" xmlns="" id="{52C4F2AE-9A83-42F1-BC32-1708DD4F4FF3}"/>
              </a:ext>
            </a:extLst>
          </p:cNvPr>
          <p:cNvSpPr/>
          <p:nvPr/>
        </p:nvSpPr>
        <p:spPr>
          <a:xfrm>
            <a:off x="5134297" y="1541204"/>
            <a:ext cx="3309170" cy="61205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nl-NL">
              <a:solidFill>
                <a:prstClr val="white"/>
              </a:solidFill>
            </a:endParaRPr>
          </a:p>
        </p:txBody>
      </p:sp>
      <p:sp>
        <p:nvSpPr>
          <p:cNvPr id="4" name="Rectangle 3">
            <a:extLst>
              <a:ext uri="{FF2B5EF4-FFF2-40B4-BE49-F238E27FC236}">
                <a16:creationId xmlns:a16="http://schemas.microsoft.com/office/drawing/2014/main" xmlns="" id="{CADFDAB0-C37E-4FE6-945C-AD77CF8F8722}"/>
              </a:ext>
            </a:extLst>
          </p:cNvPr>
          <p:cNvSpPr/>
          <p:nvPr/>
        </p:nvSpPr>
        <p:spPr>
          <a:xfrm>
            <a:off x="5134297" y="2923152"/>
            <a:ext cx="3309170" cy="597310"/>
          </a:xfrm>
          <a:prstGeom prst="rect">
            <a:avLst/>
          </a:prstGeom>
          <a:solidFill>
            <a:srgbClr val="D8D8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nl-NL">
              <a:solidFill>
                <a:prstClr val="white"/>
              </a:solidFill>
            </a:endParaRPr>
          </a:p>
        </p:txBody>
      </p:sp>
      <p:sp>
        <p:nvSpPr>
          <p:cNvPr id="8" name="Rectangle 7">
            <a:extLst>
              <a:ext uri="{FF2B5EF4-FFF2-40B4-BE49-F238E27FC236}">
                <a16:creationId xmlns:a16="http://schemas.microsoft.com/office/drawing/2014/main" xmlns="" id="{275625BF-9C0B-4BA0-84F5-047F576ADA1A}"/>
              </a:ext>
            </a:extLst>
          </p:cNvPr>
          <p:cNvSpPr/>
          <p:nvPr/>
        </p:nvSpPr>
        <p:spPr>
          <a:xfrm>
            <a:off x="624949" y="1551405"/>
            <a:ext cx="3309170" cy="597310"/>
          </a:xfrm>
          <a:prstGeom prst="rect">
            <a:avLst/>
          </a:prstGeom>
          <a:solidFill>
            <a:srgbClr val="CCA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nl-NL">
              <a:solidFill>
                <a:prstClr val="white"/>
              </a:solidFill>
            </a:endParaRPr>
          </a:p>
        </p:txBody>
      </p:sp>
      <p:sp>
        <p:nvSpPr>
          <p:cNvPr id="9" name="Rectangle 8">
            <a:extLst>
              <a:ext uri="{FF2B5EF4-FFF2-40B4-BE49-F238E27FC236}">
                <a16:creationId xmlns:a16="http://schemas.microsoft.com/office/drawing/2014/main" xmlns="" id="{086F935C-A323-4FB7-A7BC-AF4879FA8A42}"/>
              </a:ext>
            </a:extLst>
          </p:cNvPr>
          <p:cNvSpPr/>
          <p:nvPr/>
        </p:nvSpPr>
        <p:spPr>
          <a:xfrm>
            <a:off x="589919" y="3185654"/>
            <a:ext cx="3309170" cy="597310"/>
          </a:xfrm>
          <a:prstGeom prst="rect">
            <a:avLst/>
          </a:prstGeom>
          <a:solidFill>
            <a:srgbClr val="DB8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nl-NL" dirty="0">
              <a:solidFill>
                <a:prstClr val="white"/>
              </a:solidFill>
            </a:endParaRPr>
          </a:p>
        </p:txBody>
      </p:sp>
      <p:sp>
        <p:nvSpPr>
          <p:cNvPr id="6" name="TextBox 5">
            <a:extLst>
              <a:ext uri="{FF2B5EF4-FFF2-40B4-BE49-F238E27FC236}">
                <a16:creationId xmlns:a16="http://schemas.microsoft.com/office/drawing/2014/main" xmlns="" id="{101B7B15-6A55-406A-A7BD-71DA5C3A976B}"/>
              </a:ext>
            </a:extLst>
          </p:cNvPr>
          <p:cNvSpPr txBox="1"/>
          <p:nvPr/>
        </p:nvSpPr>
        <p:spPr>
          <a:xfrm>
            <a:off x="5980486" y="1615218"/>
            <a:ext cx="1716551" cy="461665"/>
          </a:xfrm>
          <a:prstGeom prst="rect">
            <a:avLst/>
          </a:prstGeom>
          <a:noFill/>
        </p:spPr>
        <p:txBody>
          <a:bodyPr wrap="square" rtlCol="0">
            <a:spAutoFit/>
          </a:bodyPr>
          <a:lstStyle/>
          <a:p>
            <a:pPr defTabSz="685800" fontAlgn="auto">
              <a:spcBef>
                <a:spcPts val="0"/>
              </a:spcBef>
              <a:spcAft>
                <a:spcPts val="0"/>
              </a:spcAft>
            </a:pPr>
            <a:r>
              <a:rPr lang="nl-NL" sz="2400" dirty="0">
                <a:solidFill>
                  <a:prstClr val="black"/>
                </a:solidFill>
                <a:latin typeface="Calibri" panose="020F0502020204030204"/>
              </a:rPr>
              <a:t>preparation</a:t>
            </a:r>
          </a:p>
        </p:txBody>
      </p:sp>
      <p:sp>
        <p:nvSpPr>
          <p:cNvPr id="10" name="TextBox 9">
            <a:extLst>
              <a:ext uri="{FF2B5EF4-FFF2-40B4-BE49-F238E27FC236}">
                <a16:creationId xmlns:a16="http://schemas.microsoft.com/office/drawing/2014/main" xmlns="" id="{CB9A77C4-59B6-49FC-B7B9-DB8B6A545947}"/>
              </a:ext>
            </a:extLst>
          </p:cNvPr>
          <p:cNvSpPr txBox="1"/>
          <p:nvPr/>
        </p:nvSpPr>
        <p:spPr>
          <a:xfrm>
            <a:off x="5213690" y="2991875"/>
            <a:ext cx="3220679" cy="461665"/>
          </a:xfrm>
          <a:prstGeom prst="rect">
            <a:avLst/>
          </a:prstGeom>
          <a:noFill/>
        </p:spPr>
        <p:txBody>
          <a:bodyPr wrap="square" rtlCol="0">
            <a:spAutoFit/>
          </a:bodyPr>
          <a:lstStyle/>
          <a:p>
            <a:pPr defTabSz="685800" fontAlgn="auto">
              <a:spcBef>
                <a:spcPts val="0"/>
              </a:spcBef>
              <a:spcAft>
                <a:spcPts val="0"/>
              </a:spcAft>
            </a:pPr>
            <a:r>
              <a:rPr lang="nl-NL" sz="2400" dirty="0">
                <a:solidFill>
                  <a:prstClr val="black"/>
                </a:solidFill>
                <a:latin typeface="Calibri" panose="020F0502020204030204"/>
              </a:rPr>
              <a:t>experimenting / analysis</a:t>
            </a:r>
          </a:p>
        </p:txBody>
      </p:sp>
      <p:sp>
        <p:nvSpPr>
          <p:cNvPr id="11" name="TextBox 10">
            <a:extLst>
              <a:ext uri="{FF2B5EF4-FFF2-40B4-BE49-F238E27FC236}">
                <a16:creationId xmlns:a16="http://schemas.microsoft.com/office/drawing/2014/main" xmlns="" id="{3A2AF1CA-5D96-4DDE-81DA-33FF403F65FB}"/>
              </a:ext>
            </a:extLst>
          </p:cNvPr>
          <p:cNvSpPr txBox="1"/>
          <p:nvPr/>
        </p:nvSpPr>
        <p:spPr>
          <a:xfrm>
            <a:off x="1245997" y="3257643"/>
            <a:ext cx="1776486" cy="461665"/>
          </a:xfrm>
          <a:prstGeom prst="rect">
            <a:avLst/>
          </a:prstGeom>
          <a:noFill/>
        </p:spPr>
        <p:txBody>
          <a:bodyPr wrap="square" rtlCol="0">
            <a:spAutoFit/>
          </a:bodyPr>
          <a:lstStyle/>
          <a:p>
            <a:pPr defTabSz="685800" fontAlgn="auto">
              <a:spcBef>
                <a:spcPts val="0"/>
              </a:spcBef>
              <a:spcAft>
                <a:spcPts val="0"/>
              </a:spcAft>
            </a:pPr>
            <a:r>
              <a:rPr lang="nl-NL" sz="2400" dirty="0">
                <a:solidFill>
                  <a:prstClr val="black"/>
                </a:solidFill>
                <a:latin typeface="Calibri" panose="020F0502020204030204"/>
              </a:rPr>
              <a:t>publication</a:t>
            </a:r>
            <a:endParaRPr lang="nl-NL" dirty="0">
              <a:solidFill>
                <a:prstClr val="black"/>
              </a:solidFill>
              <a:latin typeface="Calibri" panose="020F0502020204030204"/>
            </a:endParaRPr>
          </a:p>
        </p:txBody>
      </p:sp>
      <p:sp>
        <p:nvSpPr>
          <p:cNvPr id="12" name="TextBox 11">
            <a:extLst>
              <a:ext uri="{FF2B5EF4-FFF2-40B4-BE49-F238E27FC236}">
                <a16:creationId xmlns:a16="http://schemas.microsoft.com/office/drawing/2014/main" xmlns="" id="{19C0C832-8582-4FD2-99EB-F918603923F1}"/>
              </a:ext>
            </a:extLst>
          </p:cNvPr>
          <p:cNvSpPr txBox="1"/>
          <p:nvPr/>
        </p:nvSpPr>
        <p:spPr>
          <a:xfrm>
            <a:off x="1245996" y="1630768"/>
            <a:ext cx="1822577" cy="461665"/>
          </a:xfrm>
          <a:prstGeom prst="rect">
            <a:avLst/>
          </a:prstGeom>
          <a:noFill/>
        </p:spPr>
        <p:txBody>
          <a:bodyPr wrap="square" rtlCol="0">
            <a:spAutoFit/>
          </a:bodyPr>
          <a:lstStyle/>
          <a:p>
            <a:pPr defTabSz="685800" fontAlgn="auto">
              <a:spcBef>
                <a:spcPts val="0"/>
              </a:spcBef>
              <a:spcAft>
                <a:spcPts val="0"/>
              </a:spcAft>
            </a:pPr>
            <a:r>
              <a:rPr lang="nl-NL" sz="2400" dirty="0">
                <a:solidFill>
                  <a:prstClr val="black"/>
                </a:solidFill>
                <a:latin typeface="Calibri" panose="020F0502020204030204"/>
              </a:rPr>
              <a:t>assessment</a:t>
            </a:r>
            <a:endParaRPr lang="nl-NL" dirty="0">
              <a:solidFill>
                <a:prstClr val="black"/>
              </a:solidFill>
              <a:latin typeface="Calibri" panose="020F0502020204030204"/>
            </a:endParaRPr>
          </a:p>
        </p:txBody>
      </p:sp>
      <p:sp>
        <p:nvSpPr>
          <p:cNvPr id="13" name="TextBox 12">
            <a:extLst>
              <a:ext uri="{FF2B5EF4-FFF2-40B4-BE49-F238E27FC236}">
                <a16:creationId xmlns:a16="http://schemas.microsoft.com/office/drawing/2014/main" xmlns="" id="{347261D4-7658-445E-A89E-A884AD7ABABD}"/>
              </a:ext>
            </a:extLst>
          </p:cNvPr>
          <p:cNvSpPr txBox="1"/>
          <p:nvPr/>
        </p:nvSpPr>
        <p:spPr>
          <a:xfrm>
            <a:off x="5134297" y="2278623"/>
            <a:ext cx="3309170" cy="646331"/>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nl-NL" dirty="0">
                <a:solidFill>
                  <a:prstClr val="black"/>
                </a:solidFill>
                <a:latin typeface="Calibri" panose="020F0502020204030204"/>
              </a:rPr>
              <a:t>pre-register (can be embargoed)</a:t>
            </a:r>
          </a:p>
        </p:txBody>
      </p:sp>
      <p:sp>
        <p:nvSpPr>
          <p:cNvPr id="14" name="TextBox 13">
            <a:extLst>
              <a:ext uri="{FF2B5EF4-FFF2-40B4-BE49-F238E27FC236}">
                <a16:creationId xmlns:a16="http://schemas.microsoft.com/office/drawing/2014/main" xmlns="" id="{763A804B-7512-4F7D-B67D-8A84604104BC}"/>
              </a:ext>
            </a:extLst>
          </p:cNvPr>
          <p:cNvSpPr txBox="1"/>
          <p:nvPr/>
        </p:nvSpPr>
        <p:spPr>
          <a:xfrm>
            <a:off x="5168117" y="3442309"/>
            <a:ext cx="3552518" cy="2031325"/>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nl-NL" dirty="0">
                <a:solidFill>
                  <a:prstClr val="black"/>
                </a:solidFill>
                <a:latin typeface="Calibri" panose="020F0502020204030204"/>
              </a:rPr>
              <a:t>share protocols, scripts</a:t>
            </a:r>
          </a:p>
          <a:p>
            <a:pPr marL="214313" indent="-214313" defTabSz="685800" fontAlgn="auto">
              <a:spcBef>
                <a:spcPts val="0"/>
              </a:spcBef>
              <a:spcAft>
                <a:spcPts val="0"/>
              </a:spcAft>
              <a:buFont typeface="Arial" panose="020B0604020202020204" pitchFamily="34" charset="0"/>
              <a:buChar char="•"/>
            </a:pPr>
            <a:r>
              <a:rPr lang="nl-NL" dirty="0">
                <a:solidFill>
                  <a:prstClr val="black"/>
                </a:solidFill>
                <a:latin typeface="Calibri" panose="020F0502020204030204"/>
              </a:rPr>
              <a:t>use materials ids (RRIDs)</a:t>
            </a:r>
          </a:p>
          <a:p>
            <a:pPr marL="214313" indent="-214313" defTabSz="685800" fontAlgn="auto">
              <a:spcBef>
                <a:spcPts val="0"/>
              </a:spcBef>
              <a:spcAft>
                <a:spcPts val="0"/>
              </a:spcAft>
              <a:buFont typeface="Arial" panose="020B0604020202020204" pitchFamily="34" charset="0"/>
              <a:buChar char="•"/>
            </a:pPr>
            <a:r>
              <a:rPr lang="nl-NL" dirty="0">
                <a:solidFill>
                  <a:prstClr val="black"/>
                </a:solidFill>
                <a:latin typeface="Calibri" panose="020F0502020204030204"/>
              </a:rPr>
              <a:t>use open hardware</a:t>
            </a:r>
          </a:p>
          <a:p>
            <a:pPr marL="214313" indent="-214313" defTabSz="685800" fontAlgn="auto">
              <a:spcBef>
                <a:spcPts val="0"/>
              </a:spcBef>
              <a:spcAft>
                <a:spcPts val="0"/>
              </a:spcAft>
              <a:buFont typeface="Arial" panose="020B0604020202020204" pitchFamily="34" charset="0"/>
              <a:buChar char="•"/>
            </a:pPr>
            <a:r>
              <a:rPr lang="nl-NL" dirty="0">
                <a:solidFill>
                  <a:prstClr val="black"/>
                </a:solidFill>
                <a:latin typeface="Calibri" panose="020F0502020204030204"/>
              </a:rPr>
              <a:t>document steps, file management</a:t>
            </a:r>
          </a:p>
          <a:p>
            <a:pPr marL="214313" indent="-214313" defTabSz="685800" fontAlgn="auto">
              <a:spcBef>
                <a:spcPts val="0"/>
              </a:spcBef>
              <a:spcAft>
                <a:spcPts val="0"/>
              </a:spcAft>
              <a:buFont typeface="Arial" panose="020B0604020202020204" pitchFamily="34" charset="0"/>
              <a:buChar char="•"/>
            </a:pPr>
            <a:r>
              <a:rPr lang="nl-NL" dirty="0">
                <a:solidFill>
                  <a:prstClr val="black"/>
                </a:solidFill>
                <a:latin typeface="Calibri" panose="020F0502020204030204"/>
              </a:rPr>
              <a:t>share data</a:t>
            </a:r>
          </a:p>
          <a:p>
            <a:pPr marL="214313" indent="-214313" defTabSz="685800" fontAlgn="auto">
              <a:spcBef>
                <a:spcPts val="0"/>
              </a:spcBef>
              <a:spcAft>
                <a:spcPts val="0"/>
              </a:spcAft>
              <a:buFont typeface="Arial" panose="020B0604020202020204" pitchFamily="34" charset="0"/>
              <a:buChar char="•"/>
            </a:pPr>
            <a:endParaRPr lang="nl-NL" dirty="0">
              <a:solidFill>
                <a:prstClr val="black"/>
              </a:solidFill>
              <a:latin typeface="Calibri" panose="020F0502020204030204"/>
            </a:endParaRPr>
          </a:p>
        </p:txBody>
      </p:sp>
      <p:sp>
        <p:nvSpPr>
          <p:cNvPr id="15" name="TextBox 14">
            <a:extLst>
              <a:ext uri="{FF2B5EF4-FFF2-40B4-BE49-F238E27FC236}">
                <a16:creationId xmlns:a16="http://schemas.microsoft.com/office/drawing/2014/main" xmlns="" id="{A75A548C-028F-48BB-9E8F-DA32776F70F6}"/>
              </a:ext>
            </a:extLst>
          </p:cNvPr>
          <p:cNvSpPr txBox="1"/>
          <p:nvPr/>
        </p:nvSpPr>
        <p:spPr>
          <a:xfrm>
            <a:off x="589919" y="3719308"/>
            <a:ext cx="3309170" cy="1477328"/>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nl-NL" dirty="0">
                <a:solidFill>
                  <a:prstClr val="black"/>
                </a:solidFill>
                <a:latin typeface="Calibri" panose="020F0502020204030204"/>
              </a:rPr>
              <a:t>use executable/forkable publications</a:t>
            </a:r>
          </a:p>
          <a:p>
            <a:pPr marL="214313" indent="-214313" defTabSz="685800" fontAlgn="auto">
              <a:spcBef>
                <a:spcPts val="0"/>
              </a:spcBef>
              <a:spcAft>
                <a:spcPts val="0"/>
              </a:spcAft>
              <a:buFont typeface="Arial" panose="020B0604020202020204" pitchFamily="34" charset="0"/>
              <a:buChar char="•"/>
            </a:pPr>
            <a:r>
              <a:rPr lang="nl-NL" dirty="0">
                <a:solidFill>
                  <a:prstClr val="black"/>
                </a:solidFill>
                <a:latin typeface="Calibri" panose="020F0502020204030204"/>
              </a:rPr>
              <a:t>use IDs for preregistrations, data, methods, materials, contributors </a:t>
            </a:r>
          </a:p>
        </p:txBody>
      </p:sp>
      <p:sp>
        <p:nvSpPr>
          <p:cNvPr id="16" name="TextBox 15">
            <a:extLst>
              <a:ext uri="{FF2B5EF4-FFF2-40B4-BE49-F238E27FC236}">
                <a16:creationId xmlns:a16="http://schemas.microsoft.com/office/drawing/2014/main" xmlns="" id="{42202101-9D92-49F1-96E1-B20B76B77251}"/>
              </a:ext>
            </a:extLst>
          </p:cNvPr>
          <p:cNvSpPr txBox="1"/>
          <p:nvPr/>
        </p:nvSpPr>
        <p:spPr>
          <a:xfrm>
            <a:off x="635492" y="2176170"/>
            <a:ext cx="3309170" cy="923330"/>
          </a:xfrm>
          <a:prstGeom prst="rect">
            <a:avLst/>
          </a:prstGeom>
          <a:noFill/>
        </p:spPr>
        <p:txBody>
          <a:bodyPr wrap="square" rtlCol="0">
            <a:spAutoFit/>
          </a:bodyPr>
          <a:lstStyle/>
          <a:p>
            <a:pPr marL="214313" indent="-214313" defTabSz="685800" fontAlgn="auto">
              <a:spcBef>
                <a:spcPts val="0"/>
              </a:spcBef>
              <a:spcAft>
                <a:spcPts val="0"/>
              </a:spcAft>
              <a:buFont typeface="Arial" panose="020B0604020202020204" pitchFamily="34" charset="0"/>
              <a:buChar char="•"/>
            </a:pPr>
            <a:r>
              <a:rPr lang="nl-NL" dirty="0">
                <a:solidFill>
                  <a:prstClr val="black"/>
                </a:solidFill>
                <a:latin typeface="Calibri" panose="020F0502020204030204"/>
              </a:rPr>
              <a:t>check (statistical) methods /reporting</a:t>
            </a:r>
          </a:p>
          <a:p>
            <a:pPr marL="214313" indent="-214313" defTabSz="685800" fontAlgn="auto">
              <a:spcBef>
                <a:spcPts val="0"/>
              </a:spcBef>
              <a:spcAft>
                <a:spcPts val="0"/>
              </a:spcAft>
              <a:buFont typeface="Arial" panose="020B0604020202020204" pitchFamily="34" charset="0"/>
              <a:buChar char="•"/>
            </a:pPr>
            <a:r>
              <a:rPr lang="nl-NL" dirty="0">
                <a:solidFill>
                  <a:prstClr val="black"/>
                </a:solidFill>
                <a:latin typeface="Calibri" panose="020F0502020204030204"/>
              </a:rPr>
              <a:t>welcome replication studies</a:t>
            </a:r>
          </a:p>
        </p:txBody>
      </p:sp>
    </p:spTree>
    <p:extLst>
      <p:ext uri="{BB962C8B-B14F-4D97-AF65-F5344CB8AC3E}">
        <p14:creationId xmlns:p14="http://schemas.microsoft.com/office/powerpoint/2010/main" val="2973569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6" grpId="0"/>
      <p:bldP spid="10" grpId="0"/>
      <p:bldP spid="11" grpId="0"/>
      <p:bldP spid="12" grpId="0"/>
      <p:bldP spid="13" grpId="0"/>
      <p:bldP spid="14"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registration Challeng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012" y="0"/>
            <a:ext cx="6665976" cy="5143500"/>
          </a:xfrm>
          <a:prstGeom prst="rect">
            <a:avLst/>
          </a:prstGeom>
        </p:spPr>
      </p:pic>
    </p:spTree>
    <p:extLst>
      <p:ext uri="{BB962C8B-B14F-4D97-AF65-F5344CB8AC3E}">
        <p14:creationId xmlns:p14="http://schemas.microsoft.com/office/powerpoint/2010/main" val="23046279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45" y="366121"/>
            <a:ext cx="7886700" cy="994172"/>
          </a:xfrm>
          <a:solidFill>
            <a:schemeClr val="accent4">
              <a:lumMod val="20000"/>
              <a:lumOff val="80000"/>
            </a:schemeClr>
          </a:solidFill>
        </p:spPr>
        <p:txBody>
          <a:bodyPr/>
          <a:lstStyle/>
          <a:p>
            <a:pPr algn="ctr"/>
            <a:r>
              <a:rPr lang="nl-NL" dirty="0"/>
              <a:t>Pre-registering, e.g. at OSF or </a:t>
            </a:r>
            <a:r>
              <a:rPr lang="nl-NL" dirty="0" err="1"/>
              <a:t>AsPredicted</a:t>
            </a:r>
            <a:r>
              <a:rPr lang="nl-NL" dirty="0"/>
              <a:t> </a:t>
            </a:r>
            <a:endParaRPr lang="en-US" dirty="0"/>
          </a:p>
        </p:txBody>
      </p:sp>
      <p:pic>
        <p:nvPicPr>
          <p:cNvPr id="3" name="Afbeelding 2"/>
          <p:cNvPicPr>
            <a:picLocks noChangeAspect="1"/>
          </p:cNvPicPr>
          <p:nvPr/>
        </p:nvPicPr>
        <p:blipFill>
          <a:blip r:embed="rId2"/>
          <a:stretch>
            <a:fillRect/>
          </a:stretch>
        </p:blipFill>
        <p:spPr>
          <a:xfrm>
            <a:off x="578245" y="1566850"/>
            <a:ext cx="6400160" cy="3209867"/>
          </a:xfrm>
          <a:prstGeom prst="rect">
            <a:avLst/>
          </a:prstGeom>
        </p:spPr>
      </p:pic>
      <p:sp>
        <p:nvSpPr>
          <p:cNvPr id="7" name="Rectangle 6">
            <a:extLst>
              <a:ext uri="{FF2B5EF4-FFF2-40B4-BE49-F238E27FC236}">
                <a16:creationId xmlns:a16="http://schemas.microsoft.com/office/drawing/2014/main" xmlns="" id="{D7E49124-B14D-4716-9E9E-7D2EAC4F49AE}"/>
              </a:ext>
            </a:extLst>
          </p:cNvPr>
          <p:cNvSpPr/>
          <p:nvPr/>
        </p:nvSpPr>
        <p:spPr>
          <a:xfrm>
            <a:off x="6494526" y="1566850"/>
            <a:ext cx="905256" cy="35149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
        <p:nvSpPr>
          <p:cNvPr id="6" name="TextBox 5">
            <a:extLst>
              <a:ext uri="{FF2B5EF4-FFF2-40B4-BE49-F238E27FC236}">
                <a16:creationId xmlns:a16="http://schemas.microsoft.com/office/drawing/2014/main" xmlns="" id="{D44DAB93-4422-4A73-8653-36B0EBE20BFE}"/>
              </a:ext>
            </a:extLst>
          </p:cNvPr>
          <p:cNvSpPr txBox="1"/>
          <p:nvPr/>
        </p:nvSpPr>
        <p:spPr>
          <a:xfrm>
            <a:off x="6811841" y="2029163"/>
            <a:ext cx="2036190" cy="2308324"/>
          </a:xfrm>
          <a:prstGeom prst="rect">
            <a:avLst/>
          </a:prstGeom>
          <a:noFill/>
        </p:spPr>
        <p:txBody>
          <a:bodyPr wrap="square" rtlCol="0">
            <a:spAutoFit/>
          </a:bodyPr>
          <a:lstStyle/>
          <a:p>
            <a:pPr defTabSz="685800" fontAlgn="auto">
              <a:spcBef>
                <a:spcPts val="0"/>
              </a:spcBef>
              <a:spcAft>
                <a:spcPts val="0"/>
              </a:spcAft>
            </a:pPr>
            <a:r>
              <a:rPr lang="nl-NL" sz="2400" dirty="0">
                <a:solidFill>
                  <a:prstClr val="black"/>
                </a:solidFill>
                <a:latin typeface="Calibri" panose="020F0502020204030204"/>
              </a:rPr>
              <a:t>Make it easy to verify your hypothesis and analysis plans. Prevent </a:t>
            </a:r>
          </a:p>
          <a:p>
            <a:pPr defTabSz="685800" fontAlgn="auto">
              <a:spcBef>
                <a:spcPts val="0"/>
              </a:spcBef>
              <a:spcAft>
                <a:spcPts val="0"/>
              </a:spcAft>
            </a:pPr>
            <a:r>
              <a:rPr lang="nl-NL" sz="2400" dirty="0">
                <a:solidFill>
                  <a:prstClr val="black"/>
                </a:solidFill>
                <a:latin typeface="Calibri" panose="020F0502020204030204"/>
              </a:rPr>
              <a:t>p-hacking</a:t>
            </a:r>
            <a:endParaRPr lang="nl-NL" dirty="0">
              <a:solidFill>
                <a:prstClr val="black"/>
              </a:solidFill>
              <a:latin typeface="Calibri" panose="020F0502020204030204"/>
            </a:endParaRPr>
          </a:p>
        </p:txBody>
      </p:sp>
    </p:spTree>
    <p:extLst>
      <p:ext uri="{BB962C8B-B14F-4D97-AF65-F5344CB8AC3E}">
        <p14:creationId xmlns:p14="http://schemas.microsoft.com/office/powerpoint/2010/main" val="30253382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45" y="207466"/>
            <a:ext cx="7886700" cy="565340"/>
          </a:xfrm>
          <a:solidFill>
            <a:schemeClr val="accent4">
              <a:lumMod val="20000"/>
              <a:lumOff val="80000"/>
            </a:schemeClr>
          </a:solidFill>
        </p:spPr>
        <p:txBody>
          <a:bodyPr/>
          <a:lstStyle/>
          <a:p>
            <a:pPr algn="ctr"/>
            <a:r>
              <a:rPr lang="nl-NL" dirty="0"/>
              <a:t>Pre-registering, e.g. at OSF or </a:t>
            </a:r>
            <a:r>
              <a:rPr lang="nl-NL" dirty="0" err="1"/>
              <a:t>AsPredicted</a:t>
            </a:r>
            <a:r>
              <a:rPr lang="nl-NL" dirty="0"/>
              <a:t> </a:t>
            </a:r>
            <a:endParaRPr lang="en-US" dirty="0"/>
          </a:p>
        </p:txBody>
      </p:sp>
      <p:pic>
        <p:nvPicPr>
          <p:cNvPr id="6" name="Afbeelding 5"/>
          <p:cNvPicPr>
            <a:picLocks noChangeAspect="1"/>
          </p:cNvPicPr>
          <p:nvPr/>
        </p:nvPicPr>
        <p:blipFill>
          <a:blip r:embed="rId2"/>
          <a:stretch>
            <a:fillRect/>
          </a:stretch>
        </p:blipFill>
        <p:spPr>
          <a:xfrm>
            <a:off x="578245" y="851111"/>
            <a:ext cx="6074960" cy="4144599"/>
          </a:xfrm>
          <a:prstGeom prst="rect">
            <a:avLst/>
          </a:prstGeom>
        </p:spPr>
      </p:pic>
      <p:pic>
        <p:nvPicPr>
          <p:cNvPr id="7" name="Afbeelding 6"/>
          <p:cNvPicPr>
            <a:picLocks noChangeAspect="1"/>
          </p:cNvPicPr>
          <p:nvPr/>
        </p:nvPicPr>
        <p:blipFill>
          <a:blip r:embed="rId3"/>
          <a:stretch>
            <a:fillRect/>
          </a:stretch>
        </p:blipFill>
        <p:spPr>
          <a:xfrm>
            <a:off x="7095309" y="844499"/>
            <a:ext cx="1369636" cy="4157822"/>
          </a:xfrm>
          <a:prstGeom prst="rect">
            <a:avLst/>
          </a:prstGeom>
        </p:spPr>
      </p:pic>
    </p:spTree>
    <p:extLst>
      <p:ext uri="{BB962C8B-B14F-4D97-AF65-F5344CB8AC3E}">
        <p14:creationId xmlns:p14="http://schemas.microsoft.com/office/powerpoint/2010/main" val="14954863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p:cNvPr>
          <p:cNvPicPr>
            <a:picLocks noChangeAspect="1"/>
          </p:cNvPicPr>
          <p:nvPr/>
        </p:nvPicPr>
        <p:blipFill>
          <a:blip r:embed="rId3"/>
          <a:stretch>
            <a:fillRect/>
          </a:stretch>
        </p:blipFill>
        <p:spPr>
          <a:xfrm>
            <a:off x="225334" y="1846386"/>
            <a:ext cx="1864649" cy="1833197"/>
          </a:xfrm>
          <a:prstGeom prst="rect">
            <a:avLst/>
          </a:prstGeom>
        </p:spPr>
      </p:pic>
      <p:pic>
        <p:nvPicPr>
          <p:cNvPr id="3" name="Picture 2">
            <a:hlinkClick r:id="rId4"/>
          </p:cNvPr>
          <p:cNvPicPr>
            <a:picLocks noChangeAspect="1"/>
          </p:cNvPicPr>
          <p:nvPr/>
        </p:nvPicPr>
        <p:blipFill>
          <a:blip r:embed="rId5"/>
          <a:stretch>
            <a:fillRect/>
          </a:stretch>
        </p:blipFill>
        <p:spPr>
          <a:xfrm>
            <a:off x="2367510" y="1177339"/>
            <a:ext cx="6539100" cy="3234203"/>
          </a:xfrm>
          <a:prstGeom prst="rect">
            <a:avLst/>
          </a:prstGeom>
        </p:spPr>
      </p:pic>
      <p:sp>
        <p:nvSpPr>
          <p:cNvPr id="7" name="Title 1">
            <a:extLst>
              <a:ext uri="{FF2B5EF4-FFF2-40B4-BE49-F238E27FC236}">
                <a16:creationId xmlns:a16="http://schemas.microsoft.com/office/drawing/2014/main" xmlns="" id="{3F9E5169-D394-46D7-958A-066BB5E72756}"/>
              </a:ext>
            </a:extLst>
          </p:cNvPr>
          <p:cNvSpPr txBox="1">
            <a:spLocks/>
          </p:cNvSpPr>
          <p:nvPr/>
        </p:nvSpPr>
        <p:spPr>
          <a:xfrm>
            <a:off x="578245" y="207466"/>
            <a:ext cx="7886700" cy="565340"/>
          </a:xfrm>
          <a:prstGeom prst="rect">
            <a:avLst/>
          </a:prstGeom>
          <a:solidFill>
            <a:schemeClr val="accent4">
              <a:lumMod val="20000"/>
              <a:lumOff val="8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nl-NL" sz="3300" dirty="0">
                <a:solidFill>
                  <a:prstClr val="black"/>
                </a:solidFill>
              </a:rPr>
              <a:t>Pre-registering, e.g. at OSF or AsPredicted </a:t>
            </a:r>
            <a:endParaRPr lang="en-US" sz="3300" dirty="0">
              <a:solidFill>
                <a:prstClr val="black"/>
              </a:solidFill>
            </a:endParaRPr>
          </a:p>
        </p:txBody>
      </p:sp>
    </p:spTree>
    <p:extLst>
      <p:ext uri="{BB962C8B-B14F-4D97-AF65-F5344CB8AC3E}">
        <p14:creationId xmlns:p14="http://schemas.microsoft.com/office/powerpoint/2010/main" val="33296389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27641"/>
            <a:ext cx="8229600" cy="990600"/>
          </a:xfrm>
        </p:spPr>
        <p:txBody>
          <a:bodyPr/>
          <a:lstStyle/>
          <a:p>
            <a:r>
              <a:rPr lang="nl-NL" dirty="0" err="1" smtClean="0"/>
              <a:t>What</a:t>
            </a:r>
            <a:r>
              <a:rPr lang="nl-NL" dirty="0" smtClean="0"/>
              <a:t> is Open </a:t>
            </a:r>
            <a:r>
              <a:rPr lang="nl-NL" dirty="0" err="1" smtClean="0"/>
              <a:t>Science</a:t>
            </a:r>
            <a:r>
              <a:rPr lang="nl-NL" dirty="0"/>
              <a:t>?</a:t>
            </a:r>
          </a:p>
        </p:txBody>
      </p:sp>
      <p:sp>
        <p:nvSpPr>
          <p:cNvPr id="2" name="Rectangle 1"/>
          <p:cNvSpPr/>
          <p:nvPr/>
        </p:nvSpPr>
        <p:spPr>
          <a:xfrm>
            <a:off x="231493" y="1018242"/>
            <a:ext cx="8762035" cy="4116512"/>
          </a:xfrm>
          <a:prstGeom prst="rect">
            <a:avLst/>
          </a:prstGeom>
        </p:spPr>
        <p:txBody>
          <a:bodyPr wrap="square">
            <a:spAutoFit/>
          </a:bodyPr>
          <a:lstStyle/>
          <a:p>
            <a:pPr marL="0" indent="0">
              <a:buNone/>
            </a:pPr>
            <a:r>
              <a:rPr lang="en-US" sz="2000" dirty="0"/>
              <a:t>Open science is the movement to make scientific research, data and dissemination accessible to all levels of an inquiring society, amateur or </a:t>
            </a:r>
            <a:r>
              <a:rPr lang="en-US" sz="2000" dirty="0" smtClean="0"/>
              <a:t>professional</a:t>
            </a:r>
            <a:endParaRPr lang="en-GB" sz="2000" dirty="0"/>
          </a:p>
          <a:p>
            <a:pPr marL="0" indent="0" algn="ctr">
              <a:buNone/>
            </a:pPr>
            <a:r>
              <a:rPr lang="en-GB" sz="1050" dirty="0"/>
              <a:t>[https://en.wikipedia.org/wiki/Open_science]</a:t>
            </a:r>
          </a:p>
          <a:p>
            <a:pPr marL="0" indent="0" algn="r">
              <a:buNone/>
            </a:pPr>
            <a:endParaRPr lang="en-GB" sz="1050" dirty="0" smtClean="0"/>
          </a:p>
          <a:p>
            <a:pPr marL="0" indent="0" algn="r">
              <a:buNone/>
            </a:pPr>
            <a:endParaRPr lang="en-GB" sz="1050" dirty="0"/>
          </a:p>
          <a:p>
            <a:pPr marL="0" indent="0" algn="r">
              <a:buNone/>
            </a:pPr>
            <a:endParaRPr lang="en-GB" sz="1050" dirty="0" smtClean="0"/>
          </a:p>
          <a:p>
            <a:pPr marL="0" indent="0" algn="r">
              <a:buNone/>
            </a:pPr>
            <a:endParaRPr lang="en-GB" sz="1050" dirty="0"/>
          </a:p>
          <a:p>
            <a:pPr marL="0" indent="0">
              <a:buNone/>
            </a:pPr>
            <a:r>
              <a:rPr lang="en-GB" sz="2000" dirty="0"/>
              <a:t>Scope: </a:t>
            </a:r>
          </a:p>
          <a:p>
            <a:pPr marL="285750" indent="-285750">
              <a:buFont typeface="Arial" charset="0"/>
              <a:buChar char="•"/>
            </a:pPr>
            <a:r>
              <a:rPr lang="en-GB" sz="2000" b="1" dirty="0"/>
              <a:t>Transparency</a:t>
            </a:r>
            <a:r>
              <a:rPr lang="en-GB" sz="2000" dirty="0"/>
              <a:t> in experimental methodology, observation, and collection of data </a:t>
            </a:r>
          </a:p>
          <a:p>
            <a:pPr marL="285750" indent="-285750">
              <a:buFont typeface="Arial" charset="0"/>
              <a:buChar char="•"/>
            </a:pPr>
            <a:r>
              <a:rPr lang="en-GB" sz="2000" b="1" dirty="0"/>
              <a:t>Public</a:t>
            </a:r>
            <a:r>
              <a:rPr lang="en-GB" sz="2000" dirty="0"/>
              <a:t> availability and reusability of </a:t>
            </a:r>
            <a:r>
              <a:rPr lang="en-GB" sz="2000" b="1" dirty="0"/>
              <a:t>scientific data</a:t>
            </a:r>
          </a:p>
          <a:p>
            <a:pPr marL="285750" indent="-285750">
              <a:buFont typeface="Arial" charset="0"/>
              <a:buChar char="•"/>
            </a:pPr>
            <a:r>
              <a:rPr lang="en-GB" sz="2000" b="1" dirty="0"/>
              <a:t>Public</a:t>
            </a:r>
            <a:r>
              <a:rPr lang="en-GB" sz="2000" dirty="0"/>
              <a:t> accessibility and transparency of </a:t>
            </a:r>
            <a:r>
              <a:rPr lang="en-GB" sz="2000" b="1" dirty="0"/>
              <a:t>scientific communication </a:t>
            </a:r>
          </a:p>
          <a:p>
            <a:pPr marL="285750" indent="-285750">
              <a:buFont typeface="Arial" charset="0"/>
              <a:buChar char="•"/>
            </a:pPr>
            <a:r>
              <a:rPr lang="en-GB" sz="2000" dirty="0"/>
              <a:t>Using web-based tools to facilitate scientific </a:t>
            </a:r>
            <a:r>
              <a:rPr lang="en-GB" sz="2000" b="1" dirty="0"/>
              <a:t>collaboration</a:t>
            </a:r>
            <a:r>
              <a:rPr lang="en-GB" dirty="0"/>
              <a:t> </a:t>
            </a:r>
          </a:p>
          <a:p>
            <a:pPr marL="0" indent="0" algn="ctr">
              <a:buNone/>
            </a:pPr>
            <a:r>
              <a:rPr lang="en-GB" sz="1100" dirty="0"/>
              <a:t>[The </a:t>
            </a:r>
            <a:r>
              <a:rPr lang="en-GB" sz="1100" dirty="0" err="1" smtClean="0"/>
              <a:t>OpenScience</a:t>
            </a:r>
            <a:r>
              <a:rPr lang="en-GB" sz="1100" dirty="0" smtClean="0"/>
              <a:t> </a:t>
            </a:r>
            <a:r>
              <a:rPr lang="en-GB" sz="1100" dirty="0"/>
              <a:t>Project, What exactly is open science </a:t>
            </a:r>
            <a:r>
              <a:rPr lang="en-GB" sz="1100" dirty="0">
                <a:hlinkClick r:id="rId3"/>
              </a:rPr>
              <a:t>http://www.openscience.org/blog/?p=269</a:t>
            </a:r>
            <a:r>
              <a:rPr lang="en-GB" sz="1100" dirty="0"/>
              <a:t>] </a:t>
            </a:r>
          </a:p>
          <a:p>
            <a:endParaRPr lang="en-GB" dirty="0"/>
          </a:p>
        </p:txBody>
      </p:sp>
      <p:pic>
        <p:nvPicPr>
          <p:cNvPr id="5" name="Picture 4" descr="downloa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1264" y="4777331"/>
            <a:ext cx="1052736" cy="366169"/>
          </a:xfrm>
          <a:prstGeom prst="rect">
            <a:avLst/>
          </a:prstGeom>
        </p:spPr>
      </p:pic>
    </p:spTree>
    <p:extLst>
      <p:ext uri="{BB962C8B-B14F-4D97-AF65-F5344CB8AC3E}">
        <p14:creationId xmlns:p14="http://schemas.microsoft.com/office/powerpoint/2010/main" val="3249833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solidFill>
                  <a:schemeClr val="accent5"/>
                </a:solidFill>
              </a:rPr>
              <a:t>Aspredicted.org</a:t>
            </a:r>
            <a:endParaRPr lang="en-GB" dirty="0"/>
          </a:p>
        </p:txBody>
      </p:sp>
      <p:sp>
        <p:nvSpPr>
          <p:cNvPr id="8" name="Rectangle 7"/>
          <p:cNvSpPr/>
          <p:nvPr/>
        </p:nvSpPr>
        <p:spPr>
          <a:xfrm>
            <a:off x="3707904" y="4836799"/>
            <a:ext cx="3024336" cy="230832"/>
          </a:xfrm>
          <a:prstGeom prst="rect">
            <a:avLst/>
          </a:prstGeom>
        </p:spPr>
        <p:txBody>
          <a:bodyPr wrap="square">
            <a:spAutoFit/>
          </a:bodyPr>
          <a:lstStyle/>
          <a:p>
            <a:r>
              <a:rPr lang="en-US" sz="900" dirty="0"/>
              <a:t>Source: https://</a:t>
            </a:r>
            <a:r>
              <a:rPr lang="en-US" sz="900" dirty="0" err="1"/>
              <a:t>aspredicted.org</a:t>
            </a:r>
            <a:r>
              <a:rPr lang="en-US" sz="900" dirty="0"/>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2411" y="1599642"/>
            <a:ext cx="5797901" cy="1890210"/>
          </a:xfrm>
          <a:prstGeom prst="rect">
            <a:avLst/>
          </a:prstGeom>
        </p:spPr>
      </p:pic>
      <p:pic>
        <p:nvPicPr>
          <p:cNvPr id="7" name="Picture 6" descr="downloa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470" y="4857283"/>
            <a:ext cx="789552" cy="274627"/>
          </a:xfrm>
          <a:prstGeom prst="rect">
            <a:avLst/>
          </a:prstGeom>
        </p:spPr>
      </p:pic>
    </p:spTree>
    <p:extLst>
      <p:ext uri="{BB962C8B-B14F-4D97-AF65-F5344CB8AC3E}">
        <p14:creationId xmlns:p14="http://schemas.microsoft.com/office/powerpoint/2010/main" val="21490022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p:cNvPr>
          <p:cNvPicPr>
            <a:picLocks noChangeAspect="1"/>
          </p:cNvPicPr>
          <p:nvPr/>
        </p:nvPicPr>
        <p:blipFill>
          <a:blip r:embed="rId3"/>
          <a:stretch>
            <a:fillRect/>
          </a:stretch>
        </p:blipFill>
        <p:spPr>
          <a:xfrm>
            <a:off x="380256" y="1545872"/>
            <a:ext cx="2006807" cy="1959449"/>
          </a:xfrm>
          <a:prstGeom prst="rect">
            <a:avLst/>
          </a:prstGeom>
        </p:spPr>
      </p:pic>
      <p:grpSp>
        <p:nvGrpSpPr>
          <p:cNvPr id="9" name="Group 8"/>
          <p:cNvGrpSpPr/>
          <p:nvPr/>
        </p:nvGrpSpPr>
        <p:grpSpPr>
          <a:xfrm>
            <a:off x="2705820" y="2747666"/>
            <a:ext cx="4550021" cy="2105689"/>
            <a:chOff x="4695091" y="340063"/>
            <a:chExt cx="6638195" cy="3114823"/>
          </a:xfrm>
        </p:grpSpPr>
        <p:pic>
          <p:nvPicPr>
            <p:cNvPr id="4" name="Picture 3">
              <a:hlinkClick r:id="rId4"/>
            </p:cNvPr>
            <p:cNvPicPr>
              <a:picLocks noChangeAspect="1"/>
            </p:cNvPicPr>
            <p:nvPr/>
          </p:nvPicPr>
          <p:blipFill>
            <a:blip r:embed="rId5"/>
            <a:stretch>
              <a:fillRect/>
            </a:stretch>
          </p:blipFill>
          <p:spPr>
            <a:xfrm>
              <a:off x="4695091" y="340063"/>
              <a:ext cx="6312878" cy="1025221"/>
            </a:xfrm>
            <a:prstGeom prst="rect">
              <a:avLst/>
            </a:prstGeom>
          </p:spPr>
        </p:pic>
        <p:pic>
          <p:nvPicPr>
            <p:cNvPr id="7" name="Picture 6">
              <a:hlinkClick r:id="rId4"/>
            </p:cNvPr>
            <p:cNvPicPr>
              <a:picLocks noChangeAspect="1"/>
            </p:cNvPicPr>
            <p:nvPr/>
          </p:nvPicPr>
          <p:blipFill>
            <a:blip r:embed="rId6"/>
            <a:stretch>
              <a:fillRect/>
            </a:stretch>
          </p:blipFill>
          <p:spPr>
            <a:xfrm>
              <a:off x="4730262" y="1357670"/>
              <a:ext cx="6603024" cy="2097216"/>
            </a:xfrm>
            <a:prstGeom prst="rect">
              <a:avLst/>
            </a:prstGeom>
          </p:spPr>
        </p:pic>
      </p:grpSp>
      <p:sp>
        <p:nvSpPr>
          <p:cNvPr id="8" name="Title 1">
            <a:extLst>
              <a:ext uri="{FF2B5EF4-FFF2-40B4-BE49-F238E27FC236}">
                <a16:creationId xmlns:a16="http://schemas.microsoft.com/office/drawing/2014/main" xmlns="" id="{4AD90DDA-090D-4454-A5A9-47D6168A280A}"/>
              </a:ext>
            </a:extLst>
          </p:cNvPr>
          <p:cNvSpPr>
            <a:spLocks noGrp="1"/>
          </p:cNvSpPr>
          <p:nvPr>
            <p:ph type="title"/>
          </p:nvPr>
        </p:nvSpPr>
        <p:spPr>
          <a:xfrm>
            <a:off x="578245" y="366121"/>
            <a:ext cx="7886700" cy="994172"/>
          </a:xfrm>
          <a:solidFill>
            <a:schemeClr val="accent4">
              <a:lumMod val="20000"/>
              <a:lumOff val="80000"/>
            </a:schemeClr>
          </a:solidFill>
        </p:spPr>
        <p:txBody>
          <a:bodyPr>
            <a:normAutofit fontScale="90000"/>
          </a:bodyPr>
          <a:lstStyle/>
          <a:p>
            <a:pPr algn="ctr"/>
            <a:r>
              <a:rPr lang="nl-NL" dirty="0"/>
              <a:t>Sharing methods and materials, </a:t>
            </a:r>
            <a:br>
              <a:rPr lang="nl-NL" dirty="0"/>
            </a:br>
            <a:r>
              <a:rPr lang="nl-NL" dirty="0"/>
              <a:t>e.g. at Protocols.io or RRID </a:t>
            </a:r>
            <a:endParaRPr lang="en-US" dirty="0"/>
          </a:p>
        </p:txBody>
      </p:sp>
      <p:pic>
        <p:nvPicPr>
          <p:cNvPr id="2" name="Picture 1">
            <a:extLst>
              <a:ext uri="{FF2B5EF4-FFF2-40B4-BE49-F238E27FC236}">
                <a16:creationId xmlns:a16="http://schemas.microsoft.com/office/drawing/2014/main" xmlns="" id="{864BB8D5-29E1-40CA-9101-52469AAA5DBC}"/>
              </a:ext>
            </a:extLst>
          </p:cNvPr>
          <p:cNvPicPr>
            <a:picLocks noChangeAspect="1"/>
          </p:cNvPicPr>
          <p:nvPr/>
        </p:nvPicPr>
        <p:blipFill>
          <a:blip r:embed="rId7"/>
          <a:stretch>
            <a:fillRect/>
          </a:stretch>
        </p:blipFill>
        <p:spPr>
          <a:xfrm>
            <a:off x="5748509" y="1534878"/>
            <a:ext cx="3014663" cy="1314450"/>
          </a:xfrm>
          <a:prstGeom prst="rect">
            <a:avLst/>
          </a:prstGeom>
        </p:spPr>
      </p:pic>
    </p:spTree>
    <p:extLst>
      <p:ext uri="{BB962C8B-B14F-4D97-AF65-F5344CB8AC3E}">
        <p14:creationId xmlns:p14="http://schemas.microsoft.com/office/powerpoint/2010/main" val="39384919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solidFill>
                  <a:schemeClr val="accent5"/>
                </a:solidFill>
              </a:rPr>
              <a:t>MyExperiment</a:t>
            </a:r>
            <a:r>
              <a:rPr lang="en-GB" dirty="0" smtClean="0">
                <a:solidFill>
                  <a:schemeClr val="accent5"/>
                </a:solidFill>
              </a:rPr>
              <a:t> – research workflow</a:t>
            </a:r>
            <a:endParaRPr lang="en-GB" dirty="0"/>
          </a:p>
        </p:txBody>
      </p:sp>
      <p:sp>
        <p:nvSpPr>
          <p:cNvPr id="6" name="TextBox 5"/>
          <p:cNvSpPr txBox="1"/>
          <p:nvPr/>
        </p:nvSpPr>
        <p:spPr>
          <a:xfrm>
            <a:off x="3437874" y="4855561"/>
            <a:ext cx="5192334" cy="230832"/>
          </a:xfrm>
          <a:prstGeom prst="rect">
            <a:avLst/>
          </a:prstGeom>
          <a:noFill/>
        </p:spPr>
        <p:txBody>
          <a:bodyPr wrap="square" rtlCol="0">
            <a:spAutoFit/>
          </a:bodyPr>
          <a:lstStyle/>
          <a:p>
            <a:r>
              <a:rPr lang="en-US" sz="900"/>
              <a:t>Source: https</a:t>
            </a:r>
            <a:r>
              <a:rPr lang="en-US" sz="900" dirty="0"/>
              <a:t>://</a:t>
            </a:r>
            <a:r>
              <a:rPr lang="en-US" sz="900" dirty="0" err="1"/>
              <a:t>www.myexperiment.org</a:t>
            </a:r>
            <a:r>
              <a:rPr lang="en-US" sz="900" dirty="0"/>
              <a:t>/home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7246" y="1545636"/>
            <a:ext cx="5815659" cy="2087811"/>
          </a:xfrm>
          <a:prstGeom prst="rect">
            <a:avLst/>
          </a:prstGeom>
        </p:spPr>
      </p:pic>
      <p:pic>
        <p:nvPicPr>
          <p:cNvPr id="8" name="Picture 7" descr="downloa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470" y="4857283"/>
            <a:ext cx="789552" cy="274627"/>
          </a:xfrm>
          <a:prstGeom prst="rect">
            <a:avLst/>
          </a:prstGeom>
        </p:spPr>
      </p:pic>
    </p:spTree>
    <p:extLst>
      <p:ext uri="{BB962C8B-B14F-4D97-AF65-F5344CB8AC3E}">
        <p14:creationId xmlns:p14="http://schemas.microsoft.com/office/powerpoint/2010/main" val="25726433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45" y="366121"/>
            <a:ext cx="7886700" cy="994172"/>
          </a:xfrm>
          <a:solidFill>
            <a:schemeClr val="accent4">
              <a:lumMod val="20000"/>
              <a:lumOff val="80000"/>
            </a:schemeClr>
          </a:solidFill>
        </p:spPr>
        <p:txBody>
          <a:bodyPr>
            <a:normAutofit fontScale="90000"/>
          </a:bodyPr>
          <a:lstStyle/>
          <a:p>
            <a:pPr algn="ctr"/>
            <a:r>
              <a:rPr lang="nl-NL" dirty="0"/>
              <a:t>sharing notebooks e.g. at </a:t>
            </a:r>
            <a:r>
              <a:rPr lang="nl-NL" dirty="0" err="1"/>
              <a:t>ONSNetwork</a:t>
            </a:r>
            <a:r>
              <a:rPr lang="nl-NL" dirty="0"/>
              <a:t> or OSF</a:t>
            </a:r>
            <a:endParaRPr lang="en-US" dirty="0"/>
          </a:p>
        </p:txBody>
      </p:sp>
      <p:pic>
        <p:nvPicPr>
          <p:cNvPr id="3" name="Picture 2"/>
          <p:cNvPicPr>
            <a:picLocks noChangeAspect="1"/>
          </p:cNvPicPr>
          <p:nvPr/>
        </p:nvPicPr>
        <p:blipFill>
          <a:blip r:embed="rId2"/>
          <a:stretch>
            <a:fillRect/>
          </a:stretch>
        </p:blipFill>
        <p:spPr>
          <a:xfrm>
            <a:off x="487838" y="1419989"/>
            <a:ext cx="4834503" cy="3617459"/>
          </a:xfrm>
          <a:prstGeom prst="rect">
            <a:avLst/>
          </a:prstGeom>
        </p:spPr>
      </p:pic>
      <p:sp>
        <p:nvSpPr>
          <p:cNvPr id="4" name="TextBox 3"/>
          <p:cNvSpPr txBox="1"/>
          <p:nvPr/>
        </p:nvSpPr>
        <p:spPr>
          <a:xfrm>
            <a:off x="5677293" y="1569563"/>
            <a:ext cx="2787652" cy="2677656"/>
          </a:xfrm>
          <a:prstGeom prst="rect">
            <a:avLst/>
          </a:prstGeom>
          <a:noFill/>
        </p:spPr>
        <p:txBody>
          <a:bodyPr wrap="square" rtlCol="0">
            <a:spAutoFit/>
          </a:bodyPr>
          <a:lstStyle/>
          <a:p>
            <a:pPr defTabSz="685800" fontAlgn="auto">
              <a:spcBef>
                <a:spcPts val="0"/>
              </a:spcBef>
              <a:spcAft>
                <a:spcPts val="0"/>
              </a:spcAft>
            </a:pPr>
            <a:r>
              <a:rPr lang="nl-NL" sz="2400" dirty="0">
                <a:solidFill>
                  <a:prstClr val="black"/>
                </a:solidFill>
                <a:latin typeface="Calibri" panose="020F0502020204030204"/>
              </a:rPr>
              <a:t>Get feedback from peers, help form your thoughts, feel less alone while doing the analyses. Spot mistakes early on.</a:t>
            </a:r>
          </a:p>
        </p:txBody>
      </p:sp>
    </p:spTree>
    <p:extLst>
      <p:ext uri="{BB962C8B-B14F-4D97-AF65-F5344CB8AC3E}">
        <p14:creationId xmlns:p14="http://schemas.microsoft.com/office/powerpoint/2010/main" val="565880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chemeClr val="accent5"/>
                </a:solidFill>
              </a:rPr>
              <a:t>Open Notebook Science Network</a:t>
            </a:r>
            <a:endParaRPr lang="en-GB" dirty="0"/>
          </a:p>
        </p:txBody>
      </p:sp>
      <p:sp>
        <p:nvSpPr>
          <p:cNvPr id="8" name="Rectangle 7"/>
          <p:cNvSpPr/>
          <p:nvPr/>
        </p:nvSpPr>
        <p:spPr>
          <a:xfrm>
            <a:off x="3761910" y="4840002"/>
            <a:ext cx="3024336" cy="230832"/>
          </a:xfrm>
          <a:prstGeom prst="rect">
            <a:avLst/>
          </a:prstGeom>
        </p:spPr>
        <p:txBody>
          <a:bodyPr wrap="square">
            <a:spAutoFit/>
          </a:bodyPr>
          <a:lstStyle/>
          <a:p>
            <a:r>
              <a:rPr lang="en-US" sz="900" dirty="0"/>
              <a:t>Source: http://</a:t>
            </a:r>
            <a:r>
              <a:rPr lang="en-US" sz="900" dirty="0" err="1"/>
              <a:t>onsnetwork.org</a:t>
            </a:r>
            <a:r>
              <a:rPr lang="en-US" sz="900" dirty="0"/>
              <a:t>/ </a:t>
            </a:r>
          </a:p>
        </p:txBody>
      </p:sp>
      <p:sp>
        <p:nvSpPr>
          <p:cNvPr id="6" name="TextBox 5"/>
          <p:cNvSpPr txBox="1"/>
          <p:nvPr/>
        </p:nvSpPr>
        <p:spPr>
          <a:xfrm>
            <a:off x="4947048" y="4886325"/>
            <a:ext cx="184731" cy="369332"/>
          </a:xfrm>
          <a:prstGeom prst="rect">
            <a:avLst/>
          </a:prstGeom>
          <a:noFill/>
        </p:spPr>
        <p:txBody>
          <a:bodyPr wrap="none" rtlCol="0">
            <a:spAutoFit/>
          </a:bodyPr>
          <a:lstStyle/>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670" y="1815666"/>
            <a:ext cx="6183306" cy="1511329"/>
          </a:xfrm>
          <a:prstGeom prst="rect">
            <a:avLst/>
          </a:prstGeom>
        </p:spPr>
      </p:pic>
      <p:pic>
        <p:nvPicPr>
          <p:cNvPr id="9" name="Picture 8" descr="downloa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470" y="4857283"/>
            <a:ext cx="789552" cy="274627"/>
          </a:xfrm>
          <a:prstGeom prst="rect">
            <a:avLst/>
          </a:prstGeom>
        </p:spPr>
      </p:pic>
    </p:spTree>
    <p:extLst>
      <p:ext uri="{BB962C8B-B14F-4D97-AF65-F5344CB8AC3E}">
        <p14:creationId xmlns:p14="http://schemas.microsoft.com/office/powerpoint/2010/main" val="7735579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09570" y="2120229"/>
            <a:ext cx="1919234" cy="1900691"/>
          </a:xfrm>
          <a:prstGeom prst="rect">
            <a:avLst/>
          </a:prstGeom>
        </p:spPr>
      </p:pic>
      <p:pic>
        <p:nvPicPr>
          <p:cNvPr id="3" name="Picture 2">
            <a:hlinkClick r:id="rId3"/>
          </p:cNvPr>
          <p:cNvPicPr>
            <a:picLocks noChangeAspect="1"/>
          </p:cNvPicPr>
          <p:nvPr/>
        </p:nvPicPr>
        <p:blipFill>
          <a:blip r:embed="rId4"/>
          <a:stretch>
            <a:fillRect/>
          </a:stretch>
        </p:blipFill>
        <p:spPr>
          <a:xfrm>
            <a:off x="2275009" y="1613114"/>
            <a:ext cx="5272912" cy="1855685"/>
          </a:xfrm>
          <a:prstGeom prst="rect">
            <a:avLst/>
          </a:prstGeom>
        </p:spPr>
      </p:pic>
      <p:pic>
        <p:nvPicPr>
          <p:cNvPr id="12" name="Picture 11">
            <a:hlinkClick r:id="rId5"/>
          </p:cNvPr>
          <p:cNvPicPr>
            <a:picLocks noChangeAspect="1"/>
          </p:cNvPicPr>
          <p:nvPr/>
        </p:nvPicPr>
        <p:blipFill>
          <a:blip r:embed="rId6"/>
          <a:stretch>
            <a:fillRect/>
          </a:stretch>
        </p:blipFill>
        <p:spPr>
          <a:xfrm>
            <a:off x="2934982" y="2970889"/>
            <a:ext cx="5273100" cy="1481468"/>
          </a:xfrm>
          <a:prstGeom prst="rect">
            <a:avLst/>
          </a:prstGeom>
        </p:spPr>
      </p:pic>
      <p:pic>
        <p:nvPicPr>
          <p:cNvPr id="11" name="Picture 10">
            <a:hlinkClick r:id="rId7"/>
          </p:cNvPr>
          <p:cNvPicPr>
            <a:picLocks noChangeAspect="1"/>
          </p:cNvPicPr>
          <p:nvPr/>
        </p:nvPicPr>
        <p:blipFill>
          <a:blip r:embed="rId8"/>
          <a:stretch>
            <a:fillRect/>
          </a:stretch>
        </p:blipFill>
        <p:spPr>
          <a:xfrm>
            <a:off x="3773046" y="4026067"/>
            <a:ext cx="5273100" cy="747074"/>
          </a:xfrm>
          <a:prstGeom prst="rect">
            <a:avLst/>
          </a:prstGeom>
        </p:spPr>
      </p:pic>
      <p:sp>
        <p:nvSpPr>
          <p:cNvPr id="7" name="Title 1">
            <a:extLst>
              <a:ext uri="{FF2B5EF4-FFF2-40B4-BE49-F238E27FC236}">
                <a16:creationId xmlns:a16="http://schemas.microsoft.com/office/drawing/2014/main" xmlns="" id="{49E2C858-13DA-48E6-BFE7-C812292338CD}"/>
              </a:ext>
            </a:extLst>
          </p:cNvPr>
          <p:cNvSpPr>
            <a:spLocks noGrp="1"/>
          </p:cNvSpPr>
          <p:nvPr>
            <p:ph type="title"/>
          </p:nvPr>
        </p:nvSpPr>
        <p:spPr>
          <a:xfrm>
            <a:off x="578245" y="352933"/>
            <a:ext cx="7886700" cy="994172"/>
          </a:xfrm>
          <a:solidFill>
            <a:schemeClr val="accent4">
              <a:lumMod val="20000"/>
              <a:lumOff val="80000"/>
            </a:schemeClr>
          </a:solidFill>
        </p:spPr>
        <p:txBody>
          <a:bodyPr>
            <a:normAutofit fontScale="90000"/>
          </a:bodyPr>
          <a:lstStyle/>
          <a:p>
            <a:pPr algn="ctr"/>
            <a:r>
              <a:rPr lang="nl-NL" dirty="0"/>
              <a:t>Sharing data, e.g. at Dryad, Figshare or Zenodo </a:t>
            </a:r>
            <a:endParaRPr lang="en-US" dirty="0"/>
          </a:p>
        </p:txBody>
      </p:sp>
    </p:spTree>
    <p:extLst>
      <p:ext uri="{BB962C8B-B14F-4D97-AF65-F5344CB8AC3E}">
        <p14:creationId xmlns:p14="http://schemas.microsoft.com/office/powerpoint/2010/main" val="1169615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49E2C858-13DA-48E6-BFE7-C812292338CD}"/>
              </a:ext>
            </a:extLst>
          </p:cNvPr>
          <p:cNvSpPr>
            <a:spLocks noGrp="1"/>
          </p:cNvSpPr>
          <p:nvPr>
            <p:ph type="title"/>
          </p:nvPr>
        </p:nvSpPr>
        <p:spPr>
          <a:xfrm>
            <a:off x="578245" y="352933"/>
            <a:ext cx="7886700" cy="994172"/>
          </a:xfrm>
          <a:solidFill>
            <a:schemeClr val="accent4">
              <a:lumMod val="20000"/>
              <a:lumOff val="80000"/>
            </a:schemeClr>
          </a:solidFill>
        </p:spPr>
        <p:txBody>
          <a:bodyPr>
            <a:normAutofit fontScale="90000"/>
          </a:bodyPr>
          <a:lstStyle/>
          <a:p>
            <a:pPr algn="ctr"/>
            <a:r>
              <a:rPr lang="nl-NL" dirty="0"/>
              <a:t>Sharing research data, </a:t>
            </a:r>
            <a:br>
              <a:rPr lang="nl-NL" dirty="0"/>
            </a:br>
            <a:r>
              <a:rPr lang="nl-NL" dirty="0"/>
              <a:t>e.g. at Dryad, Figshare or Zenodo </a:t>
            </a:r>
            <a:endParaRPr lang="en-US" dirty="0"/>
          </a:p>
        </p:txBody>
      </p:sp>
      <p:pic>
        <p:nvPicPr>
          <p:cNvPr id="9" name="Picture 8">
            <a:hlinkClick r:id="rId2"/>
            <a:extLst>
              <a:ext uri="{FF2B5EF4-FFF2-40B4-BE49-F238E27FC236}">
                <a16:creationId xmlns:a16="http://schemas.microsoft.com/office/drawing/2014/main" xmlns="" id="{FD0FB871-B1D1-4211-BA12-11FAF6E13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077" y="2115606"/>
            <a:ext cx="6041899" cy="2045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0439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245" y="366121"/>
            <a:ext cx="7886700" cy="994172"/>
          </a:xfrm>
          <a:solidFill>
            <a:schemeClr val="accent4">
              <a:lumMod val="20000"/>
              <a:lumOff val="80000"/>
            </a:schemeClr>
          </a:solidFill>
        </p:spPr>
        <p:txBody>
          <a:bodyPr>
            <a:normAutofit fontScale="90000"/>
          </a:bodyPr>
          <a:lstStyle/>
          <a:p>
            <a:pPr algn="ctr"/>
            <a:r>
              <a:rPr lang="nl-NL" smtClean="0"/>
              <a:t>Sharing </a:t>
            </a:r>
            <a:r>
              <a:rPr lang="nl-NL" dirty="0"/>
              <a:t>code e.g. at GitHub </a:t>
            </a:r>
            <a:br>
              <a:rPr lang="nl-NL" dirty="0"/>
            </a:br>
            <a:r>
              <a:rPr lang="nl-NL" dirty="0"/>
              <a:t>with GNU OR MIT license</a:t>
            </a:r>
            <a:endParaRPr lang="en-US" dirty="0"/>
          </a:p>
        </p:txBody>
      </p:sp>
      <p:sp>
        <p:nvSpPr>
          <p:cNvPr id="4" name="TextBox 3"/>
          <p:cNvSpPr txBox="1"/>
          <p:nvPr/>
        </p:nvSpPr>
        <p:spPr>
          <a:xfrm>
            <a:off x="7190296" y="1485094"/>
            <a:ext cx="1753385" cy="3000821"/>
          </a:xfrm>
          <a:prstGeom prst="rect">
            <a:avLst/>
          </a:prstGeom>
          <a:noFill/>
        </p:spPr>
        <p:txBody>
          <a:bodyPr wrap="square" rtlCol="0">
            <a:spAutoFit/>
          </a:bodyPr>
          <a:lstStyle/>
          <a:p>
            <a:pPr defTabSz="685800" fontAlgn="auto">
              <a:spcBef>
                <a:spcPts val="0"/>
              </a:spcBef>
              <a:spcAft>
                <a:spcPts val="0"/>
              </a:spcAft>
            </a:pPr>
            <a:r>
              <a:rPr lang="nl-NL" sz="2700" dirty="0">
                <a:solidFill>
                  <a:prstClr val="black"/>
                </a:solidFill>
                <a:latin typeface="Calibri" panose="020F0502020204030204"/>
              </a:rPr>
              <a:t>Get people to check, contribute to and use and build on your code</a:t>
            </a:r>
          </a:p>
        </p:txBody>
      </p:sp>
      <p:pic>
        <p:nvPicPr>
          <p:cNvPr id="5" name="Picture 4"/>
          <p:cNvPicPr>
            <a:picLocks noChangeAspect="1"/>
          </p:cNvPicPr>
          <p:nvPr/>
        </p:nvPicPr>
        <p:blipFill>
          <a:blip r:embed="rId2"/>
          <a:stretch>
            <a:fillRect/>
          </a:stretch>
        </p:blipFill>
        <p:spPr>
          <a:xfrm>
            <a:off x="578245" y="1485093"/>
            <a:ext cx="6480867" cy="3446831"/>
          </a:xfrm>
          <a:prstGeom prst="rect">
            <a:avLst/>
          </a:prstGeom>
        </p:spPr>
      </p:pic>
    </p:spTree>
    <p:extLst>
      <p:ext uri="{BB962C8B-B14F-4D97-AF65-F5344CB8AC3E}">
        <p14:creationId xmlns:p14="http://schemas.microsoft.com/office/powerpoint/2010/main" val="12611009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ject Jupyter | Home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413"/>
            <a:ext cx="9144000" cy="4922674"/>
          </a:xfrm>
          <a:prstGeom prst="rect">
            <a:avLst/>
          </a:prstGeom>
        </p:spPr>
      </p:pic>
    </p:spTree>
    <p:extLst>
      <p:ext uri="{BB962C8B-B14F-4D97-AF65-F5344CB8AC3E}">
        <p14:creationId xmlns:p14="http://schemas.microsoft.com/office/powerpoint/2010/main" val="2905545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er Reviewers' Openness Initiative | Supporting the spread of open research practice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012" y="0"/>
            <a:ext cx="6665976" cy="5143500"/>
          </a:xfrm>
          <a:prstGeom prst="rect">
            <a:avLst/>
          </a:prstGeom>
        </p:spPr>
      </p:pic>
    </p:spTree>
    <p:extLst>
      <p:ext uri="{BB962C8B-B14F-4D97-AF65-F5344CB8AC3E}">
        <p14:creationId xmlns:p14="http://schemas.microsoft.com/office/powerpoint/2010/main" val="30271077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63253" y="4910828"/>
            <a:ext cx="1194848" cy="173124"/>
          </a:xfrm>
        </p:spPr>
        <p:txBody>
          <a:bodyPr>
            <a:normAutofit fontScale="85000" lnSpcReduction="20000"/>
          </a:bodyPr>
          <a:lstStyle/>
          <a:p>
            <a:r>
              <a:rPr lang="en-GB" sz="825" dirty="0"/>
              <a:t>(except logos)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830" y="4655513"/>
            <a:ext cx="538223" cy="188312"/>
          </a:xfrm>
          <a:prstGeom prst="rect">
            <a:avLst/>
          </a:prstGeom>
        </p:spPr>
      </p:pic>
      <p:sp>
        <p:nvSpPr>
          <p:cNvPr id="11" name="Subtitle 2"/>
          <p:cNvSpPr txBox="1">
            <a:spLocks/>
          </p:cNvSpPr>
          <p:nvPr/>
        </p:nvSpPr>
        <p:spPr>
          <a:xfrm>
            <a:off x="294634" y="3093969"/>
            <a:ext cx="8461973" cy="123844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pPr>
            <a:r>
              <a:rPr lang="nl-NL" sz="3600" b="1" dirty="0">
                <a:solidFill>
                  <a:prstClr val="white">
                    <a:lumMod val="65000"/>
                  </a:prstClr>
                </a:solidFill>
              </a:rPr>
              <a:t>Open Access, Open Data, Open Science</a:t>
            </a:r>
          </a:p>
          <a:p>
            <a:pPr fontAlgn="auto">
              <a:spcAft>
                <a:spcPts val="0"/>
              </a:spcAft>
            </a:pPr>
            <a:r>
              <a:rPr lang="en-GB" sz="2100" b="1" dirty="0">
                <a:solidFill>
                  <a:prstClr val="black"/>
                </a:solidFill>
              </a:rPr>
              <a:t>EIFL Train-the-trainer programme</a:t>
            </a:r>
          </a:p>
          <a:p>
            <a:pPr fontAlgn="auto">
              <a:spcAft>
                <a:spcPts val="0"/>
              </a:spcAft>
            </a:pPr>
            <a:r>
              <a:rPr lang="en-GB" sz="1200" b="1" dirty="0">
                <a:solidFill>
                  <a:prstClr val="black"/>
                </a:solidFill>
              </a:rPr>
              <a:t>Bianca Kramer &amp; Jeroen Bosman,  Utrecht University </a:t>
            </a:r>
            <a:r>
              <a:rPr lang="en-GB" sz="1200" b="1" dirty="0" smtClean="0">
                <a:solidFill>
                  <a:prstClr val="black"/>
                </a:solidFill>
              </a:rPr>
              <a:t>Library</a:t>
            </a:r>
            <a:endParaRPr lang="en-GB" sz="1200" b="1" dirty="0">
              <a:solidFill>
                <a:prstClr val="black"/>
              </a:solidFill>
            </a:endParaRPr>
          </a:p>
        </p:txBody>
      </p:sp>
      <p:grpSp>
        <p:nvGrpSpPr>
          <p:cNvPr id="7" name="Group 6"/>
          <p:cNvGrpSpPr/>
          <p:nvPr/>
        </p:nvGrpSpPr>
        <p:grpSpPr>
          <a:xfrm>
            <a:off x="8293232" y="4136010"/>
            <a:ext cx="720549" cy="585827"/>
            <a:chOff x="11053822" y="5549116"/>
            <a:chExt cx="1106347" cy="829761"/>
          </a:xfrm>
        </p:grpSpPr>
        <p:pic>
          <p:nvPicPr>
            <p:cNvPr id="9"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822" y="5549116"/>
              <a:ext cx="1106347" cy="82976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9874" y="5650162"/>
              <a:ext cx="432000" cy="531055"/>
            </a:xfrm>
            <a:prstGeom prst="rect">
              <a:avLst/>
            </a:prstGeom>
          </p:spPr>
        </p:pic>
      </p:grpSp>
      <p:sp>
        <p:nvSpPr>
          <p:cNvPr id="12" name="TextBox 11"/>
          <p:cNvSpPr txBox="1"/>
          <p:nvPr/>
        </p:nvSpPr>
        <p:spPr>
          <a:xfrm>
            <a:off x="8027613" y="4737704"/>
            <a:ext cx="986167" cy="369332"/>
          </a:xfrm>
          <a:prstGeom prst="rect">
            <a:avLst/>
          </a:prstGeom>
          <a:noFill/>
        </p:spPr>
        <p:txBody>
          <a:bodyPr wrap="none" rtlCol="0">
            <a:spAutoFit/>
          </a:bodyPr>
          <a:lstStyle/>
          <a:p>
            <a:pPr algn="r" defTabSz="685800" fontAlgn="auto">
              <a:spcBef>
                <a:spcPts val="0"/>
              </a:spcBef>
              <a:spcAft>
                <a:spcPts val="0"/>
              </a:spcAft>
            </a:pPr>
            <a:r>
              <a:rPr lang="en-GB" sz="900" b="1" dirty="0">
                <a:solidFill>
                  <a:prstClr val="black"/>
                </a:solidFill>
                <a:latin typeface="Calibri" panose="020F0502020204030204"/>
              </a:rPr>
              <a:t>@</a:t>
            </a:r>
            <a:r>
              <a:rPr lang="en-GB" sz="900" b="1" dirty="0" err="1">
                <a:solidFill>
                  <a:prstClr val="black"/>
                </a:solidFill>
                <a:latin typeface="Calibri" panose="020F0502020204030204"/>
              </a:rPr>
              <a:t>MsPhelps</a:t>
            </a:r>
            <a:endParaRPr lang="en-GB" sz="900" b="1" dirty="0">
              <a:solidFill>
                <a:prstClr val="black"/>
              </a:solidFill>
              <a:latin typeface="Calibri" panose="020F0502020204030204"/>
            </a:endParaRPr>
          </a:p>
          <a:p>
            <a:pPr algn="r" defTabSz="685800" fontAlgn="auto">
              <a:spcBef>
                <a:spcPts val="0"/>
              </a:spcBef>
              <a:spcAft>
                <a:spcPts val="0"/>
              </a:spcAft>
            </a:pPr>
            <a:r>
              <a:rPr lang="en-GB" sz="900" b="1" dirty="0">
                <a:solidFill>
                  <a:prstClr val="black"/>
                </a:solidFill>
                <a:latin typeface="Calibri" panose="020F0502020204030204"/>
              </a:rPr>
              <a:t>@</a:t>
            </a:r>
            <a:r>
              <a:rPr lang="en-GB" sz="900" b="1" dirty="0" err="1">
                <a:solidFill>
                  <a:prstClr val="black"/>
                </a:solidFill>
                <a:latin typeface="Calibri" panose="020F0502020204030204"/>
              </a:rPr>
              <a:t>jeroenbosman</a:t>
            </a:r>
            <a:endParaRPr lang="en-GB" sz="900" b="1" dirty="0">
              <a:solidFill>
                <a:prstClr val="black"/>
              </a:solidFill>
              <a:latin typeface="Calibri" panose="020F0502020204030204"/>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808" y="316778"/>
            <a:ext cx="8019000" cy="2673000"/>
          </a:xfrm>
          <a:prstGeom prst="rect">
            <a:avLst/>
          </a:prstGeom>
        </p:spPr>
      </p:pic>
      <p:pic>
        <p:nvPicPr>
          <p:cNvPr id="2" name="Afbeelding 1"/>
          <p:cNvPicPr>
            <a:picLocks noChangeAspect="1"/>
          </p:cNvPicPr>
          <p:nvPr/>
        </p:nvPicPr>
        <p:blipFill>
          <a:blip r:embed="rId7"/>
          <a:stretch>
            <a:fillRect/>
          </a:stretch>
        </p:blipFill>
        <p:spPr>
          <a:xfrm>
            <a:off x="224980" y="4394817"/>
            <a:ext cx="842963" cy="500063"/>
          </a:xfrm>
          <a:prstGeom prst="rect">
            <a:avLst/>
          </a:prstGeom>
        </p:spPr>
      </p:pic>
    </p:spTree>
    <p:extLst>
      <p:ext uri="{BB962C8B-B14F-4D97-AF65-F5344CB8AC3E}">
        <p14:creationId xmlns:p14="http://schemas.microsoft.com/office/powerpoint/2010/main" val="4425925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F9B673-6CC6-443D-BE71-759347B0222A}"/>
              </a:ext>
            </a:extLst>
          </p:cNvPr>
          <p:cNvSpPr>
            <a:spLocks noGrp="1"/>
          </p:cNvSpPr>
          <p:nvPr>
            <p:ph type="title"/>
          </p:nvPr>
        </p:nvSpPr>
        <p:spPr/>
        <p:txBody>
          <a:bodyPr/>
          <a:lstStyle/>
          <a:p>
            <a:endParaRPr lang="nl-NL"/>
          </a:p>
        </p:txBody>
      </p:sp>
      <p:pic>
        <p:nvPicPr>
          <p:cNvPr id="4" name="Picture 3">
            <a:extLst>
              <a:ext uri="{FF2B5EF4-FFF2-40B4-BE49-F238E27FC236}">
                <a16:creationId xmlns:a16="http://schemas.microsoft.com/office/drawing/2014/main" xmlns="" id="{C498581A-1972-468C-B3BB-5651A206B4AC}"/>
              </a:ext>
            </a:extLst>
          </p:cNvPr>
          <p:cNvPicPr>
            <a:picLocks noChangeAspect="1"/>
          </p:cNvPicPr>
          <p:nvPr/>
        </p:nvPicPr>
        <p:blipFill>
          <a:blip r:embed="rId2"/>
          <a:stretch>
            <a:fillRect/>
          </a:stretch>
        </p:blipFill>
        <p:spPr>
          <a:xfrm>
            <a:off x="1229611" y="1450807"/>
            <a:ext cx="3083154" cy="1674179"/>
          </a:xfrm>
          <a:prstGeom prst="rect">
            <a:avLst/>
          </a:prstGeom>
        </p:spPr>
      </p:pic>
      <p:pic>
        <p:nvPicPr>
          <p:cNvPr id="5" name="Picture 4">
            <a:extLst>
              <a:ext uri="{FF2B5EF4-FFF2-40B4-BE49-F238E27FC236}">
                <a16:creationId xmlns:a16="http://schemas.microsoft.com/office/drawing/2014/main" xmlns="" id="{6E40685B-8AAF-4E69-9B88-0D2B1935EA90}"/>
              </a:ext>
            </a:extLst>
          </p:cNvPr>
          <p:cNvPicPr>
            <a:picLocks noChangeAspect="1"/>
          </p:cNvPicPr>
          <p:nvPr/>
        </p:nvPicPr>
        <p:blipFill>
          <a:blip r:embed="rId3"/>
          <a:stretch>
            <a:fillRect/>
          </a:stretch>
        </p:blipFill>
        <p:spPr>
          <a:xfrm>
            <a:off x="4531933" y="1450808"/>
            <a:ext cx="3340034" cy="1674178"/>
          </a:xfrm>
          <a:prstGeom prst="rect">
            <a:avLst/>
          </a:prstGeom>
        </p:spPr>
      </p:pic>
      <p:sp>
        <p:nvSpPr>
          <p:cNvPr id="6" name="Title 1">
            <a:extLst>
              <a:ext uri="{FF2B5EF4-FFF2-40B4-BE49-F238E27FC236}">
                <a16:creationId xmlns:a16="http://schemas.microsoft.com/office/drawing/2014/main" xmlns="" id="{71731C6D-284E-4DF6-8C80-AEE5D2CD516E}"/>
              </a:ext>
            </a:extLst>
          </p:cNvPr>
          <p:cNvSpPr txBox="1">
            <a:spLocks/>
          </p:cNvSpPr>
          <p:nvPr/>
        </p:nvSpPr>
        <p:spPr>
          <a:xfrm>
            <a:off x="628650" y="273844"/>
            <a:ext cx="7886700" cy="994172"/>
          </a:xfrm>
          <a:prstGeom prst="rect">
            <a:avLst/>
          </a:prstGeom>
          <a:solidFill>
            <a:schemeClr val="accent4">
              <a:lumMod val="20000"/>
              <a:lumOff val="80000"/>
            </a:schemeClr>
          </a:solid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300" dirty="0"/>
              <a:t>  Variety of disciplines</a:t>
            </a:r>
          </a:p>
        </p:txBody>
      </p:sp>
      <p:pic>
        <p:nvPicPr>
          <p:cNvPr id="8" name="Picture 7">
            <a:extLst>
              <a:ext uri="{FF2B5EF4-FFF2-40B4-BE49-F238E27FC236}">
                <a16:creationId xmlns:a16="http://schemas.microsoft.com/office/drawing/2014/main" xmlns="" id="{E8EAE5C2-0C1A-478B-A515-533643451DE3}"/>
              </a:ext>
            </a:extLst>
          </p:cNvPr>
          <p:cNvPicPr>
            <a:picLocks noChangeAspect="1"/>
          </p:cNvPicPr>
          <p:nvPr/>
        </p:nvPicPr>
        <p:blipFill>
          <a:blip r:embed="rId4"/>
          <a:stretch>
            <a:fillRect/>
          </a:stretch>
        </p:blipFill>
        <p:spPr>
          <a:xfrm>
            <a:off x="4531933" y="3291470"/>
            <a:ext cx="3340035" cy="1726094"/>
          </a:xfrm>
          <a:prstGeom prst="rect">
            <a:avLst/>
          </a:prstGeom>
        </p:spPr>
      </p:pic>
      <p:pic>
        <p:nvPicPr>
          <p:cNvPr id="9" name="Picture 8">
            <a:extLst>
              <a:ext uri="{FF2B5EF4-FFF2-40B4-BE49-F238E27FC236}">
                <a16:creationId xmlns:a16="http://schemas.microsoft.com/office/drawing/2014/main" xmlns="" id="{FFCEBFB2-0258-4886-B4EE-3D1E7E072C3C}"/>
              </a:ext>
            </a:extLst>
          </p:cNvPr>
          <p:cNvPicPr>
            <a:picLocks noChangeAspect="1"/>
          </p:cNvPicPr>
          <p:nvPr/>
        </p:nvPicPr>
        <p:blipFill>
          <a:blip r:embed="rId5"/>
          <a:stretch>
            <a:fillRect/>
          </a:stretch>
        </p:blipFill>
        <p:spPr>
          <a:xfrm>
            <a:off x="1229610" y="3291470"/>
            <a:ext cx="3083154" cy="1732341"/>
          </a:xfrm>
          <a:prstGeom prst="rect">
            <a:avLst/>
          </a:prstGeom>
        </p:spPr>
      </p:pic>
    </p:spTree>
    <p:extLst>
      <p:ext uri="{BB962C8B-B14F-4D97-AF65-F5344CB8AC3E}">
        <p14:creationId xmlns:p14="http://schemas.microsoft.com/office/powerpoint/2010/main" val="25216298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2" descr="Image result for science in transition"/>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a:p>
        </p:txBody>
      </p:sp>
      <p:sp>
        <p:nvSpPr>
          <p:cNvPr id="2" name="Title 1"/>
          <p:cNvSpPr>
            <a:spLocks noGrp="1"/>
          </p:cNvSpPr>
          <p:nvPr>
            <p:ph type="title"/>
          </p:nvPr>
        </p:nvSpPr>
        <p:spPr>
          <a:xfrm>
            <a:off x="628650" y="273844"/>
            <a:ext cx="7886700" cy="994172"/>
          </a:xfrm>
          <a:solidFill>
            <a:schemeClr val="accent4">
              <a:lumMod val="20000"/>
              <a:lumOff val="80000"/>
            </a:schemeClr>
          </a:solidFill>
        </p:spPr>
        <p:txBody>
          <a:bodyPr>
            <a:normAutofit/>
          </a:bodyPr>
          <a:lstStyle/>
          <a:p>
            <a:pPr algn="ctr"/>
            <a:r>
              <a:rPr lang="nl-NL" dirty="0"/>
              <a:t>Disciplinary variety and Open Science</a:t>
            </a:r>
          </a:p>
        </p:txBody>
      </p:sp>
      <p:graphicFrame>
        <p:nvGraphicFramePr>
          <p:cNvPr id="3" name="Table 2">
            <a:extLst>
              <a:ext uri="{FF2B5EF4-FFF2-40B4-BE49-F238E27FC236}">
                <a16:creationId xmlns:a16="http://schemas.microsoft.com/office/drawing/2014/main" xmlns="" id="{E5D99F5C-FA69-48BA-A615-1AFAB2235764}"/>
              </a:ext>
            </a:extLst>
          </p:cNvPr>
          <p:cNvGraphicFramePr>
            <a:graphicFrameLocks noGrp="1"/>
          </p:cNvGraphicFramePr>
          <p:nvPr>
            <p:extLst/>
          </p:nvPr>
        </p:nvGraphicFramePr>
        <p:xfrm>
          <a:off x="628651" y="1402348"/>
          <a:ext cx="7886698" cy="3491099"/>
        </p:xfrm>
        <a:graphic>
          <a:graphicData uri="http://schemas.openxmlformats.org/drawingml/2006/table">
            <a:tbl>
              <a:tblPr firstRow="1" bandRow="1">
                <a:tableStyleId>{5C22544A-7EE6-4342-B048-85BDC9FD1C3A}</a:tableStyleId>
              </a:tblPr>
              <a:tblGrid>
                <a:gridCol w="1280918">
                  <a:extLst>
                    <a:ext uri="{9D8B030D-6E8A-4147-A177-3AD203B41FA5}">
                      <a16:colId xmlns:a16="http://schemas.microsoft.com/office/drawing/2014/main" xmlns="" val="2530468902"/>
                    </a:ext>
                  </a:extLst>
                </a:gridCol>
                <a:gridCol w="1651445">
                  <a:extLst>
                    <a:ext uri="{9D8B030D-6E8A-4147-A177-3AD203B41FA5}">
                      <a16:colId xmlns:a16="http://schemas.microsoft.com/office/drawing/2014/main" xmlns="" val="3288571612"/>
                    </a:ext>
                  </a:extLst>
                </a:gridCol>
                <a:gridCol w="1651445">
                  <a:extLst>
                    <a:ext uri="{9D8B030D-6E8A-4147-A177-3AD203B41FA5}">
                      <a16:colId xmlns:a16="http://schemas.microsoft.com/office/drawing/2014/main" xmlns="" val="1763712466"/>
                    </a:ext>
                  </a:extLst>
                </a:gridCol>
                <a:gridCol w="1651445">
                  <a:extLst>
                    <a:ext uri="{9D8B030D-6E8A-4147-A177-3AD203B41FA5}">
                      <a16:colId xmlns:a16="http://schemas.microsoft.com/office/drawing/2014/main" xmlns="" val="1362272353"/>
                    </a:ext>
                  </a:extLst>
                </a:gridCol>
                <a:gridCol w="1651445">
                  <a:extLst>
                    <a:ext uri="{9D8B030D-6E8A-4147-A177-3AD203B41FA5}">
                      <a16:colId xmlns:a16="http://schemas.microsoft.com/office/drawing/2014/main" xmlns="" val="2492004064"/>
                    </a:ext>
                  </a:extLst>
                </a:gridCol>
              </a:tblGrid>
              <a:tr h="273516">
                <a:tc>
                  <a:txBody>
                    <a:bodyPr/>
                    <a:lstStyle/>
                    <a:p>
                      <a:pPr algn="ctr"/>
                      <a:endParaRPr lang="nl-NL" sz="1000" dirty="0"/>
                    </a:p>
                  </a:txBody>
                  <a:tcPr marL="68580" marR="68580" marT="34290" marB="34290" anchor="ctr"/>
                </a:tc>
                <a:tc>
                  <a:txBody>
                    <a:bodyPr/>
                    <a:lstStyle/>
                    <a:p>
                      <a:pPr algn="ctr"/>
                      <a:r>
                        <a:rPr lang="nl-NL" sz="1000" dirty="0"/>
                        <a:t>ARTS &amp; HUMANITIES</a:t>
                      </a:r>
                    </a:p>
                  </a:txBody>
                  <a:tcPr marL="68580" marR="68580" marT="34290" marB="34290" anchor="ctr"/>
                </a:tc>
                <a:tc>
                  <a:txBody>
                    <a:bodyPr/>
                    <a:lstStyle/>
                    <a:p>
                      <a:pPr algn="ctr"/>
                      <a:r>
                        <a:rPr lang="nl-NL" sz="1000" dirty="0"/>
                        <a:t>SOCIAL SCIENCE</a:t>
                      </a:r>
                    </a:p>
                  </a:txBody>
                  <a:tcPr marL="68580" marR="68580" marT="34290" marB="34290" anchor="ctr"/>
                </a:tc>
                <a:tc>
                  <a:txBody>
                    <a:bodyPr/>
                    <a:lstStyle/>
                    <a:p>
                      <a:pPr algn="ctr"/>
                      <a:r>
                        <a:rPr lang="nl-NL" sz="1000" dirty="0"/>
                        <a:t>LIFE/HEALTH</a:t>
                      </a:r>
                    </a:p>
                  </a:txBody>
                  <a:tcPr marL="68580" marR="68580" marT="34290" marB="34290" anchor="ctr"/>
                </a:tc>
                <a:tc>
                  <a:txBody>
                    <a:bodyPr/>
                    <a:lstStyle/>
                    <a:p>
                      <a:pPr algn="ctr"/>
                      <a:r>
                        <a:rPr lang="nl-NL" sz="1000" dirty="0"/>
                        <a:t>PHYSICAL SCIENCES</a:t>
                      </a:r>
                    </a:p>
                  </a:txBody>
                  <a:tcPr marL="68580" marR="68580" marT="34290" marB="34290" anchor="ctr"/>
                </a:tc>
                <a:extLst>
                  <a:ext uri="{0D108BD9-81ED-4DB2-BD59-A6C34878D82A}">
                    <a16:rowId xmlns:a16="http://schemas.microsoft.com/office/drawing/2014/main" xmlns="" val="1774329867"/>
                  </a:ext>
                </a:extLst>
              </a:tr>
              <a:tr h="485379">
                <a:tc>
                  <a:txBody>
                    <a:bodyPr/>
                    <a:lstStyle/>
                    <a:p>
                      <a:pPr algn="l"/>
                      <a:r>
                        <a:rPr lang="nl-NL" sz="1000" dirty="0"/>
                        <a:t>Research types</a:t>
                      </a:r>
                    </a:p>
                  </a:txBody>
                  <a:tcPr marL="68580" marR="68580" marT="34290" marB="34290" anchor="ctr"/>
                </a:tc>
                <a:tc>
                  <a:txBody>
                    <a:bodyPr/>
                    <a:lstStyle/>
                    <a:p>
                      <a:pPr algn="ctr"/>
                      <a:r>
                        <a:rPr lang="nl-NL" sz="1000" dirty="0"/>
                        <a:t>often exploratory research</a:t>
                      </a:r>
                    </a:p>
                  </a:txBody>
                  <a:tcPr marL="68580" marR="68580" marT="34290" marB="34290" anchor="ctr"/>
                </a:tc>
                <a:tc>
                  <a:txBody>
                    <a:bodyPr/>
                    <a:lstStyle/>
                    <a:p>
                      <a:pPr algn="ctr"/>
                      <a:r>
                        <a:rPr lang="nl-NL" sz="1000" dirty="0"/>
                        <a:t>often confirmatory research</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dirty="0"/>
                        <a:t>often confirmatory research</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1000" dirty="0"/>
                        <a:t>often confirmatory research?</a:t>
                      </a:r>
                    </a:p>
                  </a:txBody>
                  <a:tcPr marL="68580" marR="68580" marT="34290" marB="34290" anchor="ctr"/>
                </a:tc>
                <a:extLst>
                  <a:ext uri="{0D108BD9-81ED-4DB2-BD59-A6C34878D82A}">
                    <a16:rowId xmlns:a16="http://schemas.microsoft.com/office/drawing/2014/main" xmlns="" val="3258526012"/>
                  </a:ext>
                </a:extLst>
              </a:tr>
              <a:tr h="683790">
                <a:tc>
                  <a:txBody>
                    <a:bodyPr/>
                    <a:lstStyle/>
                    <a:p>
                      <a:pPr algn="l"/>
                      <a:r>
                        <a:rPr lang="nl-NL" sz="1000" dirty="0"/>
                        <a:t>Data</a:t>
                      </a:r>
                    </a:p>
                  </a:txBody>
                  <a:tcPr marL="68580" marR="68580" marT="34290" marB="34290" anchor="ctr"/>
                </a:tc>
                <a:tc>
                  <a:txBody>
                    <a:bodyPr/>
                    <a:lstStyle/>
                    <a:p>
                      <a:pPr algn="ctr"/>
                      <a:r>
                        <a:rPr lang="nl-NL" sz="1000" dirty="0"/>
                        <a:t>often texual data</a:t>
                      </a:r>
                    </a:p>
                  </a:txBody>
                  <a:tcPr marL="68580" marR="68580" marT="34290" marB="34290" anchor="ctr"/>
                </a:tc>
                <a:tc>
                  <a:txBody>
                    <a:bodyPr/>
                    <a:lstStyle/>
                    <a:p>
                      <a:pPr algn="ctr"/>
                      <a:r>
                        <a:rPr lang="nl-NL" sz="1000" dirty="0"/>
                        <a:t>also qualitative data, sometimes sensitive data </a:t>
                      </a:r>
                    </a:p>
                  </a:txBody>
                  <a:tcPr marL="68580" marR="68580" marT="34290" marB="34290" anchor="ctr"/>
                </a:tc>
                <a:tc>
                  <a:txBody>
                    <a:bodyPr/>
                    <a:lstStyle/>
                    <a:p>
                      <a:pPr algn="ctr"/>
                      <a:r>
                        <a:rPr lang="nl-NL" sz="1000" dirty="0"/>
                        <a:t>sensitive patient data / big datasets</a:t>
                      </a:r>
                    </a:p>
                  </a:txBody>
                  <a:tcPr marL="68580" marR="68580" marT="34290" marB="34290" anchor="ctr"/>
                </a:tc>
                <a:tc>
                  <a:txBody>
                    <a:bodyPr/>
                    <a:lstStyle/>
                    <a:p>
                      <a:pPr algn="ctr"/>
                      <a:r>
                        <a:rPr lang="nl-NL" sz="1000" dirty="0"/>
                        <a:t>big datasets</a:t>
                      </a:r>
                    </a:p>
                  </a:txBody>
                  <a:tcPr marL="68580" marR="68580" marT="34290" marB="34290" anchor="ctr"/>
                </a:tc>
                <a:extLst>
                  <a:ext uri="{0D108BD9-81ED-4DB2-BD59-A6C34878D82A}">
                    <a16:rowId xmlns:a16="http://schemas.microsoft.com/office/drawing/2014/main" xmlns="" val="4232606775"/>
                  </a:ext>
                </a:extLst>
              </a:tr>
              <a:tr h="478653">
                <a:tc>
                  <a:txBody>
                    <a:bodyPr/>
                    <a:lstStyle/>
                    <a:p>
                      <a:pPr algn="l"/>
                      <a:r>
                        <a:rPr lang="nl-NL" sz="1000" dirty="0"/>
                        <a:t>Publ. Types</a:t>
                      </a:r>
                    </a:p>
                  </a:txBody>
                  <a:tcPr marL="68580" marR="68580" marT="34290" marB="34290" anchor="ctr"/>
                </a:tc>
                <a:tc>
                  <a:txBody>
                    <a:bodyPr/>
                    <a:lstStyle/>
                    <a:p>
                      <a:pPr algn="ctr"/>
                      <a:r>
                        <a:rPr lang="nl-NL" sz="1000" dirty="0"/>
                        <a:t>books, chapters, articles</a:t>
                      </a:r>
                    </a:p>
                  </a:txBody>
                  <a:tcPr marL="68580" marR="68580" marT="34290" marB="34290" anchor="ctr"/>
                </a:tc>
                <a:tc>
                  <a:txBody>
                    <a:bodyPr/>
                    <a:lstStyle/>
                    <a:p>
                      <a:pPr algn="ctr"/>
                      <a:r>
                        <a:rPr lang="nl-NL" sz="1000" dirty="0"/>
                        <a:t>mostly articles and chapters</a:t>
                      </a:r>
                    </a:p>
                  </a:txBody>
                  <a:tcPr marL="68580" marR="68580" marT="34290" marB="34290" anchor="ctr"/>
                </a:tc>
                <a:tc>
                  <a:txBody>
                    <a:bodyPr/>
                    <a:lstStyle/>
                    <a:p>
                      <a:pPr algn="ctr"/>
                      <a:r>
                        <a:rPr lang="nl-NL" sz="1000" dirty="0"/>
                        <a:t>mostly articles, </a:t>
                      </a:r>
                    </a:p>
                    <a:p>
                      <a:pPr algn="ctr"/>
                      <a:r>
                        <a:rPr lang="nl-NL" sz="1000" dirty="0"/>
                        <a:t>(syst.) reviews</a:t>
                      </a:r>
                    </a:p>
                  </a:txBody>
                  <a:tcPr marL="68580" marR="68580" marT="34290" marB="34290" anchor="ctr"/>
                </a:tc>
                <a:tc>
                  <a:txBody>
                    <a:bodyPr/>
                    <a:lstStyle/>
                    <a:p>
                      <a:pPr algn="ctr"/>
                      <a:r>
                        <a:rPr lang="nl-NL" sz="1000" dirty="0"/>
                        <a:t>preprints, conf papers, articles</a:t>
                      </a:r>
                    </a:p>
                  </a:txBody>
                  <a:tcPr marL="68580" marR="68580" marT="34290" marB="34290" anchor="ctr"/>
                </a:tc>
                <a:extLst>
                  <a:ext uri="{0D108BD9-81ED-4DB2-BD59-A6C34878D82A}">
                    <a16:rowId xmlns:a16="http://schemas.microsoft.com/office/drawing/2014/main" xmlns="" val="4291556873"/>
                  </a:ext>
                </a:extLst>
              </a:tr>
              <a:tr h="327336">
                <a:tc>
                  <a:txBody>
                    <a:bodyPr/>
                    <a:lstStyle/>
                    <a:p>
                      <a:pPr algn="l"/>
                      <a:r>
                        <a:rPr lang="nl-NL" sz="1000" dirty="0"/>
                        <a:t>Collaboration</a:t>
                      </a:r>
                    </a:p>
                  </a:txBody>
                  <a:tcPr marL="68580" marR="68580" marT="34290" marB="34290" anchor="ctr"/>
                </a:tc>
                <a:tc>
                  <a:txBody>
                    <a:bodyPr/>
                    <a:lstStyle/>
                    <a:p>
                      <a:pPr algn="ctr"/>
                      <a:r>
                        <a:rPr lang="nl-NL" sz="1000" dirty="0"/>
                        <a:t>typically 1</a:t>
                      </a:r>
                    </a:p>
                  </a:txBody>
                  <a:tcPr marL="68580" marR="68580" marT="34290" marB="34290" anchor="ctr"/>
                </a:tc>
                <a:tc>
                  <a:txBody>
                    <a:bodyPr/>
                    <a:lstStyle/>
                    <a:p>
                      <a:pPr algn="ctr"/>
                      <a:r>
                        <a:rPr lang="nl-NL" sz="1000" dirty="0"/>
                        <a:t>typically 1-4</a:t>
                      </a:r>
                    </a:p>
                  </a:txBody>
                  <a:tcPr marL="68580" marR="68580" marT="34290" marB="34290" anchor="ctr"/>
                </a:tc>
                <a:tc>
                  <a:txBody>
                    <a:bodyPr/>
                    <a:lstStyle/>
                    <a:p>
                      <a:pPr algn="ctr"/>
                      <a:r>
                        <a:rPr lang="nl-NL" sz="1000" dirty="0"/>
                        <a:t>typically 3-10</a:t>
                      </a:r>
                    </a:p>
                  </a:txBody>
                  <a:tcPr marL="68580" marR="68580" marT="34290" marB="34290" anchor="ctr"/>
                </a:tc>
                <a:tc>
                  <a:txBody>
                    <a:bodyPr/>
                    <a:lstStyle/>
                    <a:p>
                      <a:pPr algn="ctr"/>
                      <a:r>
                        <a:rPr lang="nl-NL" sz="1000" dirty="0"/>
                        <a:t>typically 3-many</a:t>
                      </a:r>
                    </a:p>
                  </a:txBody>
                  <a:tcPr marL="68580" marR="68580" marT="34290" marB="34290" anchor="ctr"/>
                </a:tc>
                <a:extLst>
                  <a:ext uri="{0D108BD9-81ED-4DB2-BD59-A6C34878D82A}">
                    <a16:rowId xmlns:a16="http://schemas.microsoft.com/office/drawing/2014/main" xmlns="" val="787683057"/>
                  </a:ext>
                </a:extLst>
              </a:tr>
              <a:tr h="478653">
                <a:tc>
                  <a:txBody>
                    <a:bodyPr/>
                    <a:lstStyle/>
                    <a:p>
                      <a:pPr algn="l"/>
                      <a:r>
                        <a:rPr lang="nl-NL" sz="1000" dirty="0"/>
                        <a:t>Languages</a:t>
                      </a:r>
                    </a:p>
                  </a:txBody>
                  <a:tcPr marL="68580" marR="68580" marT="34290" marB="34290" anchor="ctr"/>
                </a:tc>
                <a:tc>
                  <a:txBody>
                    <a:bodyPr/>
                    <a:lstStyle/>
                    <a:p>
                      <a:pPr algn="ctr"/>
                      <a:r>
                        <a:rPr lang="nl-NL" sz="1000" dirty="0"/>
                        <a:t>native languge &amp; some English</a:t>
                      </a:r>
                    </a:p>
                  </a:txBody>
                  <a:tcPr marL="68580" marR="68580" marT="34290" marB="34290" anchor="ctr"/>
                </a:tc>
                <a:tc>
                  <a:txBody>
                    <a:bodyPr/>
                    <a:lstStyle/>
                    <a:p>
                      <a:pPr algn="ctr"/>
                      <a:r>
                        <a:rPr lang="nl-NL" sz="1000" dirty="0"/>
                        <a:t>English, some native languages</a:t>
                      </a:r>
                    </a:p>
                  </a:txBody>
                  <a:tcPr marL="68580" marR="68580" marT="34290" marB="34290" anchor="ctr"/>
                </a:tc>
                <a:tc>
                  <a:txBody>
                    <a:bodyPr/>
                    <a:lstStyle/>
                    <a:p>
                      <a:pPr algn="ctr"/>
                      <a:r>
                        <a:rPr lang="nl-NL" sz="1000" dirty="0"/>
                        <a:t>English</a:t>
                      </a:r>
                    </a:p>
                  </a:txBody>
                  <a:tcPr marL="68580" marR="68580" marT="34290" marB="34290" anchor="ctr"/>
                </a:tc>
                <a:tc>
                  <a:txBody>
                    <a:bodyPr/>
                    <a:lstStyle/>
                    <a:p>
                      <a:pPr algn="ctr"/>
                      <a:r>
                        <a:rPr lang="nl-NL" sz="1000" dirty="0"/>
                        <a:t>English</a:t>
                      </a:r>
                    </a:p>
                  </a:txBody>
                  <a:tcPr marL="68580" marR="68580" marT="34290" marB="34290" anchor="ctr"/>
                </a:tc>
                <a:extLst>
                  <a:ext uri="{0D108BD9-81ED-4DB2-BD59-A6C34878D82A}">
                    <a16:rowId xmlns:a16="http://schemas.microsoft.com/office/drawing/2014/main" xmlns="" val="2726567433"/>
                  </a:ext>
                </a:extLst>
              </a:tr>
              <a:tr h="478653">
                <a:tc>
                  <a:txBody>
                    <a:bodyPr/>
                    <a:lstStyle/>
                    <a:p>
                      <a:pPr algn="l"/>
                      <a:r>
                        <a:rPr lang="nl-NL" sz="1000" dirty="0"/>
                        <a:t>Funding</a:t>
                      </a:r>
                    </a:p>
                  </a:txBody>
                  <a:tcPr marL="68580" marR="68580" marT="34290" marB="34290" anchor="ctr"/>
                </a:tc>
                <a:tc>
                  <a:txBody>
                    <a:bodyPr/>
                    <a:lstStyle/>
                    <a:p>
                      <a:pPr algn="ctr"/>
                      <a:r>
                        <a:rPr lang="nl-NL" sz="1000" dirty="0"/>
                        <a:t>small scale funding</a:t>
                      </a:r>
                    </a:p>
                  </a:txBody>
                  <a:tcPr marL="68580" marR="68580" marT="34290" marB="34290" anchor="ctr"/>
                </a:tc>
                <a:tc>
                  <a:txBody>
                    <a:bodyPr/>
                    <a:lstStyle/>
                    <a:p>
                      <a:pPr algn="ctr"/>
                      <a:r>
                        <a:rPr lang="nl-NL" sz="1000" dirty="0"/>
                        <a:t>small &amp; medium scale funding</a:t>
                      </a:r>
                    </a:p>
                  </a:txBody>
                  <a:tcPr marL="68580" marR="68580" marT="34290" marB="34290" anchor="ctr"/>
                </a:tc>
                <a:tc>
                  <a:txBody>
                    <a:bodyPr/>
                    <a:lstStyle/>
                    <a:p>
                      <a:pPr algn="ctr"/>
                      <a:r>
                        <a:rPr lang="nl-NL" sz="1000" dirty="0"/>
                        <a:t>large scale funding</a:t>
                      </a:r>
                    </a:p>
                  </a:txBody>
                  <a:tcPr marL="68580" marR="68580" marT="34290" marB="34290" anchor="ctr"/>
                </a:tc>
                <a:tc>
                  <a:txBody>
                    <a:bodyPr/>
                    <a:lstStyle/>
                    <a:p>
                      <a:pPr algn="ctr"/>
                      <a:r>
                        <a:rPr lang="nl-NL" sz="1000" dirty="0"/>
                        <a:t>large scale funding</a:t>
                      </a:r>
                    </a:p>
                  </a:txBody>
                  <a:tcPr marL="68580" marR="68580" marT="34290" marB="34290" anchor="ctr"/>
                </a:tc>
                <a:extLst>
                  <a:ext uri="{0D108BD9-81ED-4DB2-BD59-A6C34878D82A}">
                    <a16:rowId xmlns:a16="http://schemas.microsoft.com/office/drawing/2014/main" xmlns="" val="3953724606"/>
                  </a:ext>
                </a:extLst>
              </a:tr>
              <a:tr h="285119">
                <a:tc>
                  <a:txBody>
                    <a:bodyPr/>
                    <a:lstStyle/>
                    <a:p>
                      <a:pPr algn="l"/>
                      <a:r>
                        <a:rPr lang="nl-NL" sz="1000" dirty="0"/>
                        <a:t>Review</a:t>
                      </a:r>
                    </a:p>
                  </a:txBody>
                  <a:tcPr marL="68580" marR="68580" marT="34290" marB="34290" anchor="ctr"/>
                </a:tc>
                <a:tc>
                  <a:txBody>
                    <a:bodyPr/>
                    <a:lstStyle/>
                    <a:p>
                      <a:pPr algn="ctr"/>
                      <a:r>
                        <a:rPr lang="nl-NL" sz="1000" dirty="0"/>
                        <a:t>double blind</a:t>
                      </a:r>
                    </a:p>
                  </a:txBody>
                  <a:tcPr marL="68580" marR="68580" marT="34290" marB="34290" anchor="ctr"/>
                </a:tc>
                <a:tc>
                  <a:txBody>
                    <a:bodyPr/>
                    <a:lstStyle/>
                    <a:p>
                      <a:pPr algn="ctr"/>
                      <a:r>
                        <a:rPr lang="nl-NL" sz="1000" dirty="0"/>
                        <a:t>double + single blind</a:t>
                      </a:r>
                    </a:p>
                  </a:txBody>
                  <a:tcPr marL="68580" marR="68580" marT="34290" marB="34290" anchor="ctr"/>
                </a:tc>
                <a:tc>
                  <a:txBody>
                    <a:bodyPr/>
                    <a:lstStyle/>
                    <a:p>
                      <a:pPr algn="ctr"/>
                      <a:r>
                        <a:rPr lang="nl-NL" sz="1000" dirty="0"/>
                        <a:t>single blind</a:t>
                      </a:r>
                    </a:p>
                  </a:txBody>
                  <a:tcPr marL="68580" marR="68580" marT="34290" marB="34290" anchor="ctr"/>
                </a:tc>
                <a:tc>
                  <a:txBody>
                    <a:bodyPr/>
                    <a:lstStyle/>
                    <a:p>
                      <a:pPr algn="ctr"/>
                      <a:r>
                        <a:rPr lang="nl-NL" sz="1000" dirty="0"/>
                        <a:t>single blind</a:t>
                      </a:r>
                    </a:p>
                  </a:txBody>
                  <a:tcPr marL="68580" marR="68580" marT="34290" marB="34290" anchor="ctr"/>
                </a:tc>
                <a:extLst>
                  <a:ext uri="{0D108BD9-81ED-4DB2-BD59-A6C34878D82A}">
                    <a16:rowId xmlns:a16="http://schemas.microsoft.com/office/drawing/2014/main" xmlns="" val="2531871455"/>
                  </a:ext>
                </a:extLst>
              </a:tr>
            </a:tbl>
          </a:graphicData>
        </a:graphic>
      </p:graphicFrame>
    </p:spTree>
    <p:extLst>
      <p:ext uri="{BB962C8B-B14F-4D97-AF65-F5344CB8AC3E}">
        <p14:creationId xmlns:p14="http://schemas.microsoft.com/office/powerpoint/2010/main" val="16964549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2" descr="Image result for science in transition"/>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a:p>
        </p:txBody>
      </p:sp>
      <p:sp>
        <p:nvSpPr>
          <p:cNvPr id="2" name="Title 1"/>
          <p:cNvSpPr>
            <a:spLocks noGrp="1"/>
          </p:cNvSpPr>
          <p:nvPr>
            <p:ph type="title"/>
          </p:nvPr>
        </p:nvSpPr>
        <p:spPr>
          <a:xfrm>
            <a:off x="628650" y="273844"/>
            <a:ext cx="7886700" cy="994172"/>
          </a:xfrm>
          <a:solidFill>
            <a:schemeClr val="accent4">
              <a:lumMod val="20000"/>
              <a:lumOff val="80000"/>
            </a:schemeClr>
          </a:solidFill>
        </p:spPr>
        <p:txBody>
          <a:bodyPr>
            <a:normAutofit fontScale="90000"/>
          </a:bodyPr>
          <a:lstStyle/>
          <a:p>
            <a:pPr algn="ctr"/>
            <a:r>
              <a:rPr lang="nl-NL" dirty="0"/>
              <a:t>Research characteristics and Open Science options/issues</a:t>
            </a:r>
          </a:p>
        </p:txBody>
      </p:sp>
      <p:graphicFrame>
        <p:nvGraphicFramePr>
          <p:cNvPr id="3" name="Table 2">
            <a:extLst>
              <a:ext uri="{FF2B5EF4-FFF2-40B4-BE49-F238E27FC236}">
                <a16:creationId xmlns:a16="http://schemas.microsoft.com/office/drawing/2014/main" xmlns="" id="{E5D99F5C-FA69-48BA-A615-1AFAB2235764}"/>
              </a:ext>
            </a:extLst>
          </p:cNvPr>
          <p:cNvGraphicFramePr>
            <a:graphicFrameLocks noGrp="1"/>
          </p:cNvGraphicFramePr>
          <p:nvPr>
            <p:extLst>
              <p:ext uri="{D42A27DB-BD31-4B8C-83A1-F6EECF244321}">
                <p14:modId xmlns:p14="http://schemas.microsoft.com/office/powerpoint/2010/main" val="1768738165"/>
              </p:ext>
            </p:extLst>
          </p:nvPr>
        </p:nvGraphicFramePr>
        <p:xfrm>
          <a:off x="628651" y="1402348"/>
          <a:ext cx="7886699" cy="3491099"/>
        </p:xfrm>
        <a:graphic>
          <a:graphicData uri="http://schemas.openxmlformats.org/drawingml/2006/table">
            <a:tbl>
              <a:tblPr firstRow="1" bandRow="1">
                <a:tableStyleId>{5C22544A-7EE6-4342-B048-85BDC9FD1C3A}</a:tableStyleId>
              </a:tblPr>
              <a:tblGrid>
                <a:gridCol w="1336838">
                  <a:extLst>
                    <a:ext uri="{9D8B030D-6E8A-4147-A177-3AD203B41FA5}">
                      <a16:colId xmlns:a16="http://schemas.microsoft.com/office/drawing/2014/main" xmlns="" val="2530468902"/>
                    </a:ext>
                  </a:extLst>
                </a:gridCol>
                <a:gridCol w="6549861">
                  <a:extLst>
                    <a:ext uri="{9D8B030D-6E8A-4147-A177-3AD203B41FA5}">
                      <a16:colId xmlns:a16="http://schemas.microsoft.com/office/drawing/2014/main" xmlns="" val="3288571612"/>
                    </a:ext>
                  </a:extLst>
                </a:gridCol>
              </a:tblGrid>
              <a:tr h="273516">
                <a:tc>
                  <a:txBody>
                    <a:bodyPr/>
                    <a:lstStyle/>
                    <a:p>
                      <a:pPr algn="ctr"/>
                      <a:r>
                        <a:rPr lang="nl-NL" sz="1000" dirty="0"/>
                        <a:t>Characteristic</a:t>
                      </a:r>
                    </a:p>
                  </a:txBody>
                  <a:tcPr marL="68580" marR="68580" marT="34290" marB="34290" anchor="ctr"/>
                </a:tc>
                <a:tc>
                  <a:txBody>
                    <a:bodyPr/>
                    <a:lstStyle/>
                    <a:p>
                      <a:pPr algn="l"/>
                      <a:r>
                        <a:rPr lang="nl-NL" sz="1000" dirty="0"/>
                        <a:t>Open Science options/issues</a:t>
                      </a:r>
                    </a:p>
                  </a:txBody>
                  <a:tcPr marL="68580" marR="68580" marT="34290" marB="34290" anchor="ctr"/>
                </a:tc>
                <a:extLst>
                  <a:ext uri="{0D108BD9-81ED-4DB2-BD59-A6C34878D82A}">
                    <a16:rowId xmlns:a16="http://schemas.microsoft.com/office/drawing/2014/main" xmlns="" val="1774329867"/>
                  </a:ext>
                </a:extLst>
              </a:tr>
              <a:tr h="485379">
                <a:tc>
                  <a:txBody>
                    <a:bodyPr/>
                    <a:lstStyle/>
                    <a:p>
                      <a:pPr algn="l"/>
                      <a:r>
                        <a:rPr lang="nl-NL" sz="1000" dirty="0"/>
                        <a:t>Research types</a:t>
                      </a:r>
                    </a:p>
                  </a:txBody>
                  <a:tcPr marL="68580" marR="68580" marT="34290" marB="34290" anchor="ctr"/>
                </a:tc>
                <a:tc>
                  <a:txBody>
                    <a:bodyPr/>
                    <a:lstStyle/>
                    <a:p>
                      <a:pPr algn="l"/>
                      <a:r>
                        <a:rPr lang="nl-NL" sz="1000" dirty="0"/>
                        <a:t>Preregistration different for exploratory research</a:t>
                      </a:r>
                    </a:p>
                  </a:txBody>
                  <a:tcPr marL="68580" marR="68580" marT="34290" marB="34290" anchor="ctr"/>
                </a:tc>
                <a:extLst>
                  <a:ext uri="{0D108BD9-81ED-4DB2-BD59-A6C34878D82A}">
                    <a16:rowId xmlns:a16="http://schemas.microsoft.com/office/drawing/2014/main" xmlns="" val="3258526012"/>
                  </a:ext>
                </a:extLst>
              </a:tr>
              <a:tr h="683790">
                <a:tc>
                  <a:txBody>
                    <a:bodyPr/>
                    <a:lstStyle/>
                    <a:p>
                      <a:pPr algn="l"/>
                      <a:r>
                        <a:rPr lang="nl-NL" sz="1000" dirty="0"/>
                        <a:t>Data</a:t>
                      </a:r>
                    </a:p>
                  </a:txBody>
                  <a:tcPr marL="68580" marR="68580" marT="34290" marB="34290" anchor="ctr"/>
                </a:tc>
                <a:tc>
                  <a:txBody>
                    <a:bodyPr/>
                    <a:lstStyle/>
                    <a:p>
                      <a:pPr algn="l"/>
                      <a:r>
                        <a:rPr lang="nl-NL" sz="1000" dirty="0"/>
                        <a:t>Costs of archiving large datasets / conderations of anonimity/sensitiveness / Patentable code/outcomes</a:t>
                      </a:r>
                    </a:p>
                  </a:txBody>
                  <a:tcPr marL="68580" marR="68580" marT="34290" marB="34290" anchor="ctr"/>
                </a:tc>
                <a:extLst>
                  <a:ext uri="{0D108BD9-81ED-4DB2-BD59-A6C34878D82A}">
                    <a16:rowId xmlns:a16="http://schemas.microsoft.com/office/drawing/2014/main" xmlns="" val="4232606775"/>
                  </a:ext>
                </a:extLst>
              </a:tr>
              <a:tr h="478653">
                <a:tc>
                  <a:txBody>
                    <a:bodyPr/>
                    <a:lstStyle/>
                    <a:p>
                      <a:pPr algn="l"/>
                      <a:r>
                        <a:rPr lang="nl-NL" sz="1000" dirty="0"/>
                        <a:t>Publ. Types</a:t>
                      </a:r>
                    </a:p>
                  </a:txBody>
                  <a:tcPr marL="68580" marR="68580" marT="34290" marB="34290" anchor="ctr"/>
                </a:tc>
                <a:tc>
                  <a:txBody>
                    <a:bodyPr/>
                    <a:lstStyle/>
                    <a:p>
                      <a:pPr algn="l"/>
                      <a:r>
                        <a:rPr lang="nl-NL" sz="1000" dirty="0"/>
                        <a:t>Limited OA Book options / Book publishers small and many / Preprints </a:t>
                      </a:r>
                    </a:p>
                  </a:txBody>
                  <a:tcPr marL="68580" marR="68580" marT="34290" marB="34290" anchor="ctr"/>
                </a:tc>
                <a:extLst>
                  <a:ext uri="{0D108BD9-81ED-4DB2-BD59-A6C34878D82A}">
                    <a16:rowId xmlns:a16="http://schemas.microsoft.com/office/drawing/2014/main" xmlns="" val="4291556873"/>
                  </a:ext>
                </a:extLst>
              </a:tr>
              <a:tr h="327336">
                <a:tc>
                  <a:txBody>
                    <a:bodyPr/>
                    <a:lstStyle/>
                    <a:p>
                      <a:pPr algn="l"/>
                      <a:r>
                        <a:rPr lang="nl-NL" sz="1000" dirty="0"/>
                        <a:t>Collaboration</a:t>
                      </a:r>
                    </a:p>
                  </a:txBody>
                  <a:tcPr marL="68580" marR="68580" marT="34290" marB="34290" anchor="ctr"/>
                </a:tc>
                <a:tc>
                  <a:txBody>
                    <a:bodyPr/>
                    <a:lstStyle/>
                    <a:p>
                      <a:pPr algn="l"/>
                      <a:r>
                        <a:rPr lang="nl-NL" sz="1000" dirty="0"/>
                        <a:t>Reaching agreements with co-authors</a:t>
                      </a:r>
                    </a:p>
                  </a:txBody>
                  <a:tcPr marL="68580" marR="68580" marT="34290" marB="34290" anchor="ctr"/>
                </a:tc>
                <a:extLst>
                  <a:ext uri="{0D108BD9-81ED-4DB2-BD59-A6C34878D82A}">
                    <a16:rowId xmlns:a16="http://schemas.microsoft.com/office/drawing/2014/main" xmlns="" val="787683057"/>
                  </a:ext>
                </a:extLst>
              </a:tr>
              <a:tr h="478653">
                <a:tc>
                  <a:txBody>
                    <a:bodyPr/>
                    <a:lstStyle/>
                    <a:p>
                      <a:pPr algn="l"/>
                      <a:r>
                        <a:rPr lang="nl-NL" sz="1000" dirty="0"/>
                        <a:t>Languages</a:t>
                      </a:r>
                    </a:p>
                  </a:txBody>
                  <a:tcPr marL="68580" marR="68580" marT="34290" marB="34290" anchor="ctr"/>
                </a:tc>
                <a:tc>
                  <a:txBody>
                    <a:bodyPr/>
                    <a:lstStyle/>
                    <a:p>
                      <a:pPr algn="l"/>
                      <a:r>
                        <a:rPr lang="nl-NL" sz="1000" dirty="0"/>
                        <a:t>Not all languages always accepted / Non-native English researcherds at disadvantage</a:t>
                      </a:r>
                    </a:p>
                  </a:txBody>
                  <a:tcPr marL="68580" marR="68580" marT="34290" marB="34290" anchor="ctr"/>
                </a:tc>
                <a:extLst>
                  <a:ext uri="{0D108BD9-81ED-4DB2-BD59-A6C34878D82A}">
                    <a16:rowId xmlns:a16="http://schemas.microsoft.com/office/drawing/2014/main" xmlns="" val="2726567433"/>
                  </a:ext>
                </a:extLst>
              </a:tr>
              <a:tr h="478653">
                <a:tc>
                  <a:txBody>
                    <a:bodyPr/>
                    <a:lstStyle/>
                    <a:p>
                      <a:pPr algn="l"/>
                      <a:r>
                        <a:rPr lang="nl-NL" sz="1000" dirty="0"/>
                        <a:t>Funding</a:t>
                      </a:r>
                    </a:p>
                  </a:txBody>
                  <a:tcPr marL="68580" marR="68580" marT="34290" marB="34290" anchor="ctr"/>
                </a:tc>
                <a:tc>
                  <a:txBody>
                    <a:bodyPr/>
                    <a:lstStyle/>
                    <a:p>
                      <a:pPr algn="l"/>
                      <a:r>
                        <a:rPr lang="nl-NL" sz="1000" dirty="0"/>
                        <a:t>Large projects have funding but may ‘dictate’ way of archiving/publishing/communicating</a:t>
                      </a:r>
                    </a:p>
                  </a:txBody>
                  <a:tcPr marL="68580" marR="68580" marT="34290" marB="34290" anchor="ctr"/>
                </a:tc>
                <a:extLst>
                  <a:ext uri="{0D108BD9-81ED-4DB2-BD59-A6C34878D82A}">
                    <a16:rowId xmlns:a16="http://schemas.microsoft.com/office/drawing/2014/main" xmlns="" val="3953724606"/>
                  </a:ext>
                </a:extLst>
              </a:tr>
              <a:tr h="285119">
                <a:tc>
                  <a:txBody>
                    <a:bodyPr/>
                    <a:lstStyle/>
                    <a:p>
                      <a:pPr algn="l"/>
                      <a:r>
                        <a:rPr lang="nl-NL" sz="1000" dirty="0"/>
                        <a:t>Review</a:t>
                      </a:r>
                    </a:p>
                  </a:txBody>
                  <a:tcPr marL="68580" marR="68580" marT="34290" marB="34290" anchor="ctr"/>
                </a:tc>
                <a:tc>
                  <a:txBody>
                    <a:bodyPr/>
                    <a:lstStyle/>
                    <a:p>
                      <a:pPr algn="l"/>
                      <a:r>
                        <a:rPr lang="nl-NL" sz="1000" dirty="0"/>
                        <a:t>Closed and blind variants of </a:t>
                      </a:r>
                      <a:r>
                        <a:rPr lang="nl-NL" sz="1000" dirty="0" smtClean="0"/>
                        <a:t>peer</a:t>
                      </a:r>
                      <a:r>
                        <a:rPr lang="nl-NL" sz="1000" baseline="0" dirty="0" smtClean="0"/>
                        <a:t> review are </a:t>
                      </a:r>
                      <a:r>
                        <a:rPr lang="nl-NL" sz="1000" dirty="0" smtClean="0"/>
                        <a:t>deeply </a:t>
                      </a:r>
                      <a:r>
                        <a:rPr lang="nl-NL" sz="1000" dirty="0"/>
                        <a:t>rooted</a:t>
                      </a:r>
                    </a:p>
                  </a:txBody>
                  <a:tcPr marL="68580" marR="68580" marT="34290" marB="34290" anchor="ctr"/>
                </a:tc>
                <a:extLst>
                  <a:ext uri="{0D108BD9-81ED-4DB2-BD59-A6C34878D82A}">
                    <a16:rowId xmlns:a16="http://schemas.microsoft.com/office/drawing/2014/main" xmlns="" val="2531871455"/>
                  </a:ext>
                </a:extLst>
              </a:tr>
            </a:tbl>
          </a:graphicData>
        </a:graphic>
      </p:graphicFrame>
    </p:spTree>
    <p:extLst>
      <p:ext uri="{BB962C8B-B14F-4D97-AF65-F5344CB8AC3E}">
        <p14:creationId xmlns:p14="http://schemas.microsoft.com/office/powerpoint/2010/main" val="25193860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299" y="162728"/>
            <a:ext cx="7886700" cy="992304"/>
          </a:xfrm>
          <a:solidFill>
            <a:schemeClr val="accent4">
              <a:lumMod val="20000"/>
              <a:lumOff val="80000"/>
            </a:schemeClr>
          </a:solidFill>
        </p:spPr>
        <p:txBody>
          <a:bodyPr>
            <a:normAutofit fontScale="90000"/>
          </a:bodyPr>
          <a:lstStyle/>
          <a:p>
            <a:pPr algn="ctr"/>
            <a:r>
              <a:rPr lang="nl-NL" dirty="0"/>
              <a:t>Advantages of Open Science for </a:t>
            </a:r>
            <a:br>
              <a:rPr lang="nl-NL" dirty="0"/>
            </a:br>
            <a:r>
              <a:rPr lang="nl-NL" dirty="0"/>
              <a:t>innovation and economic growth</a:t>
            </a:r>
            <a:endParaRPr lang="en-US" dirty="0"/>
          </a:p>
        </p:txBody>
      </p:sp>
      <p:sp>
        <p:nvSpPr>
          <p:cNvPr id="5" name="Rectangle 4">
            <a:extLst>
              <a:ext uri="{FF2B5EF4-FFF2-40B4-BE49-F238E27FC236}">
                <a16:creationId xmlns:a16="http://schemas.microsoft.com/office/drawing/2014/main" xmlns="" id="{948CC5DC-F310-482B-8E53-B5850FB98EA9}"/>
              </a:ext>
            </a:extLst>
          </p:cNvPr>
          <p:cNvSpPr/>
          <p:nvPr/>
        </p:nvSpPr>
        <p:spPr>
          <a:xfrm>
            <a:off x="543300" y="1301589"/>
            <a:ext cx="3571501" cy="5678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Arrow: Right 5">
            <a:extLst>
              <a:ext uri="{FF2B5EF4-FFF2-40B4-BE49-F238E27FC236}">
                <a16:creationId xmlns:a16="http://schemas.microsoft.com/office/drawing/2014/main" xmlns="" id="{AAB64B1F-4D7E-42FD-B96E-31C1D0C69D1B}"/>
              </a:ext>
            </a:extLst>
          </p:cNvPr>
          <p:cNvSpPr/>
          <p:nvPr/>
        </p:nvSpPr>
        <p:spPr>
          <a:xfrm>
            <a:off x="4331791" y="1301589"/>
            <a:ext cx="309717" cy="56781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6">
            <a:extLst>
              <a:ext uri="{FF2B5EF4-FFF2-40B4-BE49-F238E27FC236}">
                <a16:creationId xmlns:a16="http://schemas.microsoft.com/office/drawing/2014/main" xmlns="" id="{2F185246-732C-4723-B4D2-7212627B8BCB}"/>
              </a:ext>
            </a:extLst>
          </p:cNvPr>
          <p:cNvSpPr/>
          <p:nvPr/>
        </p:nvSpPr>
        <p:spPr>
          <a:xfrm>
            <a:off x="4756355" y="1301589"/>
            <a:ext cx="3673645" cy="56781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xtBox 7">
            <a:extLst>
              <a:ext uri="{FF2B5EF4-FFF2-40B4-BE49-F238E27FC236}">
                <a16:creationId xmlns:a16="http://schemas.microsoft.com/office/drawing/2014/main" xmlns="" id="{E41DFFB7-7D93-4E6C-9E70-2CD5D1292DC9}"/>
              </a:ext>
            </a:extLst>
          </p:cNvPr>
          <p:cNvSpPr txBox="1"/>
          <p:nvPr/>
        </p:nvSpPr>
        <p:spPr>
          <a:xfrm>
            <a:off x="543300" y="1397621"/>
            <a:ext cx="3571501" cy="369332"/>
          </a:xfrm>
          <a:prstGeom prst="rect">
            <a:avLst/>
          </a:prstGeom>
          <a:noFill/>
        </p:spPr>
        <p:txBody>
          <a:bodyPr wrap="square" rtlCol="0">
            <a:spAutoFit/>
          </a:bodyPr>
          <a:lstStyle/>
          <a:p>
            <a:r>
              <a:rPr lang="nl-NL" dirty="0"/>
              <a:t>early feedback</a:t>
            </a:r>
          </a:p>
        </p:txBody>
      </p:sp>
      <p:sp>
        <p:nvSpPr>
          <p:cNvPr id="9" name="TextBox 8">
            <a:extLst>
              <a:ext uri="{FF2B5EF4-FFF2-40B4-BE49-F238E27FC236}">
                <a16:creationId xmlns:a16="http://schemas.microsoft.com/office/drawing/2014/main" xmlns="" id="{3443085A-8DFB-4C89-9467-10A583929C2B}"/>
              </a:ext>
            </a:extLst>
          </p:cNvPr>
          <p:cNvSpPr txBox="1"/>
          <p:nvPr/>
        </p:nvSpPr>
        <p:spPr>
          <a:xfrm>
            <a:off x="4799505" y="1383041"/>
            <a:ext cx="3571501" cy="369332"/>
          </a:xfrm>
          <a:prstGeom prst="rect">
            <a:avLst/>
          </a:prstGeom>
          <a:noFill/>
        </p:spPr>
        <p:txBody>
          <a:bodyPr wrap="square" rtlCol="0">
            <a:spAutoFit/>
          </a:bodyPr>
          <a:lstStyle/>
          <a:p>
            <a:r>
              <a:rPr lang="nl-NL" dirty="0"/>
              <a:t>adds to </a:t>
            </a:r>
            <a:r>
              <a:rPr lang="nl-NL" b="1" dirty="0"/>
              <a:t>quality</a:t>
            </a:r>
            <a:r>
              <a:rPr lang="nl-NL" dirty="0"/>
              <a:t> of outcomes</a:t>
            </a:r>
          </a:p>
        </p:txBody>
      </p:sp>
      <p:sp>
        <p:nvSpPr>
          <p:cNvPr id="10" name="Rectangle 9">
            <a:extLst>
              <a:ext uri="{FF2B5EF4-FFF2-40B4-BE49-F238E27FC236}">
                <a16:creationId xmlns:a16="http://schemas.microsoft.com/office/drawing/2014/main" xmlns="" id="{EA03BC51-AC3A-4AE3-9BF0-A094EE14BBA8}"/>
              </a:ext>
            </a:extLst>
          </p:cNvPr>
          <p:cNvSpPr/>
          <p:nvPr/>
        </p:nvSpPr>
        <p:spPr>
          <a:xfrm>
            <a:off x="546987" y="1939458"/>
            <a:ext cx="3571501" cy="5678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Arrow: Right 10">
            <a:extLst>
              <a:ext uri="{FF2B5EF4-FFF2-40B4-BE49-F238E27FC236}">
                <a16:creationId xmlns:a16="http://schemas.microsoft.com/office/drawing/2014/main" xmlns="" id="{60D3E12D-C213-4616-8A45-A048E88CD936}"/>
              </a:ext>
            </a:extLst>
          </p:cNvPr>
          <p:cNvSpPr/>
          <p:nvPr/>
        </p:nvSpPr>
        <p:spPr>
          <a:xfrm>
            <a:off x="4335478" y="1939458"/>
            <a:ext cx="309717" cy="56781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11">
            <a:extLst>
              <a:ext uri="{FF2B5EF4-FFF2-40B4-BE49-F238E27FC236}">
                <a16:creationId xmlns:a16="http://schemas.microsoft.com/office/drawing/2014/main" xmlns="" id="{88434929-FBEC-4EAD-B806-BB33B0F44241}"/>
              </a:ext>
            </a:extLst>
          </p:cNvPr>
          <p:cNvSpPr/>
          <p:nvPr/>
        </p:nvSpPr>
        <p:spPr>
          <a:xfrm>
            <a:off x="4760042" y="1939458"/>
            <a:ext cx="3673645" cy="56781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xtBox 12">
            <a:extLst>
              <a:ext uri="{FF2B5EF4-FFF2-40B4-BE49-F238E27FC236}">
                <a16:creationId xmlns:a16="http://schemas.microsoft.com/office/drawing/2014/main" xmlns="" id="{27E89C4B-3671-4A41-9A1E-820C6C723813}"/>
              </a:ext>
            </a:extLst>
          </p:cNvPr>
          <p:cNvSpPr txBox="1"/>
          <p:nvPr/>
        </p:nvSpPr>
        <p:spPr>
          <a:xfrm>
            <a:off x="543299" y="2010649"/>
            <a:ext cx="3571501" cy="369332"/>
          </a:xfrm>
          <a:prstGeom prst="rect">
            <a:avLst/>
          </a:prstGeom>
          <a:noFill/>
        </p:spPr>
        <p:txBody>
          <a:bodyPr wrap="square" rtlCol="0">
            <a:spAutoFit/>
          </a:bodyPr>
          <a:lstStyle/>
          <a:p>
            <a:r>
              <a:rPr lang="nl-NL"/>
              <a:t>results become available earlier</a:t>
            </a:r>
            <a:endParaRPr lang="nl-NL" dirty="0"/>
          </a:p>
        </p:txBody>
      </p:sp>
      <p:sp>
        <p:nvSpPr>
          <p:cNvPr id="14" name="TextBox 13">
            <a:extLst>
              <a:ext uri="{FF2B5EF4-FFF2-40B4-BE49-F238E27FC236}">
                <a16:creationId xmlns:a16="http://schemas.microsoft.com/office/drawing/2014/main" xmlns="" id="{9C166503-D419-4598-9A72-AD5F8FC423FE}"/>
              </a:ext>
            </a:extLst>
          </p:cNvPr>
          <p:cNvSpPr txBox="1"/>
          <p:nvPr/>
        </p:nvSpPr>
        <p:spPr>
          <a:xfrm>
            <a:off x="4756355" y="2025180"/>
            <a:ext cx="3571501" cy="923330"/>
          </a:xfrm>
          <a:prstGeom prst="rect">
            <a:avLst/>
          </a:prstGeom>
          <a:noFill/>
        </p:spPr>
        <p:txBody>
          <a:bodyPr wrap="square" rtlCol="0">
            <a:spAutoFit/>
          </a:bodyPr>
          <a:lstStyle/>
          <a:p>
            <a:r>
              <a:rPr lang="nl-NL" dirty="0"/>
              <a:t>so problems can be solved </a:t>
            </a:r>
            <a:r>
              <a:rPr lang="nl-NL" b="1" dirty="0"/>
              <a:t>earlier</a:t>
            </a:r>
          </a:p>
          <a:p>
            <a:endParaRPr lang="nl-NL" dirty="0"/>
          </a:p>
        </p:txBody>
      </p:sp>
      <p:sp>
        <p:nvSpPr>
          <p:cNvPr id="15" name="Rectangle 14">
            <a:extLst>
              <a:ext uri="{FF2B5EF4-FFF2-40B4-BE49-F238E27FC236}">
                <a16:creationId xmlns:a16="http://schemas.microsoft.com/office/drawing/2014/main" xmlns="" id="{06062A18-BCEC-434E-A543-FB48151E5B7B}"/>
              </a:ext>
            </a:extLst>
          </p:cNvPr>
          <p:cNvSpPr/>
          <p:nvPr/>
        </p:nvSpPr>
        <p:spPr>
          <a:xfrm>
            <a:off x="539613" y="2577325"/>
            <a:ext cx="3571501" cy="5678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Arrow: Right 15">
            <a:extLst>
              <a:ext uri="{FF2B5EF4-FFF2-40B4-BE49-F238E27FC236}">
                <a16:creationId xmlns:a16="http://schemas.microsoft.com/office/drawing/2014/main" xmlns="" id="{2EFE4E8A-88FF-4DE7-B1E0-C13E08F17EAA}"/>
              </a:ext>
            </a:extLst>
          </p:cNvPr>
          <p:cNvSpPr/>
          <p:nvPr/>
        </p:nvSpPr>
        <p:spPr>
          <a:xfrm>
            <a:off x="4328104" y="2577325"/>
            <a:ext cx="309717" cy="56781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Rectangle 16">
            <a:extLst>
              <a:ext uri="{FF2B5EF4-FFF2-40B4-BE49-F238E27FC236}">
                <a16:creationId xmlns:a16="http://schemas.microsoft.com/office/drawing/2014/main" xmlns="" id="{219549A5-CC35-426F-997A-7BC6713143E2}"/>
              </a:ext>
            </a:extLst>
          </p:cNvPr>
          <p:cNvSpPr/>
          <p:nvPr/>
        </p:nvSpPr>
        <p:spPr>
          <a:xfrm>
            <a:off x="4752668" y="2577325"/>
            <a:ext cx="3673645" cy="56781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TextBox 17">
            <a:extLst>
              <a:ext uri="{FF2B5EF4-FFF2-40B4-BE49-F238E27FC236}">
                <a16:creationId xmlns:a16="http://schemas.microsoft.com/office/drawing/2014/main" xmlns="" id="{FC769F39-CD5A-4D7A-88B6-C61279D8C37F}"/>
              </a:ext>
            </a:extLst>
          </p:cNvPr>
          <p:cNvSpPr txBox="1"/>
          <p:nvPr/>
        </p:nvSpPr>
        <p:spPr>
          <a:xfrm>
            <a:off x="539613" y="2541476"/>
            <a:ext cx="3571501" cy="923330"/>
          </a:xfrm>
          <a:prstGeom prst="rect">
            <a:avLst/>
          </a:prstGeom>
          <a:noFill/>
        </p:spPr>
        <p:txBody>
          <a:bodyPr wrap="square" rtlCol="0">
            <a:spAutoFit/>
          </a:bodyPr>
          <a:lstStyle/>
          <a:p>
            <a:r>
              <a:rPr lang="nl-NL" dirty="0"/>
              <a:t>having data &amp; code freely available for (re)use</a:t>
            </a:r>
          </a:p>
          <a:p>
            <a:endParaRPr lang="nl-NL" dirty="0"/>
          </a:p>
        </p:txBody>
      </p:sp>
      <p:sp>
        <p:nvSpPr>
          <p:cNvPr id="19" name="TextBox 18">
            <a:extLst>
              <a:ext uri="{FF2B5EF4-FFF2-40B4-BE49-F238E27FC236}">
                <a16:creationId xmlns:a16="http://schemas.microsoft.com/office/drawing/2014/main" xmlns="" id="{5D3D9FDC-4D3A-4501-94D5-C8D2867494C3}"/>
              </a:ext>
            </a:extLst>
          </p:cNvPr>
          <p:cNvSpPr txBox="1"/>
          <p:nvPr/>
        </p:nvSpPr>
        <p:spPr>
          <a:xfrm>
            <a:off x="4795818" y="2566460"/>
            <a:ext cx="3571501" cy="923330"/>
          </a:xfrm>
          <a:prstGeom prst="rect">
            <a:avLst/>
          </a:prstGeom>
          <a:noFill/>
        </p:spPr>
        <p:txBody>
          <a:bodyPr wrap="square" rtlCol="0">
            <a:spAutoFit/>
          </a:bodyPr>
          <a:lstStyle/>
          <a:p>
            <a:r>
              <a:rPr lang="nl-NL" b="1" dirty="0"/>
              <a:t>saves time &amp; input costs </a:t>
            </a:r>
            <a:r>
              <a:rPr lang="nl-NL" dirty="0"/>
              <a:t>in research projects of other researchers</a:t>
            </a:r>
            <a:endParaRPr lang="nl-NL" b="1" dirty="0"/>
          </a:p>
        </p:txBody>
      </p:sp>
      <p:sp>
        <p:nvSpPr>
          <p:cNvPr id="20" name="Rectangle 19">
            <a:extLst>
              <a:ext uri="{FF2B5EF4-FFF2-40B4-BE49-F238E27FC236}">
                <a16:creationId xmlns:a16="http://schemas.microsoft.com/office/drawing/2014/main" xmlns="" id="{267BEE05-382A-4E01-B5FD-4F03A97DB495}"/>
              </a:ext>
            </a:extLst>
          </p:cNvPr>
          <p:cNvSpPr/>
          <p:nvPr/>
        </p:nvSpPr>
        <p:spPr>
          <a:xfrm>
            <a:off x="543300" y="3215194"/>
            <a:ext cx="3571501" cy="5678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Arrow: Right 20">
            <a:extLst>
              <a:ext uri="{FF2B5EF4-FFF2-40B4-BE49-F238E27FC236}">
                <a16:creationId xmlns:a16="http://schemas.microsoft.com/office/drawing/2014/main" xmlns="" id="{B5E34ED8-26C9-4358-9877-DFA2079C71D6}"/>
              </a:ext>
            </a:extLst>
          </p:cNvPr>
          <p:cNvSpPr/>
          <p:nvPr/>
        </p:nvSpPr>
        <p:spPr>
          <a:xfrm>
            <a:off x="4331791" y="3215194"/>
            <a:ext cx="309717" cy="56781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Rectangle 21">
            <a:extLst>
              <a:ext uri="{FF2B5EF4-FFF2-40B4-BE49-F238E27FC236}">
                <a16:creationId xmlns:a16="http://schemas.microsoft.com/office/drawing/2014/main" xmlns="" id="{BA6F1F86-1836-471E-9B86-8492FBAF1217}"/>
              </a:ext>
            </a:extLst>
          </p:cNvPr>
          <p:cNvSpPr/>
          <p:nvPr/>
        </p:nvSpPr>
        <p:spPr>
          <a:xfrm>
            <a:off x="4756355" y="3215194"/>
            <a:ext cx="3673645" cy="56781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TextBox 22">
            <a:extLst>
              <a:ext uri="{FF2B5EF4-FFF2-40B4-BE49-F238E27FC236}">
                <a16:creationId xmlns:a16="http://schemas.microsoft.com/office/drawing/2014/main" xmlns="" id="{B0ECEAEE-07D2-4A8E-B8EE-6E308A76A6E5}"/>
              </a:ext>
            </a:extLst>
          </p:cNvPr>
          <p:cNvSpPr txBox="1"/>
          <p:nvPr/>
        </p:nvSpPr>
        <p:spPr>
          <a:xfrm>
            <a:off x="539612" y="3187475"/>
            <a:ext cx="3571501" cy="646331"/>
          </a:xfrm>
          <a:prstGeom prst="rect">
            <a:avLst/>
          </a:prstGeom>
          <a:noFill/>
        </p:spPr>
        <p:txBody>
          <a:bodyPr wrap="square" rtlCol="0">
            <a:spAutoFit/>
          </a:bodyPr>
          <a:lstStyle/>
          <a:p>
            <a:r>
              <a:rPr lang="nl-NL" dirty="0"/>
              <a:t>no barriers to (re)use data/code, no patents</a:t>
            </a:r>
          </a:p>
        </p:txBody>
      </p:sp>
      <p:sp>
        <p:nvSpPr>
          <p:cNvPr id="24" name="TextBox 23">
            <a:extLst>
              <a:ext uri="{FF2B5EF4-FFF2-40B4-BE49-F238E27FC236}">
                <a16:creationId xmlns:a16="http://schemas.microsoft.com/office/drawing/2014/main" xmlns="" id="{30E89765-A95A-431B-A1F3-1B69512AD288}"/>
              </a:ext>
            </a:extLst>
          </p:cNvPr>
          <p:cNvSpPr txBox="1"/>
          <p:nvPr/>
        </p:nvSpPr>
        <p:spPr>
          <a:xfrm>
            <a:off x="4752668" y="3215194"/>
            <a:ext cx="3571501" cy="1200329"/>
          </a:xfrm>
          <a:prstGeom prst="rect">
            <a:avLst/>
          </a:prstGeom>
          <a:noFill/>
        </p:spPr>
        <p:txBody>
          <a:bodyPr wrap="square" rtlCol="0">
            <a:spAutoFit/>
          </a:bodyPr>
          <a:lstStyle/>
          <a:p>
            <a:r>
              <a:rPr lang="nl-NL" b="1" dirty="0"/>
              <a:t>more</a:t>
            </a:r>
            <a:r>
              <a:rPr lang="nl-NL" dirty="0"/>
              <a:t> people and (small) companies can use research outcomes</a:t>
            </a:r>
          </a:p>
          <a:p>
            <a:endParaRPr lang="nl-NL" dirty="0"/>
          </a:p>
        </p:txBody>
      </p:sp>
      <p:sp>
        <p:nvSpPr>
          <p:cNvPr id="25" name="Rectangle 24">
            <a:extLst>
              <a:ext uri="{FF2B5EF4-FFF2-40B4-BE49-F238E27FC236}">
                <a16:creationId xmlns:a16="http://schemas.microsoft.com/office/drawing/2014/main" xmlns="" id="{04646819-616A-4CD0-A106-589E6D0E9700}"/>
              </a:ext>
            </a:extLst>
          </p:cNvPr>
          <p:cNvSpPr/>
          <p:nvPr/>
        </p:nvSpPr>
        <p:spPr>
          <a:xfrm>
            <a:off x="539613" y="3840772"/>
            <a:ext cx="3571501" cy="5678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Arrow: Right 25">
            <a:extLst>
              <a:ext uri="{FF2B5EF4-FFF2-40B4-BE49-F238E27FC236}">
                <a16:creationId xmlns:a16="http://schemas.microsoft.com/office/drawing/2014/main" xmlns="" id="{EFE7DE83-9FE6-44F6-A9B9-0FB5AF335714}"/>
              </a:ext>
            </a:extLst>
          </p:cNvPr>
          <p:cNvSpPr/>
          <p:nvPr/>
        </p:nvSpPr>
        <p:spPr>
          <a:xfrm>
            <a:off x="4328104" y="3840772"/>
            <a:ext cx="309717" cy="56781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Rectangle 26">
            <a:extLst>
              <a:ext uri="{FF2B5EF4-FFF2-40B4-BE49-F238E27FC236}">
                <a16:creationId xmlns:a16="http://schemas.microsoft.com/office/drawing/2014/main" xmlns="" id="{98058CD6-C14E-4B51-A659-375CAFB80505}"/>
              </a:ext>
            </a:extLst>
          </p:cNvPr>
          <p:cNvSpPr/>
          <p:nvPr/>
        </p:nvSpPr>
        <p:spPr>
          <a:xfrm>
            <a:off x="4752668" y="3840772"/>
            <a:ext cx="3673645" cy="56781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8" name="TextBox 27">
            <a:extLst>
              <a:ext uri="{FF2B5EF4-FFF2-40B4-BE49-F238E27FC236}">
                <a16:creationId xmlns:a16="http://schemas.microsoft.com/office/drawing/2014/main" xmlns="" id="{27B4FB81-5F71-4449-A561-8711F6175738}"/>
              </a:ext>
            </a:extLst>
          </p:cNvPr>
          <p:cNvSpPr txBox="1"/>
          <p:nvPr/>
        </p:nvSpPr>
        <p:spPr>
          <a:xfrm>
            <a:off x="535925" y="3813053"/>
            <a:ext cx="3571501" cy="646331"/>
          </a:xfrm>
          <a:prstGeom prst="rect">
            <a:avLst/>
          </a:prstGeom>
          <a:noFill/>
        </p:spPr>
        <p:txBody>
          <a:bodyPr wrap="square" rtlCol="0">
            <a:spAutoFit/>
          </a:bodyPr>
          <a:lstStyle/>
          <a:p>
            <a:r>
              <a:rPr lang="nl-NL" dirty="0"/>
              <a:t>having more research outcomes available</a:t>
            </a:r>
          </a:p>
        </p:txBody>
      </p:sp>
      <p:sp>
        <p:nvSpPr>
          <p:cNvPr id="29" name="TextBox 28">
            <a:extLst>
              <a:ext uri="{FF2B5EF4-FFF2-40B4-BE49-F238E27FC236}">
                <a16:creationId xmlns:a16="http://schemas.microsoft.com/office/drawing/2014/main" xmlns="" id="{ACF784DE-D65A-4262-99C7-5E3CF314DBDE}"/>
              </a:ext>
            </a:extLst>
          </p:cNvPr>
          <p:cNvSpPr txBox="1"/>
          <p:nvPr/>
        </p:nvSpPr>
        <p:spPr>
          <a:xfrm>
            <a:off x="4748981" y="3840772"/>
            <a:ext cx="3571501" cy="646331"/>
          </a:xfrm>
          <a:prstGeom prst="rect">
            <a:avLst/>
          </a:prstGeom>
          <a:noFill/>
        </p:spPr>
        <p:txBody>
          <a:bodyPr wrap="square" rtlCol="0">
            <a:spAutoFit/>
          </a:bodyPr>
          <a:lstStyle/>
          <a:p>
            <a:r>
              <a:rPr lang="nl-NL" b="1" dirty="0"/>
              <a:t>enhances intellectual creativity </a:t>
            </a:r>
            <a:r>
              <a:rPr lang="nl-NL" dirty="0"/>
              <a:t>by confrontation with alternatives</a:t>
            </a:r>
          </a:p>
        </p:txBody>
      </p:sp>
      <p:sp>
        <p:nvSpPr>
          <p:cNvPr id="30" name="Rectangle 29">
            <a:extLst>
              <a:ext uri="{FF2B5EF4-FFF2-40B4-BE49-F238E27FC236}">
                <a16:creationId xmlns:a16="http://schemas.microsoft.com/office/drawing/2014/main" xmlns="" id="{154985F8-B6A0-4DEC-90D0-E28877BF1B9F}"/>
              </a:ext>
            </a:extLst>
          </p:cNvPr>
          <p:cNvSpPr/>
          <p:nvPr/>
        </p:nvSpPr>
        <p:spPr>
          <a:xfrm>
            <a:off x="535925" y="4481680"/>
            <a:ext cx="3571501" cy="5678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Arrow: Right 30">
            <a:extLst>
              <a:ext uri="{FF2B5EF4-FFF2-40B4-BE49-F238E27FC236}">
                <a16:creationId xmlns:a16="http://schemas.microsoft.com/office/drawing/2014/main" xmlns="" id="{7F472DC1-662D-4FF3-983D-5CAEBA8909B9}"/>
              </a:ext>
            </a:extLst>
          </p:cNvPr>
          <p:cNvSpPr/>
          <p:nvPr/>
        </p:nvSpPr>
        <p:spPr>
          <a:xfrm>
            <a:off x="4324416" y="4481680"/>
            <a:ext cx="309717" cy="567812"/>
          </a:xfrm>
          <a:prstGeom prst="rightArrow">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tangle 31">
            <a:extLst>
              <a:ext uri="{FF2B5EF4-FFF2-40B4-BE49-F238E27FC236}">
                <a16:creationId xmlns:a16="http://schemas.microsoft.com/office/drawing/2014/main" xmlns="" id="{AD3D5E0D-21C8-4486-81A2-F7AAA4AF4B3D}"/>
              </a:ext>
            </a:extLst>
          </p:cNvPr>
          <p:cNvSpPr/>
          <p:nvPr/>
        </p:nvSpPr>
        <p:spPr>
          <a:xfrm>
            <a:off x="4748980" y="4481680"/>
            <a:ext cx="3673645" cy="56781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3" name="TextBox 32">
            <a:extLst>
              <a:ext uri="{FF2B5EF4-FFF2-40B4-BE49-F238E27FC236}">
                <a16:creationId xmlns:a16="http://schemas.microsoft.com/office/drawing/2014/main" xmlns="" id="{80D4F3D8-0B4B-4E00-AF6C-ED58C31540E7}"/>
              </a:ext>
            </a:extLst>
          </p:cNvPr>
          <p:cNvSpPr txBox="1"/>
          <p:nvPr/>
        </p:nvSpPr>
        <p:spPr>
          <a:xfrm>
            <a:off x="532237" y="4453962"/>
            <a:ext cx="3571501" cy="646331"/>
          </a:xfrm>
          <a:prstGeom prst="rect">
            <a:avLst/>
          </a:prstGeom>
          <a:noFill/>
        </p:spPr>
        <p:txBody>
          <a:bodyPr wrap="square" rtlCol="0">
            <a:spAutoFit/>
          </a:bodyPr>
          <a:lstStyle/>
          <a:p>
            <a:r>
              <a:rPr lang="nl-NL" dirty="0"/>
              <a:t>having more research outcomes and project information available</a:t>
            </a:r>
          </a:p>
        </p:txBody>
      </p:sp>
      <p:sp>
        <p:nvSpPr>
          <p:cNvPr id="34" name="TextBox 33">
            <a:extLst>
              <a:ext uri="{FF2B5EF4-FFF2-40B4-BE49-F238E27FC236}">
                <a16:creationId xmlns:a16="http://schemas.microsoft.com/office/drawing/2014/main" xmlns="" id="{EE6444F5-DC6A-4AFD-B4BF-3D126EF96D44}"/>
              </a:ext>
            </a:extLst>
          </p:cNvPr>
          <p:cNvSpPr txBox="1"/>
          <p:nvPr/>
        </p:nvSpPr>
        <p:spPr>
          <a:xfrm>
            <a:off x="4745293" y="4481680"/>
            <a:ext cx="3571501" cy="646331"/>
          </a:xfrm>
          <a:prstGeom prst="rect">
            <a:avLst/>
          </a:prstGeom>
          <a:noFill/>
        </p:spPr>
        <p:txBody>
          <a:bodyPr wrap="square" rtlCol="0">
            <a:spAutoFit/>
          </a:bodyPr>
          <a:lstStyle/>
          <a:p>
            <a:r>
              <a:rPr lang="nl-NL" dirty="0"/>
              <a:t>makes larger projects possible through </a:t>
            </a:r>
            <a:r>
              <a:rPr lang="nl-NL" b="1" dirty="0"/>
              <a:t>collaboration</a:t>
            </a:r>
          </a:p>
        </p:txBody>
      </p:sp>
    </p:spTree>
    <p:extLst>
      <p:ext uri="{BB962C8B-B14F-4D97-AF65-F5344CB8AC3E}">
        <p14:creationId xmlns:p14="http://schemas.microsoft.com/office/powerpoint/2010/main" val="285824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P spid="11" grpId="0" animBg="1"/>
      <p:bldP spid="13" grpId="0"/>
      <p:bldP spid="14" grpId="0"/>
      <p:bldP spid="16" grpId="0" animBg="1"/>
      <p:bldP spid="18" grpId="0"/>
      <p:bldP spid="19" grpId="0"/>
      <p:bldP spid="21" grpId="0" animBg="1"/>
      <p:bldP spid="23" grpId="0"/>
      <p:bldP spid="24" grpId="0"/>
      <p:bldP spid="26" grpId="0" animBg="1"/>
      <p:bldP spid="28" grpId="0"/>
      <p:bldP spid="29" grpId="0"/>
      <p:bldP spid="31" grpId="0" animBg="1"/>
      <p:bldP spid="33"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299" y="162728"/>
            <a:ext cx="7886700" cy="1086150"/>
          </a:xfrm>
          <a:solidFill>
            <a:schemeClr val="accent4">
              <a:lumMod val="20000"/>
              <a:lumOff val="80000"/>
            </a:schemeClr>
          </a:solidFill>
        </p:spPr>
        <p:txBody>
          <a:bodyPr>
            <a:normAutofit/>
          </a:bodyPr>
          <a:lstStyle/>
          <a:p>
            <a:pPr algn="ctr"/>
            <a:r>
              <a:rPr lang="nl-NL" dirty="0"/>
              <a:t>Connecting outcomes to social goals </a:t>
            </a:r>
            <a:br>
              <a:rPr lang="nl-NL" dirty="0"/>
            </a:br>
            <a:r>
              <a:rPr lang="nl-NL" sz="2700" dirty="0"/>
              <a:t>e.g. UN sustainable development goals in RIO journal</a:t>
            </a:r>
            <a:endParaRPr lang="en-US" dirty="0"/>
          </a:p>
        </p:txBody>
      </p:sp>
      <p:pic>
        <p:nvPicPr>
          <p:cNvPr id="3" name="Picture 2">
            <a:extLst>
              <a:ext uri="{FF2B5EF4-FFF2-40B4-BE49-F238E27FC236}">
                <a16:creationId xmlns:a16="http://schemas.microsoft.com/office/drawing/2014/main" xmlns="" id="{F2EA1C8C-FBEF-4BB3-AA7D-72EA064F40F0}"/>
              </a:ext>
            </a:extLst>
          </p:cNvPr>
          <p:cNvPicPr>
            <a:picLocks noChangeAspect="1"/>
          </p:cNvPicPr>
          <p:nvPr/>
        </p:nvPicPr>
        <p:blipFill>
          <a:blip r:embed="rId2"/>
          <a:stretch>
            <a:fillRect/>
          </a:stretch>
        </p:blipFill>
        <p:spPr>
          <a:xfrm>
            <a:off x="478330" y="1299411"/>
            <a:ext cx="6516831" cy="3518073"/>
          </a:xfrm>
          <a:prstGeom prst="rect">
            <a:avLst/>
          </a:prstGeom>
        </p:spPr>
      </p:pic>
      <p:sp>
        <p:nvSpPr>
          <p:cNvPr id="6" name="Rectangle: Rounded Corners 5">
            <a:extLst>
              <a:ext uri="{FF2B5EF4-FFF2-40B4-BE49-F238E27FC236}">
                <a16:creationId xmlns:a16="http://schemas.microsoft.com/office/drawing/2014/main" xmlns="" id="{EC4EE467-460E-4309-8B5A-78A7F9199E1A}"/>
              </a:ext>
            </a:extLst>
          </p:cNvPr>
          <p:cNvSpPr/>
          <p:nvPr/>
        </p:nvSpPr>
        <p:spPr>
          <a:xfrm>
            <a:off x="6381550" y="2524343"/>
            <a:ext cx="533000" cy="288758"/>
          </a:xfrm>
          <a:prstGeom prst="roundRect">
            <a:avLst>
              <a:gd name="adj" fmla="val 0"/>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Rectangle: Rounded Corners 6">
            <a:extLst>
              <a:ext uri="{FF2B5EF4-FFF2-40B4-BE49-F238E27FC236}">
                <a16:creationId xmlns:a16="http://schemas.microsoft.com/office/drawing/2014/main" xmlns="" id="{E425C098-411C-4ACD-A14A-B67FEA690ECE}"/>
              </a:ext>
            </a:extLst>
          </p:cNvPr>
          <p:cNvSpPr/>
          <p:nvPr/>
        </p:nvSpPr>
        <p:spPr>
          <a:xfrm>
            <a:off x="5926756" y="4179771"/>
            <a:ext cx="987794" cy="295976"/>
          </a:xfrm>
          <a:prstGeom prst="round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8" name="Picture 7">
            <a:extLst>
              <a:ext uri="{FF2B5EF4-FFF2-40B4-BE49-F238E27FC236}">
                <a16:creationId xmlns:a16="http://schemas.microsoft.com/office/drawing/2014/main" xmlns="" id="{5DCFBB9E-4303-4BD1-B701-17DD360EB57E}"/>
              </a:ext>
            </a:extLst>
          </p:cNvPr>
          <p:cNvPicPr>
            <a:picLocks noChangeAspect="1"/>
          </p:cNvPicPr>
          <p:nvPr/>
        </p:nvPicPr>
        <p:blipFill>
          <a:blip r:embed="rId3"/>
          <a:stretch>
            <a:fillRect/>
          </a:stretch>
        </p:blipFill>
        <p:spPr>
          <a:xfrm>
            <a:off x="7262262" y="1534627"/>
            <a:ext cx="1785148" cy="1431039"/>
          </a:xfrm>
          <a:prstGeom prst="rect">
            <a:avLst/>
          </a:prstGeom>
        </p:spPr>
      </p:pic>
      <p:pic>
        <p:nvPicPr>
          <p:cNvPr id="9" name="Picture 8">
            <a:extLst>
              <a:ext uri="{FF2B5EF4-FFF2-40B4-BE49-F238E27FC236}">
                <a16:creationId xmlns:a16="http://schemas.microsoft.com/office/drawing/2014/main" xmlns="" id="{2E959DE7-E044-4765-952A-78C459419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7096" y="3597007"/>
            <a:ext cx="1213883" cy="1213883"/>
          </a:xfrm>
          <a:prstGeom prst="rect">
            <a:avLst/>
          </a:prstGeom>
        </p:spPr>
      </p:pic>
    </p:spTree>
    <p:extLst>
      <p:ext uri="{BB962C8B-B14F-4D97-AF65-F5344CB8AC3E}">
        <p14:creationId xmlns:p14="http://schemas.microsoft.com/office/powerpoint/2010/main" val="3587897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AutoShape 2" descr="Image result for science in transition"/>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a:p>
        </p:txBody>
      </p:sp>
      <p:sp>
        <p:nvSpPr>
          <p:cNvPr id="2" name="Title 1"/>
          <p:cNvSpPr>
            <a:spLocks noGrp="1"/>
          </p:cNvSpPr>
          <p:nvPr>
            <p:ph type="title"/>
          </p:nvPr>
        </p:nvSpPr>
        <p:spPr>
          <a:xfrm>
            <a:off x="628650" y="273844"/>
            <a:ext cx="7886700" cy="994172"/>
          </a:xfrm>
          <a:solidFill>
            <a:schemeClr val="accent4">
              <a:lumMod val="20000"/>
              <a:lumOff val="80000"/>
            </a:schemeClr>
          </a:solidFill>
        </p:spPr>
        <p:txBody>
          <a:bodyPr>
            <a:normAutofit fontScale="90000"/>
          </a:bodyPr>
          <a:lstStyle/>
          <a:p>
            <a:pPr algn="ctr"/>
            <a:r>
              <a:rPr lang="nl-NL" dirty="0"/>
              <a:t> Open Science and innovation, contribution to social and economic goals</a:t>
            </a:r>
          </a:p>
        </p:txBody>
      </p:sp>
      <p:pic>
        <p:nvPicPr>
          <p:cNvPr id="5" name="Picture 4">
            <a:extLst>
              <a:ext uri="{FF2B5EF4-FFF2-40B4-BE49-F238E27FC236}">
                <a16:creationId xmlns:a16="http://schemas.microsoft.com/office/drawing/2014/main" xmlns="" id="{53FA78BD-3C24-4A51-AA49-33A5B1AF5B75}"/>
              </a:ext>
            </a:extLst>
          </p:cNvPr>
          <p:cNvPicPr>
            <a:picLocks noChangeAspect="1"/>
          </p:cNvPicPr>
          <p:nvPr/>
        </p:nvPicPr>
        <p:blipFill>
          <a:blip r:embed="rId2"/>
          <a:stretch>
            <a:fillRect/>
          </a:stretch>
        </p:blipFill>
        <p:spPr>
          <a:xfrm>
            <a:off x="518037" y="2311573"/>
            <a:ext cx="6583311" cy="2831927"/>
          </a:xfrm>
          <a:prstGeom prst="rect">
            <a:avLst/>
          </a:prstGeom>
        </p:spPr>
      </p:pic>
      <p:sp>
        <p:nvSpPr>
          <p:cNvPr id="6" name="TextBox 5">
            <a:extLst>
              <a:ext uri="{FF2B5EF4-FFF2-40B4-BE49-F238E27FC236}">
                <a16:creationId xmlns:a16="http://schemas.microsoft.com/office/drawing/2014/main" xmlns="" id="{09747282-EF31-4301-8DD8-91068D6C69AB}"/>
              </a:ext>
            </a:extLst>
          </p:cNvPr>
          <p:cNvSpPr txBox="1"/>
          <p:nvPr/>
        </p:nvSpPr>
        <p:spPr>
          <a:xfrm>
            <a:off x="6732639" y="4607600"/>
            <a:ext cx="2278625" cy="415498"/>
          </a:xfrm>
          <a:prstGeom prst="rect">
            <a:avLst/>
          </a:prstGeom>
          <a:noFill/>
        </p:spPr>
        <p:txBody>
          <a:bodyPr wrap="square" rtlCol="0">
            <a:spAutoFit/>
          </a:bodyPr>
          <a:lstStyle/>
          <a:p>
            <a:r>
              <a:rPr lang="nl-NL" sz="1050" dirty="0"/>
              <a:t>From: </a:t>
            </a:r>
            <a:r>
              <a:rPr lang="nl-NL" sz="1050" dirty="0">
                <a:hlinkClick r:id="rId3"/>
              </a:rPr>
              <a:t>The Globe and Mail, 20161220</a:t>
            </a:r>
            <a:endParaRPr lang="nl-NL" sz="1050" dirty="0"/>
          </a:p>
        </p:txBody>
      </p:sp>
      <p:pic>
        <p:nvPicPr>
          <p:cNvPr id="9" name="Picture 8">
            <a:extLst>
              <a:ext uri="{FF2B5EF4-FFF2-40B4-BE49-F238E27FC236}">
                <a16:creationId xmlns:a16="http://schemas.microsoft.com/office/drawing/2014/main" xmlns="" id="{A9C589DD-7612-4F96-B604-5FFD8A5D7F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1354309"/>
            <a:ext cx="4243388" cy="957263"/>
          </a:xfrm>
          <a:prstGeom prst="rect">
            <a:avLst/>
          </a:prstGeom>
        </p:spPr>
      </p:pic>
    </p:spTree>
    <p:extLst>
      <p:ext uri="{BB962C8B-B14F-4D97-AF65-F5344CB8AC3E}">
        <p14:creationId xmlns:p14="http://schemas.microsoft.com/office/powerpoint/2010/main" val="7029621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Denmark</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890637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pic>
        <p:nvPicPr>
          <p:cNvPr id="651" name="Shape 651">
            <a:hlinkClick r:id="rId3"/>
          </p:cNvPr>
          <p:cNvPicPr preferRelativeResize="0"/>
          <p:nvPr/>
        </p:nvPicPr>
        <p:blipFill rotWithShape="1">
          <a:blip r:embed="rId4">
            <a:alphaModFix/>
          </a:blip>
          <a:srcRect/>
          <a:stretch/>
        </p:blipFill>
        <p:spPr>
          <a:xfrm>
            <a:off x="1839790" y="943185"/>
            <a:ext cx="4519672" cy="3870562"/>
          </a:xfrm>
          <a:prstGeom prst="rect">
            <a:avLst/>
          </a:prstGeom>
          <a:noFill/>
          <a:ln>
            <a:noFill/>
          </a:ln>
        </p:spPr>
      </p:pic>
      <p:sp>
        <p:nvSpPr>
          <p:cNvPr id="6" name="Title 1">
            <a:extLst>
              <a:ext uri="{FF2B5EF4-FFF2-40B4-BE49-F238E27FC236}">
                <a16:creationId xmlns:a16="http://schemas.microsoft.com/office/drawing/2014/main" xmlns="" id="{520334F7-D6FE-442A-965F-E0CADD38E048}"/>
              </a:ext>
            </a:extLst>
          </p:cNvPr>
          <p:cNvSpPr>
            <a:spLocks noGrp="1"/>
          </p:cNvSpPr>
          <p:nvPr>
            <p:ph type="title"/>
          </p:nvPr>
        </p:nvSpPr>
        <p:spPr>
          <a:xfrm>
            <a:off x="542894" y="203479"/>
            <a:ext cx="7886700" cy="739706"/>
          </a:xfrm>
          <a:solidFill>
            <a:schemeClr val="accent4">
              <a:lumMod val="20000"/>
              <a:lumOff val="80000"/>
            </a:schemeClr>
          </a:solidFill>
        </p:spPr>
        <p:txBody>
          <a:bodyPr/>
          <a:lstStyle/>
          <a:p>
            <a:pPr algn="ctr"/>
            <a:r>
              <a:rPr lang="nl-NL" dirty="0"/>
              <a:t>Open Science monitor (European Union)</a:t>
            </a:r>
            <a:endParaRPr lang="en-US" dirty="0"/>
          </a:p>
        </p:txBody>
      </p:sp>
      <p:sp>
        <p:nvSpPr>
          <p:cNvPr id="2" name="Rectangle 1">
            <a:extLst>
              <a:ext uri="{FF2B5EF4-FFF2-40B4-BE49-F238E27FC236}">
                <a16:creationId xmlns:a16="http://schemas.microsoft.com/office/drawing/2014/main" xmlns="" id="{B2F7FB58-88EC-4A54-9EE6-8550BBEE63D2}"/>
              </a:ext>
            </a:extLst>
          </p:cNvPr>
          <p:cNvSpPr/>
          <p:nvPr/>
        </p:nvSpPr>
        <p:spPr>
          <a:xfrm>
            <a:off x="1475978" y="4683118"/>
            <a:ext cx="6020533" cy="276999"/>
          </a:xfrm>
          <a:prstGeom prst="rect">
            <a:avLst/>
          </a:prstGeom>
        </p:spPr>
        <p:txBody>
          <a:bodyPr wrap="square">
            <a:spAutoFit/>
          </a:bodyPr>
          <a:lstStyle/>
          <a:p>
            <a:r>
              <a:rPr lang="en-GB" sz="1200" dirty="0">
                <a:hlinkClick r:id="rId3"/>
              </a:rPr>
              <a:t>http://ec.europa.eu/research/openscience/index.cfm?pg=home&amp;section=monitor</a:t>
            </a:r>
            <a:endParaRPr lang="en-GB" sz="1200" dirty="0"/>
          </a:p>
        </p:txBody>
      </p:sp>
    </p:spTree>
    <p:extLst>
      <p:ext uri="{BB962C8B-B14F-4D97-AF65-F5344CB8AC3E}">
        <p14:creationId xmlns:p14="http://schemas.microsoft.com/office/powerpoint/2010/main" val="41487807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400" b="1" dirty="0" smtClean="0"/>
              <a:t>Saving wasted time</a:t>
            </a:r>
            <a:endParaRPr lang="en-GB" sz="3400" b="1" dirty="0"/>
          </a:p>
        </p:txBody>
      </p:sp>
      <p:sp>
        <p:nvSpPr>
          <p:cNvPr id="3" name="Content Placeholder 2"/>
          <p:cNvSpPr>
            <a:spLocks noGrp="1"/>
          </p:cNvSpPr>
          <p:nvPr>
            <p:ph idx="1"/>
          </p:nvPr>
        </p:nvSpPr>
        <p:spPr>
          <a:xfrm>
            <a:off x="1245996" y="1055218"/>
            <a:ext cx="6412105" cy="4088281"/>
          </a:xfrm>
        </p:spPr>
        <p:txBody>
          <a:bodyPr>
            <a:normAutofit/>
          </a:bodyPr>
          <a:lstStyle/>
          <a:p>
            <a:pPr>
              <a:buNone/>
            </a:pPr>
            <a:r>
              <a:rPr lang="en-GB" sz="2400" dirty="0" smtClean="0"/>
              <a:t>Open Access helps </a:t>
            </a:r>
            <a:r>
              <a:rPr lang="en-GB" sz="2400" dirty="0" smtClean="0"/>
              <a:t>to reduce time spent finding/accessing material: “If around 60 minutes were characteristic for researchers (the average time spent trying to access the last research article they had difficulty accessing), then in the current environment the time spent dealing with research article access difficulties might be costing around DKK 540 million (EUR 72 million) per year among specialist researchers in Denmark alone.”</a:t>
            </a:r>
          </a:p>
          <a:p>
            <a:pPr algn="r">
              <a:buNone/>
            </a:pPr>
            <a:r>
              <a:rPr lang="en-GB" sz="1200" dirty="0" smtClean="0"/>
              <a:t>Access </a:t>
            </a:r>
            <a:r>
              <a:rPr lang="en-GB" sz="1200" dirty="0"/>
              <a:t>to research and technical information in Denmark</a:t>
            </a:r>
            <a:r>
              <a:rPr lang="en-GB" sz="1200" dirty="0" smtClean="0"/>
              <a:t>, Houghton</a:t>
            </a:r>
            <a:r>
              <a:rPr lang="en-GB" sz="1200" dirty="0"/>
              <a:t>, Swan &amp; Brown (2011) </a:t>
            </a:r>
          </a:p>
          <a:p>
            <a:pPr algn="r">
              <a:buNone/>
            </a:pPr>
            <a:r>
              <a:rPr lang="en-GB" sz="1200" dirty="0">
                <a:hlinkClick r:id="rId3"/>
              </a:rPr>
              <a:t>http://</a:t>
            </a:r>
            <a:r>
              <a:rPr lang="en-GB" sz="1200" dirty="0" smtClean="0">
                <a:hlinkClick r:id="rId3"/>
              </a:rPr>
              <a:t>eprints.ecs.soton.ac.uk/22603</a:t>
            </a:r>
            <a:endParaRPr lang="en-GB" sz="1200" dirty="0"/>
          </a:p>
        </p:txBody>
      </p:sp>
    </p:spTree>
    <p:extLst>
      <p:ext uri="{BB962C8B-B14F-4D97-AF65-F5344CB8AC3E}">
        <p14:creationId xmlns:p14="http://schemas.microsoft.com/office/powerpoint/2010/main" val="30882590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2"/>
          <p:cNvSpPr txBox="1">
            <a:spLocks noChangeArrowheads="1"/>
          </p:cNvSpPr>
          <p:nvPr/>
        </p:nvSpPr>
        <p:spPr bwMode="auto">
          <a:xfrm>
            <a:off x="3765575" y="4320143"/>
            <a:ext cx="5235787" cy="426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492" tIns="33746" rIns="67492" bIns="33746"/>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MS PGothic" charset="0"/>
                <a:cs typeface="MS PGothic"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MS PGothic" charset="0"/>
                <a:cs typeface="MS PGothic"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MS PGothic" charset="0"/>
                <a:cs typeface="MS PGothic"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MS PGothic" charset="0"/>
                <a:cs typeface="MS PGothic"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alibri" charset="0"/>
                <a:ea typeface="MS PGothic" charset="0"/>
                <a:cs typeface="MS PGothic" charset="0"/>
              </a:defRPr>
            </a:lvl9pPr>
          </a:lstStyle>
          <a:p>
            <a:pPr algn="ctr" fontAlgn="auto">
              <a:spcBef>
                <a:spcPts val="0"/>
              </a:spcBef>
              <a:spcAft>
                <a:spcPts val="0"/>
              </a:spcAft>
              <a:defRPr/>
            </a:pPr>
            <a:r>
              <a:rPr lang="bg-BG" sz="1050" i="1" dirty="0">
                <a:latin typeface="Arial Rounded MT Bold"/>
                <a:cs typeface="Arial Rounded MT Bold"/>
              </a:rPr>
              <a:t>Source:</a:t>
            </a:r>
            <a:r>
              <a:rPr lang="fr-FR" sz="1050" i="1" dirty="0">
                <a:latin typeface="Arial Rounded MT Bold"/>
                <a:cs typeface="Arial Rounded MT Bold"/>
              </a:rPr>
              <a:t> </a:t>
            </a:r>
            <a:r>
              <a:rPr lang="en-US" sz="1050" i="1" dirty="0">
                <a:latin typeface="Arial Rounded MT Bold"/>
                <a:cs typeface="Arial Rounded MT Bold"/>
              </a:rPr>
              <a:t>Houghton, J., Swan, A. &amp; Brown, S. Access to research and technical information in Denmark. (2011) http://eprints.soton.ac.uk/272603</a:t>
            </a:r>
            <a:endParaRPr lang="bg-BG" sz="1050" i="1" dirty="0">
              <a:latin typeface="Arial Rounded MT Bold"/>
              <a:cs typeface="Arial Rounded MT Bold"/>
            </a:endParaRPr>
          </a:p>
        </p:txBody>
      </p:sp>
      <p:pic>
        <p:nvPicPr>
          <p:cNvPr id="3" name="Picture 2" descr="Screen Shot 2014-05-20 at 09.34.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3449" y="749882"/>
            <a:ext cx="3029744" cy="357026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8" name="TextBox 7"/>
          <p:cNvSpPr txBox="1">
            <a:spLocks noChangeArrowheads="1"/>
          </p:cNvSpPr>
          <p:nvPr/>
        </p:nvSpPr>
        <p:spPr bwMode="auto">
          <a:xfrm>
            <a:off x="290246" y="1101158"/>
            <a:ext cx="4077389"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dirty="0">
                <a:latin typeface="Arial" charset="0"/>
                <a:ea typeface="+mn-ea"/>
                <a:cs typeface="+mn-cs"/>
              </a:rPr>
              <a:t>19% of the processes developed would have been delayed or abandoned without access to research </a:t>
            </a:r>
          </a:p>
          <a:p>
            <a:pPr eaLnBrk="1" hangingPunct="1"/>
            <a:endParaRPr lang="en-US" sz="1500" dirty="0">
              <a:solidFill>
                <a:srgbClr val="002060"/>
              </a:solidFill>
              <a:latin typeface="Arial Rounded MT Bold"/>
              <a:ea typeface="ＭＳ Ｐゴシック" charset="0"/>
              <a:cs typeface="Arial Rounded MT Bold"/>
            </a:endParaRPr>
          </a:p>
        </p:txBody>
      </p:sp>
      <p:sp>
        <p:nvSpPr>
          <p:cNvPr id="17" name="TextBox 16"/>
          <p:cNvSpPr txBox="1">
            <a:spLocks noChangeArrowheads="1"/>
          </p:cNvSpPr>
          <p:nvPr/>
        </p:nvSpPr>
        <p:spPr bwMode="auto">
          <a:xfrm>
            <a:off x="290246" y="2995355"/>
            <a:ext cx="404828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n-US" dirty="0">
                <a:latin typeface="Arial" charset="0"/>
                <a:ea typeface="+mn-ea"/>
                <a:cs typeface="+mn-cs"/>
              </a:rPr>
              <a:t>a 2.2 years delay would cost around EUR 5 million per firm in lost sales</a:t>
            </a:r>
          </a:p>
        </p:txBody>
      </p:sp>
      <p:sp>
        <p:nvSpPr>
          <p:cNvPr id="13" name="Title 1"/>
          <p:cNvSpPr txBox="1">
            <a:spLocks/>
          </p:cNvSpPr>
          <p:nvPr/>
        </p:nvSpPr>
        <p:spPr bwMode="auto">
          <a:xfrm>
            <a:off x="0" y="0"/>
            <a:ext cx="84869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n-GB" sz="3100" dirty="0" smtClean="0">
                <a:solidFill>
                  <a:srgbClr val="F7901E"/>
                </a:solidFill>
                <a:latin typeface="Trebuchet MS"/>
                <a:ea typeface="+mj-ea"/>
                <a:cs typeface="Trebuchet MS"/>
              </a:rPr>
              <a:t>Open Science contributes </a:t>
            </a:r>
            <a:r>
              <a:rPr lang="en-GB" sz="3100" dirty="0">
                <a:solidFill>
                  <a:srgbClr val="F7901E"/>
                </a:solidFill>
                <a:latin typeface="Trebuchet MS"/>
                <a:ea typeface="+mj-ea"/>
                <a:cs typeface="Trebuchet MS"/>
              </a:rPr>
              <a:t>to Economic </a:t>
            </a:r>
            <a:r>
              <a:rPr lang="en-GB" sz="3100" dirty="0" smtClean="0">
                <a:solidFill>
                  <a:srgbClr val="F7901E"/>
                </a:solidFill>
                <a:latin typeface="Trebuchet MS"/>
                <a:ea typeface="+mj-ea"/>
                <a:cs typeface="Trebuchet MS"/>
              </a:rPr>
              <a:t>Growth</a:t>
            </a:r>
            <a:endParaRPr lang="en-GB" sz="3100" dirty="0">
              <a:solidFill>
                <a:srgbClr val="F7901E"/>
              </a:solidFill>
              <a:latin typeface="Trebuchet MS"/>
              <a:ea typeface="+mj-ea"/>
              <a:cs typeface="Trebuchet MS"/>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9221" y="4926861"/>
            <a:ext cx="531159" cy="187113"/>
          </a:xfrm>
          <a:prstGeom prst="rect">
            <a:avLst/>
          </a:prstGeom>
        </p:spPr>
      </p:pic>
    </p:spTree>
    <p:extLst>
      <p:ext uri="{BB962C8B-B14F-4D97-AF65-F5344CB8AC3E}">
        <p14:creationId xmlns:p14="http://schemas.microsoft.com/office/powerpoint/2010/main" val="1114797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331" y="91967"/>
            <a:ext cx="8672233" cy="451979"/>
          </a:xfrm>
          <a:solidFill>
            <a:schemeClr val="accent4">
              <a:lumMod val="20000"/>
              <a:lumOff val="80000"/>
            </a:schemeClr>
          </a:solidFill>
        </p:spPr>
        <p:txBody>
          <a:bodyPr>
            <a:noAutofit/>
          </a:bodyPr>
          <a:lstStyle/>
          <a:p>
            <a:pPr algn="ctr"/>
            <a:r>
              <a:rPr lang="en-GB" sz="3000" dirty="0"/>
              <a:t>Opening up the research workflow</a:t>
            </a:r>
          </a:p>
        </p:txBody>
      </p:sp>
      <p:sp>
        <p:nvSpPr>
          <p:cNvPr id="17" name="Draaiende pijl 16"/>
          <p:cNvSpPr/>
          <p:nvPr/>
        </p:nvSpPr>
        <p:spPr>
          <a:xfrm rot="14618742">
            <a:off x="2602811" y="1543233"/>
            <a:ext cx="3541823" cy="3584066"/>
          </a:xfrm>
          <a:prstGeom prst="circularArrow">
            <a:avLst>
              <a:gd name="adj1" fmla="val 6398"/>
              <a:gd name="adj2" fmla="val 702165"/>
              <a:gd name="adj3" fmla="val 20492500"/>
              <a:gd name="adj4" fmla="val 211391"/>
              <a:gd name="adj5" fmla="val 970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fontAlgn="auto">
              <a:spcBef>
                <a:spcPts val="0"/>
              </a:spcBef>
              <a:spcAft>
                <a:spcPts val="0"/>
              </a:spcAft>
            </a:pPr>
            <a:endParaRPr lang="nl-NL">
              <a:solidFill>
                <a:prstClr val="black"/>
              </a:solidFill>
            </a:endParaRPr>
          </a:p>
        </p:txBody>
      </p:sp>
      <p:sp>
        <p:nvSpPr>
          <p:cNvPr id="43" name="Rectangle: Top Corners Rounded 42">
            <a:extLst>
              <a:ext uri="{FF2B5EF4-FFF2-40B4-BE49-F238E27FC236}">
                <a16:creationId xmlns:a16="http://schemas.microsoft.com/office/drawing/2014/main" xmlns="" id="{7178019A-84ED-48CB-9674-8333B42E8DC2}"/>
              </a:ext>
            </a:extLst>
          </p:cNvPr>
          <p:cNvSpPr/>
          <p:nvPr/>
        </p:nvSpPr>
        <p:spPr>
          <a:xfrm>
            <a:off x="2999420" y="628239"/>
            <a:ext cx="3099057" cy="1094440"/>
          </a:xfrm>
          <a:prstGeom prst="round2SameRect">
            <a:avLst/>
          </a:prstGeom>
          <a:solidFill>
            <a:schemeClr val="accent3">
              <a:lumMod val="40000"/>
              <a:lumOff val="60000"/>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
        <p:nvSpPr>
          <p:cNvPr id="44" name="Rectangle 43">
            <a:extLst>
              <a:ext uri="{FF2B5EF4-FFF2-40B4-BE49-F238E27FC236}">
                <a16:creationId xmlns:a16="http://schemas.microsoft.com/office/drawing/2014/main" xmlns="" id="{C2957828-9F38-45ED-9756-30FAE2C957C0}"/>
              </a:ext>
            </a:extLst>
          </p:cNvPr>
          <p:cNvSpPr/>
          <p:nvPr/>
        </p:nvSpPr>
        <p:spPr>
          <a:xfrm>
            <a:off x="2990115" y="916706"/>
            <a:ext cx="3132000" cy="822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
        <p:nvSpPr>
          <p:cNvPr id="45" name="Rectangle: Top Corners Rounded 44">
            <a:extLst>
              <a:ext uri="{FF2B5EF4-FFF2-40B4-BE49-F238E27FC236}">
                <a16:creationId xmlns:a16="http://schemas.microsoft.com/office/drawing/2014/main" xmlns="" id="{C006397C-F736-4CF0-B5B2-347F0178E3EA}"/>
              </a:ext>
            </a:extLst>
          </p:cNvPr>
          <p:cNvSpPr/>
          <p:nvPr/>
        </p:nvSpPr>
        <p:spPr>
          <a:xfrm>
            <a:off x="6172910" y="1053270"/>
            <a:ext cx="2821335" cy="1283278"/>
          </a:xfrm>
          <a:prstGeom prst="round2SameRect">
            <a:avLst>
              <a:gd name="adj1" fmla="val 16667"/>
              <a:gd name="adj2" fmla="val 3132"/>
            </a:avLst>
          </a:prstGeom>
          <a:solidFill>
            <a:srgbClr val="DF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
        <p:nvSpPr>
          <p:cNvPr id="46" name="Rectangle 45">
            <a:extLst>
              <a:ext uri="{FF2B5EF4-FFF2-40B4-BE49-F238E27FC236}">
                <a16:creationId xmlns:a16="http://schemas.microsoft.com/office/drawing/2014/main" xmlns="" id="{E28AFCED-CB0F-4914-B86A-E7B22AB011FF}"/>
              </a:ext>
            </a:extLst>
          </p:cNvPr>
          <p:cNvSpPr/>
          <p:nvPr/>
        </p:nvSpPr>
        <p:spPr>
          <a:xfrm>
            <a:off x="6153263" y="1305940"/>
            <a:ext cx="2990738" cy="10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
        <p:nvSpPr>
          <p:cNvPr id="47" name="Rectangle: Top Corners Rounded 46">
            <a:extLst>
              <a:ext uri="{FF2B5EF4-FFF2-40B4-BE49-F238E27FC236}">
                <a16:creationId xmlns:a16="http://schemas.microsoft.com/office/drawing/2014/main" xmlns="" id="{78FF1371-ABEB-41DA-8A5B-E1A684E7AD7B}"/>
              </a:ext>
            </a:extLst>
          </p:cNvPr>
          <p:cNvSpPr/>
          <p:nvPr/>
        </p:nvSpPr>
        <p:spPr>
          <a:xfrm>
            <a:off x="5474755" y="2508688"/>
            <a:ext cx="3310139" cy="980047"/>
          </a:xfrm>
          <a:prstGeom prst="round2SameRect">
            <a:avLst/>
          </a:prstGeom>
          <a:solidFill>
            <a:srgbClr val="E6E6C7">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
        <p:nvSpPr>
          <p:cNvPr id="48" name="Rectangle 47">
            <a:extLst>
              <a:ext uri="{FF2B5EF4-FFF2-40B4-BE49-F238E27FC236}">
                <a16:creationId xmlns:a16="http://schemas.microsoft.com/office/drawing/2014/main" xmlns="" id="{CB2A112E-2461-4A77-9D42-DE3D50E91783}"/>
              </a:ext>
            </a:extLst>
          </p:cNvPr>
          <p:cNvSpPr/>
          <p:nvPr/>
        </p:nvSpPr>
        <p:spPr>
          <a:xfrm>
            <a:off x="5248083" y="2965577"/>
            <a:ext cx="3431483" cy="7955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
        <p:nvSpPr>
          <p:cNvPr id="49" name="Rectangle: Top Corners Rounded 48">
            <a:extLst>
              <a:ext uri="{FF2B5EF4-FFF2-40B4-BE49-F238E27FC236}">
                <a16:creationId xmlns:a16="http://schemas.microsoft.com/office/drawing/2014/main" xmlns="" id="{4DA65D37-7035-4ED5-B817-3826ECDFB64F}"/>
              </a:ext>
            </a:extLst>
          </p:cNvPr>
          <p:cNvSpPr/>
          <p:nvPr/>
        </p:nvSpPr>
        <p:spPr>
          <a:xfrm>
            <a:off x="4599831" y="3970526"/>
            <a:ext cx="2305523" cy="1121117"/>
          </a:xfrm>
          <a:prstGeom prst="round2SameRect">
            <a:avLst/>
          </a:prstGeom>
          <a:solidFill>
            <a:srgbClr val="A9D3D3">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
        <p:nvSpPr>
          <p:cNvPr id="50" name="Rectangle 49">
            <a:extLst>
              <a:ext uri="{FF2B5EF4-FFF2-40B4-BE49-F238E27FC236}">
                <a16:creationId xmlns:a16="http://schemas.microsoft.com/office/drawing/2014/main" xmlns="" id="{FD28AE07-3223-415E-8EB9-90283C2CE948}"/>
              </a:ext>
            </a:extLst>
          </p:cNvPr>
          <p:cNvSpPr/>
          <p:nvPr/>
        </p:nvSpPr>
        <p:spPr>
          <a:xfrm>
            <a:off x="4586600" y="4230173"/>
            <a:ext cx="2727930" cy="89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
        <p:nvSpPr>
          <p:cNvPr id="51" name="Rectangle: Top Corners Rounded 50">
            <a:extLst>
              <a:ext uri="{FF2B5EF4-FFF2-40B4-BE49-F238E27FC236}">
                <a16:creationId xmlns:a16="http://schemas.microsoft.com/office/drawing/2014/main" xmlns="" id="{D4166B38-B0A9-4C9A-B893-A45E98E40F80}"/>
              </a:ext>
            </a:extLst>
          </p:cNvPr>
          <p:cNvSpPr/>
          <p:nvPr/>
        </p:nvSpPr>
        <p:spPr>
          <a:xfrm>
            <a:off x="1481304" y="3892833"/>
            <a:ext cx="2585420" cy="1192818"/>
          </a:xfrm>
          <a:prstGeom prst="round2SameRect">
            <a:avLst/>
          </a:prstGeom>
          <a:solidFill>
            <a:srgbClr val="EDC29E">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
        <p:nvSpPr>
          <p:cNvPr id="52" name="Rectangle 51">
            <a:extLst>
              <a:ext uri="{FF2B5EF4-FFF2-40B4-BE49-F238E27FC236}">
                <a16:creationId xmlns:a16="http://schemas.microsoft.com/office/drawing/2014/main" xmlns="" id="{D6C8832E-A99E-47B4-8C72-6A32DE94BF79}"/>
              </a:ext>
            </a:extLst>
          </p:cNvPr>
          <p:cNvSpPr/>
          <p:nvPr/>
        </p:nvSpPr>
        <p:spPr>
          <a:xfrm>
            <a:off x="1349713" y="4232605"/>
            <a:ext cx="2727930" cy="89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
        <p:nvSpPr>
          <p:cNvPr id="53" name="Rectangle: Top Corners Rounded 52">
            <a:extLst>
              <a:ext uri="{FF2B5EF4-FFF2-40B4-BE49-F238E27FC236}">
                <a16:creationId xmlns:a16="http://schemas.microsoft.com/office/drawing/2014/main" xmlns="" id="{25DBE65D-CFD6-49DB-8359-13800305F767}"/>
              </a:ext>
            </a:extLst>
          </p:cNvPr>
          <p:cNvSpPr/>
          <p:nvPr/>
        </p:nvSpPr>
        <p:spPr>
          <a:xfrm>
            <a:off x="292008" y="2356502"/>
            <a:ext cx="3061808" cy="1381547"/>
          </a:xfrm>
          <a:prstGeom prst="round2SameRect">
            <a:avLst/>
          </a:prstGeom>
          <a:solidFill>
            <a:srgbClr val="99CCB3">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
        <p:nvSpPr>
          <p:cNvPr id="54" name="Rectangle 53">
            <a:extLst>
              <a:ext uri="{FF2B5EF4-FFF2-40B4-BE49-F238E27FC236}">
                <a16:creationId xmlns:a16="http://schemas.microsoft.com/office/drawing/2014/main" xmlns="" id="{E0062A60-E961-4965-9F86-E80BAA6D8D15}"/>
              </a:ext>
            </a:extLst>
          </p:cNvPr>
          <p:cNvSpPr/>
          <p:nvPr/>
        </p:nvSpPr>
        <p:spPr>
          <a:xfrm>
            <a:off x="196771" y="2867228"/>
            <a:ext cx="3171637" cy="8939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
        <p:nvSpPr>
          <p:cNvPr id="55" name="Rectangle: Top Corners Rounded 54">
            <a:extLst>
              <a:ext uri="{FF2B5EF4-FFF2-40B4-BE49-F238E27FC236}">
                <a16:creationId xmlns:a16="http://schemas.microsoft.com/office/drawing/2014/main" xmlns="" id="{66E6EE4E-3EAD-4871-9838-F392EC810FF0}"/>
              </a:ext>
            </a:extLst>
          </p:cNvPr>
          <p:cNvSpPr/>
          <p:nvPr/>
        </p:nvSpPr>
        <p:spPr>
          <a:xfrm>
            <a:off x="67879" y="1049087"/>
            <a:ext cx="2861486" cy="1102151"/>
          </a:xfrm>
          <a:prstGeom prst="round2SameRect">
            <a:avLst/>
          </a:prstGeom>
          <a:solidFill>
            <a:srgbClr val="E6D19E">
              <a:alpha val="9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
        <p:nvSpPr>
          <p:cNvPr id="56" name="Rectangle 55">
            <a:extLst>
              <a:ext uri="{FF2B5EF4-FFF2-40B4-BE49-F238E27FC236}">
                <a16:creationId xmlns:a16="http://schemas.microsoft.com/office/drawing/2014/main" xmlns="" id="{B7CC2E7B-83E9-4E5C-9759-70E0A770CB8D}"/>
              </a:ext>
            </a:extLst>
          </p:cNvPr>
          <p:cNvSpPr/>
          <p:nvPr/>
        </p:nvSpPr>
        <p:spPr>
          <a:xfrm>
            <a:off x="53287" y="1335737"/>
            <a:ext cx="2889000" cy="822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
        <p:nvSpPr>
          <p:cNvPr id="57" name="Afgeronde rechthoek 99">
            <a:extLst>
              <a:ext uri="{FF2B5EF4-FFF2-40B4-BE49-F238E27FC236}">
                <a16:creationId xmlns:a16="http://schemas.microsoft.com/office/drawing/2014/main" xmlns="" id="{BBA6D0E0-72F5-4C7C-85F9-EB9528251318}"/>
              </a:ext>
            </a:extLst>
          </p:cNvPr>
          <p:cNvSpPr/>
          <p:nvPr/>
        </p:nvSpPr>
        <p:spPr>
          <a:xfrm>
            <a:off x="2980160" y="641943"/>
            <a:ext cx="3118317" cy="1582897"/>
          </a:xfrm>
          <a:prstGeom prst="roundRect">
            <a:avLst/>
          </a:prstGeom>
          <a:noFill/>
          <a:ln w="28575">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fontAlgn="auto">
              <a:spcBef>
                <a:spcPts val="0"/>
              </a:spcBef>
              <a:spcAft>
                <a:spcPts val="0"/>
              </a:spcAft>
            </a:pPr>
            <a:endParaRPr lang="nl-NL">
              <a:solidFill>
                <a:prstClr val="white"/>
              </a:solidFill>
            </a:endParaRPr>
          </a:p>
        </p:txBody>
      </p:sp>
      <p:sp>
        <p:nvSpPr>
          <p:cNvPr id="58" name="Afgeronde rechthoek 100">
            <a:extLst>
              <a:ext uri="{FF2B5EF4-FFF2-40B4-BE49-F238E27FC236}">
                <a16:creationId xmlns:a16="http://schemas.microsoft.com/office/drawing/2014/main" xmlns="" id="{13315F41-49BB-44C4-BA06-4B4004CB3ABF}"/>
              </a:ext>
            </a:extLst>
          </p:cNvPr>
          <p:cNvSpPr/>
          <p:nvPr/>
        </p:nvSpPr>
        <p:spPr>
          <a:xfrm>
            <a:off x="6172910" y="734682"/>
            <a:ext cx="2821335" cy="1601865"/>
          </a:xfrm>
          <a:prstGeom prst="roundRect">
            <a:avLst/>
          </a:prstGeom>
          <a:noFill/>
          <a:ln w="28575">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fontAlgn="auto">
              <a:spcBef>
                <a:spcPts val="0"/>
              </a:spcBef>
              <a:spcAft>
                <a:spcPts val="0"/>
              </a:spcAft>
            </a:pPr>
            <a:endParaRPr lang="nl-NL">
              <a:solidFill>
                <a:prstClr val="white"/>
              </a:solidFill>
            </a:endParaRPr>
          </a:p>
        </p:txBody>
      </p:sp>
      <p:sp>
        <p:nvSpPr>
          <p:cNvPr id="59" name="Afgeronde rechthoek 101">
            <a:extLst>
              <a:ext uri="{FF2B5EF4-FFF2-40B4-BE49-F238E27FC236}">
                <a16:creationId xmlns:a16="http://schemas.microsoft.com/office/drawing/2014/main" xmlns="" id="{03822629-96F0-480D-9C8D-6C09A0E9C0CC}"/>
              </a:ext>
            </a:extLst>
          </p:cNvPr>
          <p:cNvSpPr/>
          <p:nvPr/>
        </p:nvSpPr>
        <p:spPr>
          <a:xfrm>
            <a:off x="5463754" y="2700767"/>
            <a:ext cx="3321140" cy="1274083"/>
          </a:xfrm>
          <a:prstGeom prst="roundRect">
            <a:avLst/>
          </a:prstGeom>
          <a:noFill/>
          <a:ln w="28575">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fontAlgn="auto">
              <a:spcBef>
                <a:spcPts val="0"/>
              </a:spcBef>
              <a:spcAft>
                <a:spcPts val="0"/>
              </a:spcAft>
            </a:pPr>
            <a:endParaRPr lang="nl-NL">
              <a:solidFill>
                <a:prstClr val="white"/>
              </a:solidFill>
            </a:endParaRPr>
          </a:p>
        </p:txBody>
      </p:sp>
      <p:sp>
        <p:nvSpPr>
          <p:cNvPr id="60" name="Afgeronde rechthoek 102">
            <a:extLst>
              <a:ext uri="{FF2B5EF4-FFF2-40B4-BE49-F238E27FC236}">
                <a16:creationId xmlns:a16="http://schemas.microsoft.com/office/drawing/2014/main" xmlns="" id="{AEE0AC33-B1E1-4E60-8429-4A703B3F39AA}"/>
              </a:ext>
            </a:extLst>
          </p:cNvPr>
          <p:cNvSpPr/>
          <p:nvPr/>
        </p:nvSpPr>
        <p:spPr>
          <a:xfrm>
            <a:off x="4599831" y="3970526"/>
            <a:ext cx="2305523" cy="1121117"/>
          </a:xfrm>
          <a:prstGeom prst="roundRect">
            <a:avLst/>
          </a:prstGeom>
          <a:noFill/>
          <a:ln w="28575">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fontAlgn="auto">
              <a:spcBef>
                <a:spcPts val="0"/>
              </a:spcBef>
              <a:spcAft>
                <a:spcPts val="0"/>
              </a:spcAft>
            </a:pPr>
            <a:endParaRPr lang="nl-NL">
              <a:solidFill>
                <a:prstClr val="white"/>
              </a:solidFill>
            </a:endParaRPr>
          </a:p>
        </p:txBody>
      </p:sp>
      <p:sp>
        <p:nvSpPr>
          <p:cNvPr id="61" name="Afgeronde rechthoek 103">
            <a:extLst>
              <a:ext uri="{FF2B5EF4-FFF2-40B4-BE49-F238E27FC236}">
                <a16:creationId xmlns:a16="http://schemas.microsoft.com/office/drawing/2014/main" xmlns="" id="{CD8B0D4A-988F-4871-86E1-E1C720752AAD}"/>
              </a:ext>
            </a:extLst>
          </p:cNvPr>
          <p:cNvSpPr/>
          <p:nvPr/>
        </p:nvSpPr>
        <p:spPr>
          <a:xfrm>
            <a:off x="1481304" y="3970527"/>
            <a:ext cx="2585420" cy="1109131"/>
          </a:xfrm>
          <a:prstGeom prst="roundRect">
            <a:avLst/>
          </a:prstGeom>
          <a:noFill/>
          <a:ln w="28575">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fontAlgn="auto">
              <a:spcBef>
                <a:spcPts val="0"/>
              </a:spcBef>
              <a:spcAft>
                <a:spcPts val="0"/>
              </a:spcAft>
            </a:pPr>
            <a:endParaRPr lang="nl-NL">
              <a:solidFill>
                <a:prstClr val="white"/>
              </a:solidFill>
            </a:endParaRPr>
          </a:p>
        </p:txBody>
      </p:sp>
      <p:sp>
        <p:nvSpPr>
          <p:cNvPr id="62" name="Afgeronde rechthoek 104">
            <a:extLst>
              <a:ext uri="{FF2B5EF4-FFF2-40B4-BE49-F238E27FC236}">
                <a16:creationId xmlns:a16="http://schemas.microsoft.com/office/drawing/2014/main" xmlns="" id="{59B1BB6F-BE4B-4AFA-BB6C-8EFEC3E942EC}"/>
              </a:ext>
            </a:extLst>
          </p:cNvPr>
          <p:cNvSpPr/>
          <p:nvPr/>
        </p:nvSpPr>
        <p:spPr>
          <a:xfrm>
            <a:off x="292008" y="2603548"/>
            <a:ext cx="3061808" cy="1244045"/>
          </a:xfrm>
          <a:prstGeom prst="roundRect">
            <a:avLst/>
          </a:prstGeom>
          <a:noFill/>
          <a:ln w="28575">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fontAlgn="auto">
              <a:spcBef>
                <a:spcPts val="0"/>
              </a:spcBef>
              <a:spcAft>
                <a:spcPts val="0"/>
              </a:spcAft>
            </a:pPr>
            <a:endParaRPr lang="nl-NL">
              <a:solidFill>
                <a:prstClr val="white"/>
              </a:solidFill>
            </a:endParaRPr>
          </a:p>
        </p:txBody>
      </p:sp>
      <p:sp>
        <p:nvSpPr>
          <p:cNvPr id="63" name="Afgeronde rechthoek 106">
            <a:extLst>
              <a:ext uri="{FF2B5EF4-FFF2-40B4-BE49-F238E27FC236}">
                <a16:creationId xmlns:a16="http://schemas.microsoft.com/office/drawing/2014/main" xmlns="" id="{DF000AD0-96C1-4D57-A0F8-02D88C487237}"/>
              </a:ext>
            </a:extLst>
          </p:cNvPr>
          <p:cNvSpPr/>
          <p:nvPr/>
        </p:nvSpPr>
        <p:spPr>
          <a:xfrm>
            <a:off x="67880" y="902425"/>
            <a:ext cx="2861485" cy="1413180"/>
          </a:xfrm>
          <a:prstGeom prst="roundRect">
            <a:avLst/>
          </a:prstGeom>
          <a:noFill/>
          <a:ln w="28575">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fontAlgn="auto">
              <a:spcBef>
                <a:spcPts val="0"/>
              </a:spcBef>
              <a:spcAft>
                <a:spcPts val="0"/>
              </a:spcAft>
            </a:pPr>
            <a:endParaRPr lang="nl-NL">
              <a:solidFill>
                <a:prstClr val="white"/>
              </a:solidFill>
            </a:endParaRPr>
          </a:p>
        </p:txBody>
      </p:sp>
      <p:sp>
        <p:nvSpPr>
          <p:cNvPr id="64" name="Tekstvak 9">
            <a:extLst>
              <a:ext uri="{FF2B5EF4-FFF2-40B4-BE49-F238E27FC236}">
                <a16:creationId xmlns:a16="http://schemas.microsoft.com/office/drawing/2014/main" xmlns="" id="{9D93C07B-BFBF-427E-A885-164929D28127}"/>
              </a:ext>
            </a:extLst>
          </p:cNvPr>
          <p:cNvSpPr txBox="1"/>
          <p:nvPr/>
        </p:nvSpPr>
        <p:spPr>
          <a:xfrm>
            <a:off x="159002" y="820260"/>
            <a:ext cx="2700711" cy="1600438"/>
          </a:xfrm>
          <a:prstGeom prst="rect">
            <a:avLst/>
          </a:prstGeom>
          <a:noFill/>
        </p:spPr>
        <p:txBody>
          <a:bodyPr wrap="square" rtlCol="0">
            <a:spAutoFit/>
          </a:bodyPr>
          <a:lstStyle/>
          <a:p>
            <a:pPr defTabSz="685663" fontAlgn="auto">
              <a:spcBef>
                <a:spcPts val="0"/>
              </a:spcBef>
              <a:spcAft>
                <a:spcPts val="0"/>
              </a:spcAft>
            </a:pPr>
            <a:r>
              <a:rPr lang="en-GB" b="1" dirty="0">
                <a:solidFill>
                  <a:prstClr val="black"/>
                </a:solidFill>
                <a:latin typeface="Calibri" panose="020F0502020204030204"/>
              </a:rPr>
              <a:t>Assessment</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Comment / peer review</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Determine impact of research output</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Determine impact of researchers</a:t>
            </a:r>
          </a:p>
        </p:txBody>
      </p:sp>
      <p:sp>
        <p:nvSpPr>
          <p:cNvPr id="65" name="Tekstvak 3">
            <a:extLst>
              <a:ext uri="{FF2B5EF4-FFF2-40B4-BE49-F238E27FC236}">
                <a16:creationId xmlns:a16="http://schemas.microsoft.com/office/drawing/2014/main" xmlns="" id="{687124CC-DBF0-4BF6-AC49-D26559E52142}"/>
              </a:ext>
            </a:extLst>
          </p:cNvPr>
          <p:cNvSpPr txBox="1"/>
          <p:nvPr/>
        </p:nvSpPr>
        <p:spPr>
          <a:xfrm>
            <a:off x="3063103" y="645861"/>
            <a:ext cx="3027365" cy="1600438"/>
          </a:xfrm>
          <a:prstGeom prst="rect">
            <a:avLst/>
          </a:prstGeom>
          <a:noFill/>
        </p:spPr>
        <p:txBody>
          <a:bodyPr wrap="square" rtlCol="0">
            <a:spAutoFit/>
          </a:bodyPr>
          <a:lstStyle/>
          <a:p>
            <a:pPr defTabSz="685663" fontAlgn="auto">
              <a:spcBef>
                <a:spcPts val="0"/>
              </a:spcBef>
              <a:spcAft>
                <a:spcPts val="0"/>
              </a:spcAft>
            </a:pPr>
            <a:r>
              <a:rPr lang="en-GB" b="1" dirty="0">
                <a:solidFill>
                  <a:prstClr val="black"/>
                </a:solidFill>
                <a:latin typeface="Calibri" panose="020F0502020204030204"/>
              </a:rPr>
              <a:t>Preparation		</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Define &amp; crowdsource </a:t>
            </a:r>
            <a:br>
              <a:rPr lang="en-GB" sz="1600" dirty="0">
                <a:solidFill>
                  <a:prstClr val="black"/>
                </a:solidFill>
                <a:latin typeface="Calibri" panose="020F0502020204030204"/>
              </a:rPr>
            </a:br>
            <a:r>
              <a:rPr lang="en-GB" sz="1600" dirty="0">
                <a:solidFill>
                  <a:prstClr val="black"/>
                </a:solidFill>
                <a:latin typeface="Calibri" panose="020F0502020204030204"/>
              </a:rPr>
              <a:t>research priorities</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Organize project, team, collaborations</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Get funding / contract</a:t>
            </a:r>
          </a:p>
        </p:txBody>
      </p:sp>
      <p:sp>
        <p:nvSpPr>
          <p:cNvPr id="66" name="Tekstvak 4">
            <a:extLst>
              <a:ext uri="{FF2B5EF4-FFF2-40B4-BE49-F238E27FC236}">
                <a16:creationId xmlns:a16="http://schemas.microsoft.com/office/drawing/2014/main" xmlns="" id="{3A6A7633-701C-4DA0-84E3-B8D1DDAC2229}"/>
              </a:ext>
            </a:extLst>
          </p:cNvPr>
          <p:cNvSpPr txBox="1"/>
          <p:nvPr/>
        </p:nvSpPr>
        <p:spPr>
          <a:xfrm>
            <a:off x="6293858" y="662029"/>
            <a:ext cx="2780348" cy="1846659"/>
          </a:xfrm>
          <a:prstGeom prst="rect">
            <a:avLst/>
          </a:prstGeom>
          <a:noFill/>
        </p:spPr>
        <p:txBody>
          <a:bodyPr wrap="square" rtlCol="0">
            <a:spAutoFit/>
          </a:bodyPr>
          <a:lstStyle/>
          <a:p>
            <a:pPr defTabSz="685663" fontAlgn="auto">
              <a:spcBef>
                <a:spcPts val="0"/>
              </a:spcBef>
              <a:spcAft>
                <a:spcPts val="0"/>
              </a:spcAft>
            </a:pPr>
            <a:r>
              <a:rPr lang="nl-NL" b="1" dirty="0">
                <a:solidFill>
                  <a:prstClr val="black"/>
                </a:solidFill>
                <a:latin typeface="Calibri" panose="020F0502020204030204"/>
              </a:rPr>
              <a:t>Discovery</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Search literature / data / code / …</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Get </a:t>
            </a:r>
            <a:r>
              <a:rPr lang="en-GB" sz="1600" dirty="0" smtClean="0">
                <a:solidFill>
                  <a:prstClr val="black"/>
                </a:solidFill>
                <a:latin typeface="Calibri" panose="020F0502020204030204"/>
              </a:rPr>
              <a:t>access; Get </a:t>
            </a:r>
            <a:r>
              <a:rPr lang="en-GB" sz="1600" dirty="0">
                <a:solidFill>
                  <a:prstClr val="black"/>
                </a:solidFill>
                <a:latin typeface="Calibri" panose="020F0502020204030204"/>
              </a:rPr>
              <a:t>alerts / recommendations</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Read / view 	</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Annotate</a:t>
            </a:r>
          </a:p>
        </p:txBody>
      </p:sp>
      <p:sp>
        <p:nvSpPr>
          <p:cNvPr id="67" name="Tekstvak 5">
            <a:extLst>
              <a:ext uri="{FF2B5EF4-FFF2-40B4-BE49-F238E27FC236}">
                <a16:creationId xmlns:a16="http://schemas.microsoft.com/office/drawing/2014/main" xmlns="" id="{B62814BD-2D35-4E3D-A3A0-73BE43A2A946}"/>
              </a:ext>
            </a:extLst>
          </p:cNvPr>
          <p:cNvSpPr txBox="1"/>
          <p:nvPr/>
        </p:nvSpPr>
        <p:spPr>
          <a:xfrm>
            <a:off x="5564700" y="2419054"/>
            <a:ext cx="3298850" cy="1600438"/>
          </a:xfrm>
          <a:prstGeom prst="rect">
            <a:avLst/>
          </a:prstGeom>
          <a:noFill/>
        </p:spPr>
        <p:txBody>
          <a:bodyPr wrap="square" rtlCol="0">
            <a:spAutoFit/>
          </a:bodyPr>
          <a:lstStyle/>
          <a:p>
            <a:pPr defTabSz="685663" fontAlgn="auto">
              <a:spcBef>
                <a:spcPts val="0"/>
              </a:spcBef>
              <a:spcAft>
                <a:spcPts val="0"/>
              </a:spcAft>
            </a:pPr>
            <a:r>
              <a:rPr lang="en-GB" b="1" dirty="0">
                <a:solidFill>
                  <a:prstClr val="black"/>
                </a:solidFill>
                <a:latin typeface="Calibri" panose="020F0502020204030204"/>
              </a:rPr>
              <a:t>Analysis</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Collect, mine, extract data / experiment</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Share protocols / notebooks / workflows</a:t>
            </a:r>
          </a:p>
          <a:p>
            <a:pPr marL="214270" indent="-214270" defTabSz="685663" fontAlgn="auto">
              <a:spcBef>
                <a:spcPts val="0"/>
              </a:spcBef>
              <a:spcAft>
                <a:spcPts val="0"/>
              </a:spcAft>
              <a:buFont typeface="Arial" panose="020B0604020202020204" pitchFamily="34" charset="0"/>
              <a:buChar char="•"/>
            </a:pPr>
            <a:r>
              <a:rPr lang="en-GB" sz="1600" dirty="0" err="1">
                <a:solidFill>
                  <a:prstClr val="black"/>
                </a:solidFill>
                <a:latin typeface="Calibri" panose="020F0502020204030204"/>
              </a:rPr>
              <a:t>Analyze</a:t>
            </a:r>
            <a:endParaRPr lang="en-GB" sz="1600" dirty="0">
              <a:solidFill>
                <a:prstClr val="black"/>
              </a:solidFill>
              <a:latin typeface="Calibri" panose="020F0502020204030204"/>
            </a:endParaRPr>
          </a:p>
        </p:txBody>
      </p:sp>
      <p:sp>
        <p:nvSpPr>
          <p:cNvPr id="68" name="Tekstvak 6">
            <a:extLst>
              <a:ext uri="{FF2B5EF4-FFF2-40B4-BE49-F238E27FC236}">
                <a16:creationId xmlns:a16="http://schemas.microsoft.com/office/drawing/2014/main" xmlns="" id="{402B174D-4ABA-4AA6-9701-A19467F028B3}"/>
              </a:ext>
            </a:extLst>
          </p:cNvPr>
          <p:cNvSpPr txBox="1"/>
          <p:nvPr/>
        </p:nvSpPr>
        <p:spPr>
          <a:xfrm>
            <a:off x="4623142" y="3852103"/>
            <a:ext cx="2029980" cy="1354217"/>
          </a:xfrm>
          <a:prstGeom prst="rect">
            <a:avLst/>
          </a:prstGeom>
          <a:noFill/>
        </p:spPr>
        <p:txBody>
          <a:bodyPr wrap="square" rtlCol="0">
            <a:spAutoFit/>
          </a:bodyPr>
          <a:lstStyle/>
          <a:p>
            <a:pPr defTabSz="685663" fontAlgn="auto">
              <a:spcBef>
                <a:spcPts val="0"/>
              </a:spcBef>
              <a:spcAft>
                <a:spcPts val="0"/>
              </a:spcAft>
            </a:pPr>
            <a:r>
              <a:rPr lang="en-GB" b="1" dirty="0">
                <a:solidFill>
                  <a:prstClr val="black"/>
                </a:solidFill>
                <a:latin typeface="Calibri" panose="020F0502020204030204"/>
              </a:rPr>
              <a:t>Writing</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Write / code</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Visualize</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Cite</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Translate</a:t>
            </a:r>
          </a:p>
        </p:txBody>
      </p:sp>
      <p:sp>
        <p:nvSpPr>
          <p:cNvPr id="69" name="Tekstvak 7">
            <a:extLst>
              <a:ext uri="{FF2B5EF4-FFF2-40B4-BE49-F238E27FC236}">
                <a16:creationId xmlns:a16="http://schemas.microsoft.com/office/drawing/2014/main" xmlns="" id="{F7B200D4-4648-4B8C-BE28-805499E57597}"/>
              </a:ext>
            </a:extLst>
          </p:cNvPr>
          <p:cNvSpPr txBox="1"/>
          <p:nvPr/>
        </p:nvSpPr>
        <p:spPr>
          <a:xfrm>
            <a:off x="1660188" y="3853587"/>
            <a:ext cx="2473717" cy="1354217"/>
          </a:xfrm>
          <a:prstGeom prst="rect">
            <a:avLst/>
          </a:prstGeom>
          <a:noFill/>
        </p:spPr>
        <p:txBody>
          <a:bodyPr wrap="square" rtlCol="0">
            <a:spAutoFit/>
          </a:bodyPr>
          <a:lstStyle/>
          <a:p>
            <a:pPr defTabSz="685663" fontAlgn="auto">
              <a:spcBef>
                <a:spcPts val="0"/>
              </a:spcBef>
              <a:spcAft>
                <a:spcPts val="0"/>
              </a:spcAft>
            </a:pPr>
            <a:r>
              <a:rPr lang="en-GB" b="1" dirty="0">
                <a:solidFill>
                  <a:prstClr val="black"/>
                </a:solidFill>
                <a:latin typeface="Calibri" panose="020F0502020204030204"/>
              </a:rPr>
              <a:t>Publication</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Archive / share </a:t>
            </a:r>
            <a:r>
              <a:rPr lang="en-GB" sz="1600" dirty="0" smtClean="0">
                <a:solidFill>
                  <a:prstClr val="black"/>
                </a:solidFill>
                <a:latin typeface="Calibri" panose="020F0502020204030204"/>
              </a:rPr>
              <a:t>publications; data </a:t>
            </a:r>
            <a:r>
              <a:rPr lang="en-GB" sz="1600" dirty="0">
                <a:solidFill>
                  <a:prstClr val="black"/>
                </a:solidFill>
                <a:latin typeface="Calibri" panose="020F0502020204030204"/>
              </a:rPr>
              <a:t>&amp; code</a:t>
            </a:r>
          </a:p>
          <a:p>
            <a:pPr marL="214270" indent="-214270" defTabSz="685663" fontAlgn="auto">
              <a:spcBef>
                <a:spcPts val="0"/>
              </a:spcBef>
              <a:spcAft>
                <a:spcPts val="0"/>
              </a:spcAft>
              <a:buFont typeface="Arial" panose="020B0604020202020204" pitchFamily="34" charset="0"/>
              <a:buChar char="•"/>
            </a:pPr>
            <a:r>
              <a:rPr lang="en-GB" sz="1600" dirty="0" smtClean="0">
                <a:solidFill>
                  <a:prstClr val="black"/>
                </a:solidFill>
                <a:latin typeface="Calibri" panose="020F0502020204030204"/>
              </a:rPr>
              <a:t>Publish in OA journal </a:t>
            </a:r>
            <a:endParaRPr lang="nl-NL" sz="1600" dirty="0">
              <a:solidFill>
                <a:prstClr val="black"/>
              </a:solidFill>
              <a:latin typeface="Calibri" panose="020F0502020204030204"/>
            </a:endParaRPr>
          </a:p>
        </p:txBody>
      </p:sp>
      <p:sp>
        <p:nvSpPr>
          <p:cNvPr id="70" name="Tekstvak 8">
            <a:extLst>
              <a:ext uri="{FF2B5EF4-FFF2-40B4-BE49-F238E27FC236}">
                <a16:creationId xmlns:a16="http://schemas.microsoft.com/office/drawing/2014/main" xmlns="" id="{7DBDC9EE-0188-4A12-9DDD-D19444EEE10B}"/>
              </a:ext>
            </a:extLst>
          </p:cNvPr>
          <p:cNvSpPr txBox="1"/>
          <p:nvPr/>
        </p:nvSpPr>
        <p:spPr>
          <a:xfrm>
            <a:off x="754272" y="2305197"/>
            <a:ext cx="3000272" cy="1600438"/>
          </a:xfrm>
          <a:prstGeom prst="rect">
            <a:avLst/>
          </a:prstGeom>
          <a:noFill/>
        </p:spPr>
        <p:txBody>
          <a:bodyPr wrap="square" rtlCol="0">
            <a:spAutoFit/>
          </a:bodyPr>
          <a:lstStyle/>
          <a:p>
            <a:pPr defTabSz="685663" fontAlgn="auto">
              <a:spcBef>
                <a:spcPts val="0"/>
              </a:spcBef>
              <a:spcAft>
                <a:spcPts val="0"/>
              </a:spcAft>
            </a:pPr>
            <a:r>
              <a:rPr lang="en-GB" b="1" dirty="0">
                <a:solidFill>
                  <a:prstClr val="black"/>
                </a:solidFill>
                <a:latin typeface="Calibri" panose="020F0502020204030204"/>
              </a:rPr>
              <a:t>Outreach</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Archive/share posters</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Archive/share presentations</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Tell about research outside academia</a:t>
            </a:r>
          </a:p>
          <a:p>
            <a:pPr marL="214270" indent="-214270" defTabSz="685663" fontAlgn="auto">
              <a:spcBef>
                <a:spcPts val="0"/>
              </a:spcBef>
              <a:spcAft>
                <a:spcPts val="0"/>
              </a:spcAft>
              <a:buFont typeface="Arial" panose="020B0604020202020204" pitchFamily="34" charset="0"/>
              <a:buChar char="•"/>
            </a:pPr>
            <a:r>
              <a:rPr lang="en-GB" sz="1600" dirty="0">
                <a:solidFill>
                  <a:prstClr val="black"/>
                </a:solidFill>
                <a:latin typeface="Calibri" panose="020F0502020204030204"/>
              </a:rPr>
              <a:t>Researcher profiles/networks</a:t>
            </a:r>
          </a:p>
        </p:txBody>
      </p:sp>
    </p:spTree>
    <p:extLst>
      <p:ext uri="{BB962C8B-B14F-4D97-AF65-F5344CB8AC3E}">
        <p14:creationId xmlns:p14="http://schemas.microsoft.com/office/powerpoint/2010/main" val="40393949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400" b="1" dirty="0" smtClean="0"/>
              <a:t>Acceleration of the research process</a:t>
            </a:r>
            <a:endParaRPr lang="en-GB" sz="3400" b="1" dirty="0"/>
          </a:p>
        </p:txBody>
      </p:sp>
      <p:sp>
        <p:nvSpPr>
          <p:cNvPr id="3" name="Content Placeholder 2"/>
          <p:cNvSpPr>
            <a:spLocks noGrp="1"/>
          </p:cNvSpPr>
          <p:nvPr>
            <p:ph idx="1"/>
          </p:nvPr>
        </p:nvSpPr>
        <p:spPr>
          <a:xfrm>
            <a:off x="1696916" y="1055219"/>
            <a:ext cx="5776546" cy="3657600"/>
          </a:xfrm>
        </p:spPr>
        <p:txBody>
          <a:bodyPr>
            <a:normAutofit lnSpcReduction="10000"/>
          </a:bodyPr>
          <a:lstStyle/>
          <a:p>
            <a:pPr marL="0" indent="0">
              <a:buNone/>
            </a:pPr>
            <a:r>
              <a:rPr lang="en-GB" sz="2400" dirty="0" smtClean="0"/>
              <a:t>“As more papers are deposited and more scientists use the repository, the time between an article being deposited and being cited has been shrinking dramatically, year upon year. This is important for research uptake and progress, because it means that in this area of research, where articles are made available at – or frequently before – publication, the research cycle is accelerating.” </a:t>
            </a:r>
          </a:p>
          <a:p>
            <a:pPr marL="0" indent="0">
              <a:buNone/>
            </a:pPr>
            <a:r>
              <a:rPr lang="en-GB" sz="1500" dirty="0" smtClean="0"/>
              <a:t>Open </a:t>
            </a:r>
            <a:r>
              <a:rPr lang="en-GB" sz="1500" dirty="0"/>
              <a:t>Access: Why should we have it? Alma Swan </a:t>
            </a:r>
            <a:r>
              <a:rPr lang="en-GB" sz="1500" dirty="0">
                <a:hlinkClick r:id="rId3"/>
              </a:rPr>
              <a:t>www.keyperspectives.co.uk</a:t>
            </a:r>
            <a:endParaRPr lang="en-GB" sz="1500" dirty="0"/>
          </a:p>
        </p:txBody>
      </p:sp>
    </p:spTree>
    <p:extLst>
      <p:ext uri="{BB962C8B-B14F-4D97-AF65-F5344CB8AC3E}">
        <p14:creationId xmlns:p14="http://schemas.microsoft.com/office/powerpoint/2010/main" val="13319957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Benefits of </a:t>
            </a:r>
            <a:r>
              <a:rPr lang="en-US" b="1" dirty="0" smtClean="0"/>
              <a:t>Open Access</a:t>
            </a:r>
            <a:endParaRPr lang="en-US" b="1" dirty="0"/>
          </a:p>
        </p:txBody>
      </p:sp>
      <p:sp>
        <p:nvSpPr>
          <p:cNvPr id="3" name="Content Placeholder 2"/>
          <p:cNvSpPr>
            <a:spLocks noGrp="1"/>
          </p:cNvSpPr>
          <p:nvPr>
            <p:ph idx="1"/>
          </p:nvPr>
        </p:nvSpPr>
        <p:spPr>
          <a:xfrm>
            <a:off x="1485900" y="960503"/>
            <a:ext cx="6171930" cy="4182997"/>
          </a:xfrm>
        </p:spPr>
        <p:txBody>
          <a:bodyPr>
            <a:normAutofit/>
          </a:bodyPr>
          <a:lstStyle/>
          <a:p>
            <a:pPr marL="0" indent="0">
              <a:buNone/>
            </a:pPr>
            <a:r>
              <a:rPr lang="en-US" sz="2400" b="1" dirty="0" smtClean="0"/>
              <a:t>Involve </a:t>
            </a:r>
            <a:r>
              <a:rPr lang="en-US" sz="2400" b="1" dirty="0"/>
              <a:t>citizens and society</a:t>
            </a:r>
            <a:r>
              <a:rPr lang="en-US" sz="2400" dirty="0"/>
              <a:t>: Making research openly available is potentially beneficial not only for the individual citizen but also for NGOs and other non-for profit </a:t>
            </a:r>
            <a:r>
              <a:rPr lang="en-US" sz="2400" dirty="0" err="1"/>
              <a:t>organisations</a:t>
            </a:r>
            <a:r>
              <a:rPr lang="en-US" sz="2400" dirty="0"/>
              <a:t>, which often cannot afford subscriptions to a large number of academic journals but for whom academic research is nevertheless very important, e.g. in the field of climate change. A recent study has shown that health NGO staff utilize more research in the course of their work as a result of increasing </a:t>
            </a:r>
            <a:r>
              <a:rPr lang="en-US" sz="2400" dirty="0" smtClean="0"/>
              <a:t>Open Access to </a:t>
            </a:r>
            <a:r>
              <a:rPr lang="en-US" sz="2400" dirty="0" smtClean="0"/>
              <a:t>research.</a:t>
            </a:r>
            <a:endParaRPr lang="en-US" sz="2400" dirty="0"/>
          </a:p>
        </p:txBody>
      </p:sp>
    </p:spTree>
    <p:extLst>
      <p:ext uri="{BB962C8B-B14F-4D97-AF65-F5344CB8AC3E}">
        <p14:creationId xmlns:p14="http://schemas.microsoft.com/office/powerpoint/2010/main" val="1751460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n an Age of Open Access to Research Policies: Physician and Public Health NGO Staff Research Use and Policy Awareness - Mozilla Firefox"/>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9012" y="0"/>
            <a:ext cx="6665976" cy="5143500"/>
          </a:xfrm>
          <a:prstGeom prst="rect">
            <a:avLst/>
          </a:prstGeom>
        </p:spPr>
      </p:pic>
    </p:spTree>
    <p:extLst>
      <p:ext uri="{BB962C8B-B14F-4D97-AF65-F5344CB8AC3E}">
        <p14:creationId xmlns:p14="http://schemas.microsoft.com/office/powerpoint/2010/main" val="1693955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42861"/>
            <a:ext cx="6915149" cy="5186361"/>
          </a:xfrm>
          <a:prstGeom prst="rect">
            <a:avLst/>
          </a:prstGeom>
          <a:noFill/>
          <a:ln>
            <a:noFill/>
          </a:ln>
        </p:spPr>
      </p:pic>
    </p:spTree>
    <p:extLst>
      <p:ext uri="{BB962C8B-B14F-4D97-AF65-F5344CB8AC3E}">
        <p14:creationId xmlns:p14="http://schemas.microsoft.com/office/powerpoint/2010/main" val="3978123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2">
            <a:hlinkClick r:id="rId3"/>
          </p:cNvPr>
          <p:cNvSpPr txBox="1">
            <a:spLocks noChangeArrowheads="1"/>
          </p:cNvSpPr>
          <p:nvPr/>
        </p:nvSpPr>
        <p:spPr bwMode="auto">
          <a:xfrm>
            <a:off x="209974" y="200509"/>
            <a:ext cx="8135374"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eaLnBrk="1" hangingPunct="1">
              <a:defRPr/>
            </a:pPr>
            <a:r>
              <a:rPr lang="da-DK" sz="3400" dirty="0">
                <a:solidFill>
                  <a:srgbClr val="F7901E"/>
                </a:solidFill>
                <a:latin typeface="Trebuchet MS"/>
                <a:ea typeface="+mj-ea"/>
                <a:cs typeface="Trebuchet MS"/>
              </a:rPr>
              <a:t>Open</a:t>
            </a:r>
            <a:r>
              <a:rPr lang="da-DK" sz="2100" i="1" dirty="0">
                <a:solidFill>
                  <a:srgbClr val="002060"/>
                </a:solidFill>
                <a:latin typeface="Arial Rounded MT Bold" panose="020F0704030504030204" pitchFamily="34" charset="0"/>
                <a:cs typeface="Arial" panose="020B0604020202020204" pitchFamily="34" charset="0"/>
              </a:rPr>
              <a:t> </a:t>
            </a:r>
            <a:r>
              <a:rPr lang="da-DK" sz="3400" dirty="0">
                <a:solidFill>
                  <a:srgbClr val="F7901E"/>
                </a:solidFill>
                <a:latin typeface="Trebuchet MS"/>
                <a:ea typeface="+mj-ea"/>
                <a:cs typeface="Trebuchet MS"/>
              </a:rPr>
              <a:t>Science can Multiply Serendipity in research …</a:t>
            </a:r>
            <a:endParaRPr lang="en-US" sz="3400" dirty="0">
              <a:solidFill>
                <a:srgbClr val="F7901E"/>
              </a:solidFill>
              <a:latin typeface="Trebuchet MS"/>
              <a:ea typeface="+mj-ea"/>
              <a:cs typeface="Trebuchet M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714" y="822660"/>
            <a:ext cx="3254315" cy="3344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6449" r="37434"/>
          <a:stretch/>
        </p:blipFill>
        <p:spPr>
          <a:xfrm>
            <a:off x="2868433" y="1292862"/>
            <a:ext cx="3296462" cy="37746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2" descr="Screen Shot 2014-09-24 at 00.52.51.png">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61384" y="2400075"/>
            <a:ext cx="3605927" cy="24491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79221" y="4926861"/>
            <a:ext cx="531159" cy="187113"/>
          </a:xfrm>
          <a:prstGeom prst="rect">
            <a:avLst/>
          </a:prstGeom>
        </p:spPr>
      </p:pic>
    </p:spTree>
    <p:extLst>
      <p:ext uri="{BB962C8B-B14F-4D97-AF65-F5344CB8AC3E}">
        <p14:creationId xmlns:p14="http://schemas.microsoft.com/office/powerpoint/2010/main" val="237517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22899">
            <a:off x="2434022" y="394781"/>
            <a:ext cx="2018005" cy="266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771" name="Text Box 1"/>
          <p:cNvSpPr txBox="1">
            <a:spLocks noChangeArrowheads="1"/>
          </p:cNvSpPr>
          <p:nvPr/>
        </p:nvSpPr>
        <p:spPr bwMode="auto">
          <a:xfrm>
            <a:off x="2216390" y="4699552"/>
            <a:ext cx="4957296" cy="22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492" tIns="33746" rIns="67492" bIns="33746"/>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9pPr>
          </a:lstStyle>
          <a:p>
            <a:pPr eaLnBrk="1" hangingPunct="1">
              <a:defRPr/>
            </a:pPr>
            <a:r>
              <a:rPr lang="fr-FR" sz="1200" i="1" dirty="0" smtClean="0">
                <a:solidFill>
                  <a:schemeClr val="bg2">
                    <a:lumMod val="10000"/>
                  </a:schemeClr>
                </a:solidFill>
                <a:latin typeface="Arial" charset="0"/>
              </a:rPr>
              <a:t>Source: </a:t>
            </a:r>
            <a:r>
              <a:rPr lang="bg-BG" sz="1200" dirty="0" err="1" smtClean="0">
                <a:solidFill>
                  <a:schemeClr val="bg2">
                    <a:lumMod val="10000"/>
                  </a:schemeClr>
                </a:solidFill>
                <a:latin typeface="Arial" charset="0"/>
              </a:rPr>
              <a:t>http</a:t>
            </a:r>
            <a:r>
              <a:rPr lang="bg-BG" sz="1200" dirty="0">
                <a:solidFill>
                  <a:schemeClr val="bg2">
                    <a:lumMod val="10000"/>
                  </a:schemeClr>
                </a:solidFill>
                <a:latin typeface="Arial" charset="0"/>
              </a:rPr>
              <a:t>://www.nature.com/nature/journal/v461/n7261/index.html</a:t>
            </a:r>
          </a:p>
        </p:txBody>
      </p:sp>
      <p:sp>
        <p:nvSpPr>
          <p:cNvPr id="6147" name="Text Box 3"/>
          <p:cNvSpPr txBox="1">
            <a:spLocks noChangeArrowheads="1"/>
          </p:cNvSpPr>
          <p:nvPr/>
        </p:nvSpPr>
        <p:spPr bwMode="auto">
          <a:xfrm>
            <a:off x="545239" y="3439327"/>
            <a:ext cx="7534180" cy="1095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67492" tIns="33746" rIns="67492" bIns="33746"/>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alibri" charset="0"/>
                <a:ea typeface="MS PGothic" charset="0"/>
                <a:cs typeface="MS PGothic" charset="0"/>
              </a:defRPr>
            </a:lvl9pPr>
          </a:lstStyle>
          <a:p>
            <a:pPr algn="ctr" eaLnBrk="1" hangingPunct="1">
              <a:defRPr/>
            </a:pPr>
            <a:r>
              <a:rPr lang="da-DK" sz="1950" b="1" dirty="0">
                <a:solidFill>
                  <a:srgbClr val="002060"/>
                </a:solidFill>
                <a:latin typeface="Arial Rounded MT Bold" panose="020F0704030504030204" pitchFamily="34" charset="0"/>
              </a:rPr>
              <a:t>”If we wait 5 years for (Arctic) </a:t>
            </a:r>
            <a:r>
              <a:rPr lang="da-DK" sz="1950" b="1" dirty="0" smtClean="0">
                <a:solidFill>
                  <a:srgbClr val="002060"/>
                </a:solidFill>
                <a:latin typeface="Arial Rounded MT Bold" panose="020F0704030504030204" pitchFamily="34" charset="0"/>
              </a:rPr>
              <a:t>data  to </a:t>
            </a:r>
            <a:r>
              <a:rPr lang="da-DK" sz="1950" b="1" dirty="0">
                <a:solidFill>
                  <a:srgbClr val="002060"/>
                </a:solidFill>
                <a:latin typeface="Arial Rounded MT Bold" panose="020F0704030504030204" pitchFamily="34" charset="0"/>
              </a:rPr>
              <a:t>be released, </a:t>
            </a:r>
            <a:endParaRPr lang="da-DK" sz="1950" b="1" dirty="0" smtClean="0">
              <a:solidFill>
                <a:srgbClr val="002060"/>
              </a:solidFill>
              <a:latin typeface="Arial Rounded MT Bold" panose="020F0704030504030204" pitchFamily="34" charset="0"/>
            </a:endParaRPr>
          </a:p>
          <a:p>
            <a:pPr algn="ctr" eaLnBrk="1" hangingPunct="1">
              <a:defRPr/>
            </a:pPr>
            <a:r>
              <a:rPr lang="da-DK" sz="1950" b="1" dirty="0" smtClean="0">
                <a:solidFill>
                  <a:srgbClr val="002060"/>
                </a:solidFill>
                <a:latin typeface="Arial Rounded MT Bold" panose="020F0704030504030204" pitchFamily="34" charset="0"/>
              </a:rPr>
              <a:t>the </a:t>
            </a:r>
            <a:r>
              <a:rPr lang="da-DK" sz="1950" b="1" dirty="0">
                <a:solidFill>
                  <a:srgbClr val="002060"/>
                </a:solidFill>
                <a:latin typeface="Arial Rounded MT Bold" panose="020F0704030504030204" pitchFamily="34" charset="0"/>
              </a:rPr>
              <a:t>Arctic is going </a:t>
            </a:r>
            <a:r>
              <a:rPr lang="da-DK" sz="1950" b="1" dirty="0" smtClean="0">
                <a:solidFill>
                  <a:srgbClr val="002060"/>
                </a:solidFill>
                <a:latin typeface="Arial Rounded MT Bold" panose="020F0704030504030204" pitchFamily="34" charset="0"/>
              </a:rPr>
              <a:t>to </a:t>
            </a:r>
            <a:r>
              <a:rPr lang="da-DK" sz="1950" b="1" dirty="0">
                <a:solidFill>
                  <a:srgbClr val="002060"/>
                </a:solidFill>
                <a:latin typeface="Arial Rounded MT Bold" panose="020F0704030504030204" pitchFamily="34" charset="0"/>
              </a:rPr>
              <a:t>be a very different place”</a:t>
            </a:r>
          </a:p>
          <a:p>
            <a:pPr algn="ctr" eaLnBrk="1" hangingPunct="1">
              <a:defRPr/>
            </a:pPr>
            <a:r>
              <a:rPr lang="da-DK" sz="1000" dirty="0">
                <a:solidFill>
                  <a:srgbClr val="002060"/>
                </a:solidFill>
                <a:latin typeface="Arial" charset="0"/>
              </a:rPr>
              <a:t/>
            </a:r>
            <a:br>
              <a:rPr lang="da-DK" sz="1000" dirty="0">
                <a:solidFill>
                  <a:srgbClr val="002060"/>
                </a:solidFill>
                <a:latin typeface="Arial" charset="0"/>
              </a:rPr>
            </a:br>
            <a:r>
              <a:rPr lang="da-DK" sz="1000" dirty="0">
                <a:solidFill>
                  <a:srgbClr val="002060"/>
                </a:solidFill>
                <a:latin typeface="Arial" charset="0"/>
              </a:rPr>
              <a:t>Parsons, Arctic Research Scientist</a:t>
            </a:r>
            <a:endParaRPr lang="da-DK" sz="1000" dirty="0" smtClean="0">
              <a:solidFill>
                <a:srgbClr val="002060"/>
              </a:solidFill>
              <a:latin typeface="Arial" charset="0"/>
            </a:endParaRPr>
          </a:p>
        </p:txBody>
      </p:sp>
      <p:pic>
        <p:nvPicPr>
          <p:cNvPr id="3077" name="Picture 1" descr="Science 11 Feb 2011.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047546">
            <a:off x="4460373" y="417424"/>
            <a:ext cx="2215352" cy="2734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715912"/>
            <a:ext cx="844919" cy="44994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79221" y="4926861"/>
            <a:ext cx="531159" cy="187113"/>
          </a:xfrm>
          <a:prstGeom prst="rect">
            <a:avLst/>
          </a:prstGeom>
        </p:spPr>
      </p:pic>
    </p:spTree>
    <p:extLst>
      <p:ext uri="{BB962C8B-B14F-4D97-AF65-F5344CB8AC3E}">
        <p14:creationId xmlns:p14="http://schemas.microsoft.com/office/powerpoint/2010/main" val="1436844654"/>
      </p:ext>
    </p:extLst>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10545"/>
            <a:ext cx="8229600" cy="990600"/>
          </a:xfrm>
        </p:spPr>
        <p:txBody>
          <a:bodyPr/>
          <a:lstStyle/>
          <a:p>
            <a:r>
              <a:rPr lang="nl-NL" dirty="0" smtClean="0"/>
              <a:t>Open </a:t>
            </a:r>
            <a:r>
              <a:rPr lang="nl-NL" dirty="0" err="1" smtClean="0"/>
              <a:t>Science</a:t>
            </a:r>
            <a:r>
              <a:rPr lang="nl-NL" dirty="0" smtClean="0"/>
              <a:t> </a:t>
            </a:r>
            <a:r>
              <a:rPr lang="nl-NL" dirty="0" err="1" smtClean="0"/>
              <a:t>taxonomy</a:t>
            </a:r>
            <a:r>
              <a:rPr lang="nl-NL" dirty="0" smtClean="0"/>
              <a:t> </a:t>
            </a:r>
            <a:endParaRPr lang="nl-NL"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8490"/>
          <a:stretch/>
        </p:blipFill>
        <p:spPr>
          <a:xfrm>
            <a:off x="539528" y="799118"/>
            <a:ext cx="8057640" cy="4065151"/>
          </a:xfrm>
          <a:prstGeom prst="rect">
            <a:avLst/>
          </a:prstGeom>
        </p:spPr>
      </p:pic>
      <p:sp>
        <p:nvSpPr>
          <p:cNvPr id="5" name="TextBox 4"/>
          <p:cNvSpPr txBox="1"/>
          <p:nvPr/>
        </p:nvSpPr>
        <p:spPr>
          <a:xfrm>
            <a:off x="1582634" y="4881890"/>
            <a:ext cx="6496493" cy="261610"/>
          </a:xfrm>
          <a:prstGeom prst="rect">
            <a:avLst/>
          </a:prstGeom>
          <a:noFill/>
        </p:spPr>
        <p:txBody>
          <a:bodyPr wrap="square" rtlCol="0">
            <a:spAutoFit/>
          </a:bodyPr>
          <a:lstStyle/>
          <a:p>
            <a:r>
              <a:rPr lang="en-US" sz="1100" dirty="0" smtClean="0"/>
              <a:t>Paper </a:t>
            </a:r>
            <a:r>
              <a:rPr lang="en-US" sz="1100" dirty="0"/>
              <a:t>available at </a:t>
            </a:r>
            <a:r>
              <a:rPr lang="en-US" sz="1100" dirty="0">
                <a:hlinkClick r:id="rId4"/>
              </a:rPr>
              <a:t>http://oro.open.ac.uk/44719</a:t>
            </a:r>
            <a:r>
              <a:rPr lang="en-US" sz="1100" dirty="0" smtClean="0">
                <a:hlinkClick r:id="rId4"/>
              </a:rPr>
              <a:t>/</a:t>
            </a:r>
            <a:r>
              <a:rPr lang="en-US" sz="1100" dirty="0" smtClean="0"/>
              <a:t>.  Image available </a:t>
            </a:r>
            <a:r>
              <a:rPr lang="en-US" sz="1100" dirty="0"/>
              <a:t>at </a:t>
            </a:r>
            <a:r>
              <a:rPr lang="en-US" sz="1100" dirty="0">
                <a:hlinkClick r:id="rId5"/>
              </a:rPr>
              <a:t>http://oro.open.ac.uk/47806</a:t>
            </a:r>
            <a:r>
              <a:rPr lang="en-US" sz="1100" dirty="0" smtClean="0">
                <a:hlinkClick r:id="rId5"/>
              </a:rPr>
              <a:t>/</a:t>
            </a:r>
            <a:r>
              <a:rPr lang="en-US" sz="1100" dirty="0" smtClean="0"/>
              <a:t> </a:t>
            </a:r>
            <a:endParaRPr lang="en-US" sz="1100" dirty="0"/>
          </a:p>
        </p:txBody>
      </p:sp>
      <p:pic>
        <p:nvPicPr>
          <p:cNvPr id="6" name="Picture 5" descr="downloa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1264" y="4777331"/>
            <a:ext cx="1052736" cy="366169"/>
          </a:xfrm>
          <a:prstGeom prst="rect">
            <a:avLst/>
          </a:prstGeom>
        </p:spPr>
      </p:pic>
    </p:spTree>
    <p:extLst>
      <p:ext uri="{BB962C8B-B14F-4D97-AF65-F5344CB8AC3E}">
        <p14:creationId xmlns:p14="http://schemas.microsoft.com/office/powerpoint/2010/main" val="8608938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43025" y="819746"/>
            <a:ext cx="5915025" cy="745629"/>
          </a:xfrm>
        </p:spPr>
        <p:txBody>
          <a:bodyPr>
            <a:normAutofit/>
          </a:bodyPr>
          <a:lstStyle/>
          <a:p>
            <a:endParaRPr lang="en-US" dirty="0"/>
          </a:p>
        </p:txBody>
      </p:sp>
      <p:sp>
        <p:nvSpPr>
          <p:cNvPr id="4" name="Content Placeholder 3"/>
          <p:cNvSpPr>
            <a:spLocks noGrp="1"/>
          </p:cNvSpPr>
          <p:nvPr>
            <p:ph sz="half" idx="1"/>
          </p:nvPr>
        </p:nvSpPr>
        <p:spPr>
          <a:xfrm>
            <a:off x="1143000" y="4955083"/>
            <a:ext cx="2914650" cy="188417"/>
          </a:xfrm>
        </p:spPr>
        <p:txBody>
          <a:bodyPr>
            <a:normAutofit fontScale="92500" lnSpcReduction="20000"/>
          </a:bodyPr>
          <a:lstStyle/>
          <a:p>
            <a:pPr marL="0" indent="0">
              <a:buNone/>
            </a:pPr>
            <a:r>
              <a:rPr lang="fr-FR" sz="844" dirty="0"/>
              <a:t>Image </a:t>
            </a:r>
            <a:r>
              <a:rPr lang="fr-FR" sz="844" dirty="0" err="1"/>
              <a:t>courtesy</a:t>
            </a:r>
            <a:r>
              <a:rPr lang="fr-FR" sz="844" dirty="0"/>
              <a:t> of </a:t>
            </a:r>
            <a:r>
              <a:rPr lang="fr-FR" sz="844" dirty="0">
                <a:hlinkClick r:id="rId2"/>
              </a:rPr>
              <a:t>http://aukeherrema.nl</a:t>
            </a:r>
            <a:r>
              <a:rPr lang="fr-FR" sz="844" dirty="0"/>
              <a:t> CC-BY</a:t>
            </a:r>
            <a:endParaRPr lang="en-US" sz="844" dirty="0"/>
          </a:p>
        </p:txBody>
      </p:sp>
      <p:pic>
        <p:nvPicPr>
          <p:cNvPr id="6"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36245" y="-23012"/>
            <a:ext cx="3707937" cy="5159079"/>
          </a:xfrm>
          <a:prstGeom prst="rect">
            <a:avLst/>
          </a:prstGeom>
        </p:spPr>
      </p:pic>
    </p:spTree>
    <p:extLst>
      <p:ext uri="{BB962C8B-B14F-4D97-AF65-F5344CB8AC3E}">
        <p14:creationId xmlns:p14="http://schemas.microsoft.com/office/powerpoint/2010/main" val="3055486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400" dirty="0" smtClean="0"/>
              <a:t>Open data </a:t>
            </a:r>
            <a:endParaRPr lang="en-GB" sz="3400" dirty="0"/>
          </a:p>
        </p:txBody>
      </p:sp>
      <p:graphicFrame>
        <p:nvGraphicFramePr>
          <p:cNvPr id="4" name="Table 3"/>
          <p:cNvGraphicFramePr>
            <a:graphicFrameLocks noGrp="1"/>
          </p:cNvGraphicFramePr>
          <p:nvPr/>
        </p:nvGraphicFramePr>
        <p:xfrm>
          <a:off x="1975217" y="3221966"/>
          <a:ext cx="5437030" cy="1390650"/>
        </p:xfrm>
        <a:graphic>
          <a:graphicData uri="http://schemas.openxmlformats.org/drawingml/2006/table">
            <a:tbl>
              <a:tblPr firstRow="1" bandRow="1">
                <a:tableStyleId>{2D5ABB26-0587-4C30-8999-92F81FD0307C}</a:tableStyleId>
              </a:tblPr>
              <a:tblGrid>
                <a:gridCol w="1241363"/>
                <a:gridCol w="4195667"/>
              </a:tblGrid>
              <a:tr h="278130">
                <a:tc>
                  <a:txBody>
                    <a:bodyPr/>
                    <a:lstStyle/>
                    <a:p>
                      <a:pPr algn="r"/>
                      <a:r>
                        <a:rPr lang="en-GB" sz="1000" dirty="0" smtClean="0">
                          <a:solidFill>
                            <a:srgbClr val="FFC000"/>
                          </a:solidFill>
                          <a:sym typeface="Wingdings 2"/>
                        </a:rPr>
                        <a:t></a:t>
                      </a:r>
                      <a:endParaRPr lang="en-GB" sz="1000" dirty="0">
                        <a:solidFill>
                          <a:srgbClr val="FFC000"/>
                        </a:solidFill>
                      </a:endParaRPr>
                    </a:p>
                  </a:txBody>
                  <a:tcPr marL="68580" marR="68580" marT="34290" marB="34290"/>
                </a:tc>
                <a:tc>
                  <a:txBody>
                    <a:bodyPr/>
                    <a:lstStyle/>
                    <a:p>
                      <a:r>
                        <a:rPr lang="en-GB" sz="900" dirty="0" smtClean="0"/>
                        <a:t>make your stuff available on the Web (whatever</a:t>
                      </a:r>
                      <a:r>
                        <a:rPr lang="en-GB" sz="900" baseline="0" dirty="0" smtClean="0"/>
                        <a:t> format) under an open licence</a:t>
                      </a:r>
                      <a:endParaRPr lang="en-GB" sz="900" b="0" dirty="0">
                        <a:solidFill>
                          <a:schemeClr val="tx1"/>
                        </a:solidFill>
                      </a:endParaRPr>
                    </a:p>
                  </a:txBody>
                  <a:tcPr marL="68580" marR="68580" marT="34290" marB="34290"/>
                </a:tc>
              </a:tr>
              <a:tr h="27813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000" dirty="0" smtClean="0">
                          <a:solidFill>
                            <a:srgbClr val="FFC000"/>
                          </a:solidFill>
                          <a:sym typeface="Wingdings 2"/>
                        </a:rPr>
                        <a:t></a:t>
                      </a:r>
                      <a:endParaRPr lang="en-GB" sz="1000" dirty="0" smtClean="0">
                        <a:solidFill>
                          <a:srgbClr val="FFC000"/>
                        </a:solidFill>
                      </a:endParaRPr>
                    </a:p>
                  </a:txBody>
                  <a:tcPr marL="68580" marR="68580" marT="34290" marB="34290"/>
                </a:tc>
                <a:tc>
                  <a:txBody>
                    <a:bodyPr/>
                    <a:lstStyle/>
                    <a:p>
                      <a:r>
                        <a:rPr lang="en-GB" sz="900" dirty="0" smtClean="0"/>
                        <a:t>make it available as structured data (e.g. Excel instead of a scan of a table)</a:t>
                      </a:r>
                      <a:endParaRPr lang="en-GB" sz="900" b="0" dirty="0">
                        <a:solidFill>
                          <a:schemeClr val="tx1"/>
                        </a:solidFill>
                      </a:endParaRPr>
                    </a:p>
                  </a:txBody>
                  <a:tcPr marL="68580" marR="68580" marT="34290" marB="34290"/>
                </a:tc>
              </a:tr>
              <a:tr h="27813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000" dirty="0" smtClean="0">
                          <a:solidFill>
                            <a:srgbClr val="FFC000"/>
                          </a:solidFill>
                          <a:sym typeface="Wingdings 2"/>
                        </a:rPr>
                        <a:t></a:t>
                      </a:r>
                      <a:endParaRPr lang="en-GB" sz="1000" dirty="0" smtClean="0">
                        <a:solidFill>
                          <a:srgbClr val="FFC000"/>
                        </a:solidFill>
                      </a:endParaRPr>
                    </a:p>
                  </a:txBody>
                  <a:tcPr marL="68580" marR="68580" marT="34290" marB="34290"/>
                </a:tc>
                <a:tc>
                  <a:txBody>
                    <a:bodyPr/>
                    <a:lstStyle/>
                    <a:p>
                      <a:r>
                        <a:rPr lang="en-GB" sz="900" dirty="0" smtClean="0"/>
                        <a:t>use non-proprietary formats (e.g. CSV instead</a:t>
                      </a:r>
                      <a:r>
                        <a:rPr lang="en-GB" sz="900" baseline="0" dirty="0" smtClean="0"/>
                        <a:t> of Excel)</a:t>
                      </a:r>
                      <a:endParaRPr lang="en-GB" sz="900" b="0" dirty="0">
                        <a:solidFill>
                          <a:schemeClr val="tx1"/>
                        </a:solidFill>
                      </a:endParaRPr>
                    </a:p>
                  </a:txBody>
                  <a:tcPr marL="68580" marR="68580" marT="34290" marB="34290"/>
                </a:tc>
              </a:tr>
              <a:tr h="27813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000" dirty="0" smtClean="0">
                          <a:solidFill>
                            <a:srgbClr val="FFC000"/>
                          </a:solidFill>
                          <a:sym typeface="Wingdings 2"/>
                        </a:rPr>
                        <a:t></a:t>
                      </a:r>
                      <a:endParaRPr lang="en-GB" sz="1000" dirty="0" smtClean="0">
                        <a:solidFill>
                          <a:srgbClr val="FFC000"/>
                        </a:solidFill>
                      </a:endParaRPr>
                    </a:p>
                  </a:txBody>
                  <a:tcPr marL="68580" marR="68580" marT="34290" marB="34290"/>
                </a:tc>
                <a:tc>
                  <a:txBody>
                    <a:bodyPr/>
                    <a:lstStyle/>
                    <a:p>
                      <a:r>
                        <a:rPr lang="en-GB" sz="900" dirty="0" smtClean="0"/>
                        <a:t>use URIs to denote things, so that people can point at your stuff</a:t>
                      </a:r>
                      <a:endParaRPr lang="en-GB" sz="900" b="0" dirty="0">
                        <a:solidFill>
                          <a:schemeClr val="tx1"/>
                        </a:solidFill>
                      </a:endParaRPr>
                    </a:p>
                  </a:txBody>
                  <a:tcPr marL="68580" marR="68580" marT="34290" marB="34290"/>
                </a:tc>
              </a:tr>
              <a:tr h="278130">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GB" sz="1000" dirty="0" smtClean="0">
                          <a:solidFill>
                            <a:srgbClr val="FFC000"/>
                          </a:solidFill>
                          <a:sym typeface="Wingdings 2"/>
                        </a:rPr>
                        <a:t></a:t>
                      </a:r>
                      <a:endParaRPr lang="en-GB" sz="1000" dirty="0" smtClean="0">
                        <a:solidFill>
                          <a:srgbClr val="FFC000"/>
                        </a:solidFill>
                      </a:endParaRPr>
                    </a:p>
                  </a:txBody>
                  <a:tcPr marL="68580" marR="68580" marT="34290" marB="34290"/>
                </a:tc>
                <a:tc>
                  <a:txBody>
                    <a:bodyPr/>
                    <a:lstStyle/>
                    <a:p>
                      <a:r>
                        <a:rPr lang="en-GB" sz="900" dirty="0" smtClean="0"/>
                        <a:t>link your data to other data to provide context</a:t>
                      </a:r>
                      <a:endParaRPr lang="en-GB" sz="900" b="0" dirty="0">
                        <a:solidFill>
                          <a:schemeClr val="tx1"/>
                        </a:solidFill>
                      </a:endParaRPr>
                    </a:p>
                  </a:txBody>
                  <a:tcPr marL="68580" marR="68580" marT="34290" marB="34290"/>
                </a:tc>
              </a:tr>
            </a:tbl>
          </a:graphicData>
        </a:graphic>
      </p:graphicFrame>
      <p:sp>
        <p:nvSpPr>
          <p:cNvPr id="5" name="TextBox 4"/>
          <p:cNvSpPr txBox="1"/>
          <p:nvPr/>
        </p:nvSpPr>
        <p:spPr>
          <a:xfrm>
            <a:off x="1485900" y="2834812"/>
            <a:ext cx="6206938" cy="276999"/>
          </a:xfrm>
          <a:prstGeom prst="rect">
            <a:avLst/>
          </a:prstGeom>
          <a:noFill/>
        </p:spPr>
        <p:txBody>
          <a:bodyPr wrap="square" rtlCol="0">
            <a:spAutoFit/>
          </a:bodyPr>
          <a:lstStyle/>
          <a:p>
            <a:pPr algn="ctr" fontAlgn="auto">
              <a:spcBef>
                <a:spcPts val="0"/>
              </a:spcBef>
              <a:spcAft>
                <a:spcPts val="0"/>
              </a:spcAft>
            </a:pPr>
            <a:r>
              <a:rPr lang="en-GB" sz="1200" dirty="0">
                <a:solidFill>
                  <a:srgbClr val="808080"/>
                </a:solidFill>
                <a:latin typeface="Trebuchet MS" pitchFamily="34" charset="0"/>
              </a:rPr>
              <a:t>Tim Berners-Lee’s proposal for five star open data - </a:t>
            </a:r>
            <a:r>
              <a:rPr lang="en-GB" sz="1200" dirty="0">
                <a:solidFill>
                  <a:srgbClr val="808080"/>
                </a:solidFill>
                <a:latin typeface="Trebuchet MS" pitchFamily="34" charset="0"/>
                <a:hlinkClick r:id="rId3"/>
              </a:rPr>
              <a:t>http://5stardata.info</a:t>
            </a:r>
            <a:r>
              <a:rPr lang="en-GB" sz="1200" dirty="0">
                <a:solidFill>
                  <a:srgbClr val="808080"/>
                </a:solidFill>
                <a:latin typeface="Trebuchet MS" pitchFamily="34" charset="0"/>
              </a:rPr>
              <a:t> </a:t>
            </a:r>
          </a:p>
        </p:txBody>
      </p:sp>
      <p:sp>
        <p:nvSpPr>
          <p:cNvPr id="6" name="Rectangle 5"/>
          <p:cNvSpPr/>
          <p:nvPr/>
        </p:nvSpPr>
        <p:spPr>
          <a:xfrm>
            <a:off x="1485901" y="1157902"/>
            <a:ext cx="6073286" cy="1200329"/>
          </a:xfrm>
          <a:prstGeom prst="rect">
            <a:avLst/>
          </a:prstGeom>
        </p:spPr>
        <p:txBody>
          <a:bodyPr wrap="square">
            <a:spAutoFit/>
          </a:bodyPr>
          <a:lstStyle/>
          <a:p>
            <a:pPr algn="ctr" fontAlgn="auto">
              <a:spcBef>
                <a:spcPts val="0"/>
              </a:spcBef>
              <a:spcAft>
                <a:spcPts val="0"/>
              </a:spcAft>
            </a:pPr>
            <a:r>
              <a:rPr lang="en-GB" sz="2100" dirty="0">
                <a:solidFill>
                  <a:srgbClr val="808080"/>
                </a:solidFill>
                <a:latin typeface="Trebuchet MS"/>
                <a:cs typeface="Trebuchet MS"/>
              </a:rPr>
              <a:t>“Open data and content can be freely used, modified and shared by anyone for any purpose”</a:t>
            </a:r>
          </a:p>
          <a:p>
            <a:pPr algn="ctr" fontAlgn="auto">
              <a:spcBef>
                <a:spcPts val="0"/>
              </a:spcBef>
              <a:spcAft>
                <a:spcPts val="0"/>
              </a:spcAft>
            </a:pPr>
            <a:endParaRPr lang="en-GB" sz="1200" dirty="0">
              <a:solidFill>
                <a:srgbClr val="292934"/>
              </a:solidFill>
              <a:latin typeface="Trebuchet MS" pitchFamily="34" charset="0"/>
            </a:endParaRPr>
          </a:p>
          <a:p>
            <a:pPr algn="r" fontAlgn="auto">
              <a:spcBef>
                <a:spcPts val="0"/>
              </a:spcBef>
              <a:spcAft>
                <a:spcPts val="0"/>
              </a:spcAft>
            </a:pPr>
            <a:r>
              <a:rPr lang="en-GB" dirty="0" smtClean="0">
                <a:solidFill>
                  <a:srgbClr val="292934"/>
                </a:solidFill>
                <a:latin typeface="Trebuchet MS" pitchFamily="34" charset="0"/>
                <a:hlinkClick r:id="rId4"/>
              </a:rPr>
              <a:t>http://opendefinition.org</a:t>
            </a:r>
            <a:r>
              <a:rPr lang="en-GB" dirty="0" smtClean="0">
                <a:solidFill>
                  <a:srgbClr val="292934"/>
                </a:solidFill>
                <a:latin typeface="Trebuchet MS" pitchFamily="34" charset="0"/>
              </a:rPr>
              <a:t> </a:t>
            </a:r>
          </a:p>
        </p:txBody>
      </p:sp>
    </p:spTree>
    <p:extLst>
      <p:ext uri="{BB962C8B-B14F-4D97-AF65-F5344CB8AC3E}">
        <p14:creationId xmlns:p14="http://schemas.microsoft.com/office/powerpoint/2010/main" val="209628583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400" dirty="0"/>
              <a:t>How to make data open</a:t>
            </a:r>
            <a:r>
              <a:rPr lang="en-GB" sz="3400" dirty="0" smtClean="0"/>
              <a:t>? </a:t>
            </a:r>
            <a:endParaRPr lang="en-GB" sz="3400" dirty="0"/>
          </a:p>
        </p:txBody>
      </p:sp>
      <p:sp>
        <p:nvSpPr>
          <p:cNvPr id="3" name="Content Placeholder 2"/>
          <p:cNvSpPr>
            <a:spLocks noGrp="1"/>
          </p:cNvSpPr>
          <p:nvPr>
            <p:ph sz="quarter" idx="1"/>
          </p:nvPr>
        </p:nvSpPr>
        <p:spPr>
          <a:xfrm>
            <a:off x="2804747" y="1197721"/>
            <a:ext cx="4942507" cy="3676357"/>
          </a:xfrm>
        </p:spPr>
        <p:txBody>
          <a:bodyPr>
            <a:normAutofit/>
          </a:bodyPr>
          <a:lstStyle/>
          <a:p>
            <a:pPr marL="342900" indent="-342900">
              <a:spcBef>
                <a:spcPts val="900"/>
              </a:spcBef>
              <a:buFont typeface="+mj-lt"/>
              <a:buAutoNum type="arabicPeriod"/>
            </a:pPr>
            <a:r>
              <a:rPr lang="en-GB" dirty="0" smtClean="0"/>
              <a:t>Choose </a:t>
            </a:r>
            <a:r>
              <a:rPr lang="en-GB" dirty="0"/>
              <a:t>your dataset(s</a:t>
            </a:r>
            <a:r>
              <a:rPr lang="en-GB" dirty="0" smtClean="0"/>
              <a:t>)</a:t>
            </a:r>
            <a:r>
              <a:rPr lang="en-GB" dirty="0"/>
              <a:t> </a:t>
            </a:r>
            <a:endParaRPr lang="en-GB" dirty="0" smtClean="0"/>
          </a:p>
          <a:p>
            <a:pPr lvl="1">
              <a:spcBef>
                <a:spcPts val="900"/>
              </a:spcBef>
            </a:pPr>
            <a:r>
              <a:rPr lang="en-GB" sz="1200" dirty="0"/>
              <a:t>What can you open? You may need to revisit this step if you encounter problems later.</a:t>
            </a:r>
          </a:p>
          <a:p>
            <a:pPr lvl="1">
              <a:spcBef>
                <a:spcPts val="900"/>
              </a:spcBef>
            </a:pPr>
            <a:endParaRPr lang="en-GB" sz="750" dirty="0"/>
          </a:p>
          <a:p>
            <a:pPr marL="342900" indent="-342900">
              <a:spcBef>
                <a:spcPts val="900"/>
              </a:spcBef>
              <a:buFont typeface="+mj-lt"/>
              <a:buAutoNum type="arabicPeriod"/>
            </a:pPr>
            <a:r>
              <a:rPr lang="en-GB" dirty="0"/>
              <a:t>Apply an open </a:t>
            </a:r>
            <a:r>
              <a:rPr lang="en-GB" dirty="0" smtClean="0"/>
              <a:t>license</a:t>
            </a:r>
            <a:r>
              <a:rPr lang="en-GB" sz="1500" dirty="0"/>
              <a:t> </a:t>
            </a:r>
          </a:p>
          <a:p>
            <a:pPr lvl="1">
              <a:spcBef>
                <a:spcPts val="900"/>
              </a:spcBef>
            </a:pPr>
            <a:r>
              <a:rPr lang="en-GB" sz="1200" dirty="0"/>
              <a:t>Determine what IP exists. Apply a suitable licence e.g. CC-BY</a:t>
            </a:r>
          </a:p>
          <a:p>
            <a:pPr marL="205740" lvl="1" indent="0">
              <a:spcBef>
                <a:spcPts val="900"/>
              </a:spcBef>
              <a:buNone/>
            </a:pPr>
            <a:endParaRPr lang="en-GB" sz="750" dirty="0"/>
          </a:p>
          <a:p>
            <a:pPr marL="342900" indent="-342900">
              <a:spcBef>
                <a:spcPts val="900"/>
              </a:spcBef>
              <a:buFont typeface="+mj-lt"/>
              <a:buAutoNum type="arabicPeriod"/>
            </a:pPr>
            <a:r>
              <a:rPr lang="en-GB" dirty="0"/>
              <a:t>Make the data available </a:t>
            </a:r>
            <a:endParaRPr lang="en-GB" dirty="0" smtClean="0"/>
          </a:p>
          <a:p>
            <a:pPr lvl="1">
              <a:spcBef>
                <a:spcPts val="900"/>
              </a:spcBef>
            </a:pPr>
            <a:r>
              <a:rPr lang="en-GB" sz="1200" dirty="0"/>
              <a:t>Provide the data in a suitable format. Use repositories.</a:t>
            </a:r>
          </a:p>
          <a:p>
            <a:pPr marL="205740" lvl="1" indent="0">
              <a:spcBef>
                <a:spcPts val="900"/>
              </a:spcBef>
              <a:buNone/>
            </a:pPr>
            <a:r>
              <a:rPr lang="en-GB" sz="750" dirty="0"/>
              <a:t> </a:t>
            </a:r>
          </a:p>
          <a:p>
            <a:pPr marL="342900" indent="-342900">
              <a:spcBef>
                <a:spcPts val="900"/>
              </a:spcBef>
              <a:buFont typeface="+mj-lt"/>
              <a:buAutoNum type="arabicPeriod"/>
            </a:pPr>
            <a:r>
              <a:rPr lang="en-GB" dirty="0"/>
              <a:t>Make it discoverable</a:t>
            </a:r>
            <a:r>
              <a:rPr lang="en-GB" sz="2100" dirty="0"/>
              <a:t> </a:t>
            </a:r>
          </a:p>
          <a:p>
            <a:pPr lvl="1">
              <a:spcBef>
                <a:spcPts val="900"/>
              </a:spcBef>
            </a:pPr>
            <a:r>
              <a:rPr lang="en-GB" sz="1200" dirty="0"/>
              <a:t>Post on the web, register in catalogues…</a:t>
            </a:r>
          </a:p>
        </p:txBody>
      </p:sp>
      <p:sp>
        <p:nvSpPr>
          <p:cNvPr id="7" name="Rectangle 6"/>
          <p:cNvSpPr/>
          <p:nvPr/>
        </p:nvSpPr>
        <p:spPr>
          <a:xfrm>
            <a:off x="984738" y="2622997"/>
            <a:ext cx="1820009" cy="369332"/>
          </a:xfrm>
          <a:prstGeom prst="rect">
            <a:avLst/>
          </a:prstGeom>
        </p:spPr>
        <p:txBody>
          <a:bodyPr wrap="square">
            <a:spAutoFit/>
          </a:bodyPr>
          <a:lstStyle/>
          <a:p>
            <a:pPr fontAlgn="auto">
              <a:spcBef>
                <a:spcPts val="0"/>
              </a:spcBef>
              <a:spcAft>
                <a:spcPts val="0"/>
              </a:spcAft>
            </a:pPr>
            <a:r>
              <a:rPr lang="en-GB" dirty="0">
                <a:solidFill>
                  <a:srgbClr val="292934"/>
                </a:solidFill>
                <a:latin typeface="Arial"/>
                <a:hlinkClick r:id="rId3"/>
              </a:rPr>
              <a:t>https://</a:t>
            </a:r>
            <a:r>
              <a:rPr lang="en-GB" dirty="0" smtClean="0">
                <a:solidFill>
                  <a:srgbClr val="292934"/>
                </a:solidFill>
                <a:latin typeface="Arial"/>
                <a:hlinkClick r:id="rId3"/>
              </a:rPr>
              <a:t>okfn.org</a:t>
            </a:r>
            <a:r>
              <a:rPr lang="en-GB" dirty="0" smtClean="0">
                <a:solidFill>
                  <a:srgbClr val="292934"/>
                </a:solidFill>
                <a:latin typeface="Arial"/>
              </a:rPr>
              <a:t> </a:t>
            </a:r>
            <a:endParaRPr lang="en-GB" dirty="0">
              <a:solidFill>
                <a:srgbClr val="292934"/>
              </a:solidFill>
              <a:latin typeface="Aria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9507" y="1197721"/>
            <a:ext cx="1069106" cy="1296290"/>
          </a:xfrm>
          <a:prstGeom prst="rect">
            <a:avLst/>
          </a:prstGeom>
        </p:spPr>
      </p:pic>
    </p:spTree>
    <p:extLst>
      <p:ext uri="{BB962C8B-B14F-4D97-AF65-F5344CB8AC3E}">
        <p14:creationId xmlns:p14="http://schemas.microsoft.com/office/powerpoint/2010/main" val="22867257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15" y="273844"/>
            <a:ext cx="8675370" cy="994172"/>
          </a:xfrm>
          <a:solidFill>
            <a:schemeClr val="accent4">
              <a:lumMod val="20000"/>
              <a:lumOff val="80000"/>
            </a:schemeClr>
          </a:solidFill>
        </p:spPr>
        <p:txBody>
          <a:bodyPr>
            <a:normAutofit/>
          </a:bodyPr>
          <a:lstStyle/>
          <a:p>
            <a:pPr algn="ctr"/>
            <a:r>
              <a:rPr lang="en-GB" dirty="0"/>
              <a:t>Open Science is …</a:t>
            </a:r>
          </a:p>
        </p:txBody>
      </p:sp>
      <p:sp>
        <p:nvSpPr>
          <p:cNvPr id="8" name="Tekstvak 4"/>
          <p:cNvSpPr txBox="1"/>
          <p:nvPr/>
        </p:nvSpPr>
        <p:spPr>
          <a:xfrm>
            <a:off x="240911" y="1460259"/>
            <a:ext cx="2695244" cy="830997"/>
          </a:xfrm>
          <a:prstGeom prst="rect">
            <a:avLst/>
          </a:prstGeom>
          <a:solidFill>
            <a:srgbClr val="8EBAE2"/>
          </a:solidFill>
        </p:spPr>
        <p:txBody>
          <a:bodyPr wrap="square" rtlCol="0">
            <a:spAutoFit/>
          </a:bodyPr>
          <a:lstStyle/>
          <a:p>
            <a:pPr defTabSz="685800">
              <a:spcBef>
                <a:spcPts val="0"/>
              </a:spcBef>
              <a:spcAft>
                <a:spcPts val="0"/>
              </a:spcAft>
            </a:pPr>
            <a:r>
              <a:rPr lang="en-US" sz="1500" b="1" dirty="0">
                <a:solidFill>
                  <a:prstClr val="black"/>
                </a:solidFill>
                <a:latin typeface="Calibri" panose="020F0502020204030204"/>
              </a:rPr>
              <a:t/>
            </a:r>
            <a:br>
              <a:rPr lang="en-US" sz="1500" b="1" dirty="0">
                <a:solidFill>
                  <a:prstClr val="black"/>
                </a:solidFill>
                <a:latin typeface="Calibri" panose="020F0502020204030204"/>
              </a:rPr>
            </a:br>
            <a:r>
              <a:rPr lang="en-US" sz="1500" b="1" dirty="0">
                <a:solidFill>
                  <a:prstClr val="black"/>
                </a:solidFill>
                <a:latin typeface="Calibri" panose="020F0502020204030204"/>
              </a:rPr>
              <a:t>Open to participation</a:t>
            </a:r>
            <a:br>
              <a:rPr lang="en-US" sz="1500" b="1" dirty="0">
                <a:solidFill>
                  <a:prstClr val="black"/>
                </a:solidFill>
                <a:latin typeface="Calibri" panose="020F0502020204030204"/>
              </a:rPr>
            </a:br>
            <a:endParaRPr lang="en-US" dirty="0">
              <a:solidFill>
                <a:prstClr val="black"/>
              </a:solidFill>
              <a:latin typeface="Calibri" panose="020F0502020204030204"/>
            </a:endParaRPr>
          </a:p>
        </p:txBody>
      </p:sp>
      <p:sp>
        <p:nvSpPr>
          <p:cNvPr id="7" name="Tekstvak 4"/>
          <p:cNvSpPr txBox="1"/>
          <p:nvPr/>
        </p:nvSpPr>
        <p:spPr>
          <a:xfrm>
            <a:off x="3186732" y="1460259"/>
            <a:ext cx="2953659" cy="784830"/>
          </a:xfrm>
          <a:prstGeom prst="rect">
            <a:avLst/>
          </a:prstGeom>
          <a:solidFill>
            <a:srgbClr val="8EBAE2"/>
          </a:solidFill>
        </p:spPr>
        <p:txBody>
          <a:bodyPr wrap="square" rtlCol="0">
            <a:spAutoFit/>
          </a:bodyPr>
          <a:lstStyle/>
          <a:p>
            <a:pPr defTabSz="685800">
              <a:spcBef>
                <a:spcPts val="0"/>
              </a:spcBef>
              <a:spcAft>
                <a:spcPts val="0"/>
              </a:spcAft>
            </a:pPr>
            <a:r>
              <a:rPr lang="en-US" sz="1500" b="1" dirty="0">
                <a:solidFill>
                  <a:prstClr val="black"/>
                </a:solidFill>
                <a:latin typeface="Calibri" panose="020F0502020204030204"/>
              </a:rPr>
              <a:t/>
            </a:r>
            <a:br>
              <a:rPr lang="en-US" sz="1500" b="1" dirty="0">
                <a:solidFill>
                  <a:prstClr val="black"/>
                </a:solidFill>
                <a:latin typeface="Calibri" panose="020F0502020204030204"/>
              </a:rPr>
            </a:br>
            <a:r>
              <a:rPr lang="en-US" sz="1500" b="1" dirty="0">
                <a:solidFill>
                  <a:prstClr val="black"/>
                </a:solidFill>
                <a:latin typeface="Calibri" panose="020F0502020204030204"/>
              </a:rPr>
              <a:t>Open to (re)use</a:t>
            </a:r>
            <a:br>
              <a:rPr lang="en-US" sz="1500" b="1" dirty="0">
                <a:solidFill>
                  <a:prstClr val="black"/>
                </a:solidFill>
                <a:latin typeface="Calibri" panose="020F0502020204030204"/>
              </a:rPr>
            </a:br>
            <a:endParaRPr lang="en-US" sz="1500" b="1" dirty="0">
              <a:solidFill>
                <a:prstClr val="black"/>
              </a:solidFill>
              <a:latin typeface="Calibri" panose="020F0502020204030204"/>
            </a:endParaRPr>
          </a:p>
        </p:txBody>
      </p:sp>
      <p:sp>
        <p:nvSpPr>
          <p:cNvPr id="6" name="Tekstvak 4"/>
          <p:cNvSpPr txBox="1"/>
          <p:nvPr/>
        </p:nvSpPr>
        <p:spPr>
          <a:xfrm>
            <a:off x="6429376" y="1460259"/>
            <a:ext cx="2480309" cy="830997"/>
          </a:xfrm>
          <a:prstGeom prst="rect">
            <a:avLst/>
          </a:prstGeom>
          <a:solidFill>
            <a:srgbClr val="8EBAE2"/>
          </a:solidFill>
        </p:spPr>
        <p:txBody>
          <a:bodyPr wrap="square" rtlCol="0">
            <a:spAutoFit/>
          </a:bodyPr>
          <a:lstStyle/>
          <a:p>
            <a:pPr defTabSz="685800">
              <a:spcBef>
                <a:spcPts val="0"/>
              </a:spcBef>
              <a:spcAft>
                <a:spcPts val="0"/>
              </a:spcAft>
            </a:pPr>
            <a:r>
              <a:rPr lang="en-US" sz="1500" b="1" dirty="0">
                <a:solidFill>
                  <a:prstClr val="black"/>
                </a:solidFill>
                <a:latin typeface="Calibri" panose="020F0502020204030204"/>
              </a:rPr>
              <a:t/>
            </a:r>
            <a:br>
              <a:rPr lang="en-US" sz="1500" b="1" dirty="0">
                <a:solidFill>
                  <a:prstClr val="black"/>
                </a:solidFill>
                <a:latin typeface="Calibri" panose="020F0502020204030204"/>
              </a:rPr>
            </a:br>
            <a:r>
              <a:rPr lang="en-US" sz="1500" b="1" dirty="0">
                <a:solidFill>
                  <a:prstClr val="black"/>
                </a:solidFill>
                <a:latin typeface="Calibri" panose="020F0502020204030204"/>
              </a:rPr>
              <a:t>Open to the world</a:t>
            </a:r>
            <a:br>
              <a:rPr lang="en-US" sz="1500" b="1" dirty="0">
                <a:solidFill>
                  <a:prstClr val="black"/>
                </a:solidFill>
                <a:latin typeface="Calibri" panose="020F0502020204030204"/>
              </a:rPr>
            </a:br>
            <a:endParaRPr lang="en-US" b="1" dirty="0">
              <a:solidFill>
                <a:prstClr val="black"/>
              </a:solidFill>
              <a:latin typeface="Calibri" panose="020F0502020204030204"/>
            </a:endParaRPr>
          </a:p>
        </p:txBody>
      </p:sp>
      <p:sp>
        <p:nvSpPr>
          <p:cNvPr id="20" name="Rectangle 19">
            <a:extLst>
              <a:ext uri="{FF2B5EF4-FFF2-40B4-BE49-F238E27FC236}">
                <a16:creationId xmlns:a16="http://schemas.microsoft.com/office/drawing/2014/main" xmlns="" id="{38EB75F7-2D73-4FDD-9408-A709D60CA6EC}"/>
              </a:ext>
            </a:extLst>
          </p:cNvPr>
          <p:cNvSpPr/>
          <p:nvPr/>
        </p:nvSpPr>
        <p:spPr>
          <a:xfrm>
            <a:off x="213461" y="2447095"/>
            <a:ext cx="2586854" cy="1471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GB" sz="9000" dirty="0">
                <a:solidFill>
                  <a:prstClr val="black"/>
                </a:solidFill>
              </a:rPr>
              <a:t>?</a:t>
            </a:r>
          </a:p>
        </p:txBody>
      </p:sp>
      <p:grpSp>
        <p:nvGrpSpPr>
          <p:cNvPr id="27" name="Group 26">
            <a:extLst>
              <a:ext uri="{FF2B5EF4-FFF2-40B4-BE49-F238E27FC236}">
                <a16:creationId xmlns:a16="http://schemas.microsoft.com/office/drawing/2014/main" xmlns="" id="{462AC2F8-3779-498C-8282-7DB6D7C87269}"/>
              </a:ext>
            </a:extLst>
          </p:cNvPr>
          <p:cNvGrpSpPr/>
          <p:nvPr/>
        </p:nvGrpSpPr>
        <p:grpSpPr>
          <a:xfrm>
            <a:off x="2737863" y="2453199"/>
            <a:ext cx="3114957" cy="2274905"/>
            <a:chOff x="3596054" y="2725806"/>
            <a:chExt cx="4153276" cy="3384848"/>
          </a:xfrm>
        </p:grpSpPr>
        <p:sp>
          <p:nvSpPr>
            <p:cNvPr id="28" name="Rectangle 27">
              <a:extLst>
                <a:ext uri="{FF2B5EF4-FFF2-40B4-BE49-F238E27FC236}">
                  <a16:creationId xmlns:a16="http://schemas.microsoft.com/office/drawing/2014/main" xmlns="" id="{D25B942E-D7A7-47AB-82F0-464487382553}"/>
                </a:ext>
              </a:extLst>
            </p:cNvPr>
            <p:cNvSpPr/>
            <p:nvPr/>
          </p:nvSpPr>
          <p:spPr>
            <a:xfrm>
              <a:off x="3596054" y="2897866"/>
              <a:ext cx="4153276" cy="321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
          <p:nvSpPr>
            <p:cNvPr id="29" name="Rectangle 28">
              <a:extLst>
                <a:ext uri="{FF2B5EF4-FFF2-40B4-BE49-F238E27FC236}">
                  <a16:creationId xmlns:a16="http://schemas.microsoft.com/office/drawing/2014/main" xmlns="" id="{80748C96-5A1E-4C77-B3E7-BE346440E87F}"/>
                </a:ext>
              </a:extLst>
            </p:cNvPr>
            <p:cNvSpPr/>
            <p:nvPr/>
          </p:nvSpPr>
          <p:spPr>
            <a:xfrm>
              <a:off x="3754055" y="2725806"/>
              <a:ext cx="3449138" cy="2189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r>
                <a:rPr lang="en-GB" sz="9000" dirty="0">
                  <a:solidFill>
                    <a:prstClr val="black"/>
                  </a:solidFill>
                </a:rPr>
                <a:t>?</a:t>
              </a:r>
            </a:p>
          </p:txBody>
        </p:sp>
      </p:grpSp>
      <p:sp>
        <p:nvSpPr>
          <p:cNvPr id="30" name="Rectangle 29">
            <a:extLst>
              <a:ext uri="{FF2B5EF4-FFF2-40B4-BE49-F238E27FC236}">
                <a16:creationId xmlns:a16="http://schemas.microsoft.com/office/drawing/2014/main" xmlns="" id="{0D4AEEFC-D9AC-41D7-996D-39A94AF870D2}"/>
              </a:ext>
            </a:extLst>
          </p:cNvPr>
          <p:cNvSpPr/>
          <p:nvPr/>
        </p:nvSpPr>
        <p:spPr>
          <a:xfrm>
            <a:off x="508523" y="2479094"/>
            <a:ext cx="8226083" cy="12858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pPr>
            <a:endParaRPr lang="en-GB">
              <a:solidFill>
                <a:prstClr val="white"/>
              </a:solidFill>
            </a:endParaRPr>
          </a:p>
        </p:txBody>
      </p:sp>
    </p:spTree>
    <p:extLst>
      <p:ext uri="{BB962C8B-B14F-4D97-AF65-F5344CB8AC3E}">
        <p14:creationId xmlns:p14="http://schemas.microsoft.com/office/powerpoint/2010/main" val="373984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20" grpId="0" animBg="1"/>
      <p:bldP spid="3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2723279491_215b8dda01_o.jpg"/>
          <p:cNvPicPr>
            <a:picLocks noChangeAspect="1"/>
          </p:cNvPicPr>
          <p:nvPr/>
        </p:nvPicPr>
        <p:blipFill>
          <a:blip r:embed="rId3"/>
          <a:srcRect r="4840"/>
          <a:stretch>
            <a:fillRect/>
          </a:stretch>
        </p:blipFill>
        <p:spPr>
          <a:xfrm>
            <a:off x="1136722" y="0"/>
            <a:ext cx="6864278" cy="5143500"/>
          </a:xfrm>
          <a:prstGeom prst="rect">
            <a:avLst/>
          </a:prstGeom>
        </p:spPr>
      </p:pic>
      <p:sp>
        <p:nvSpPr>
          <p:cNvPr id="4" name="Title 3"/>
          <p:cNvSpPr>
            <a:spLocks noGrp="1"/>
          </p:cNvSpPr>
          <p:nvPr>
            <p:ph type="title"/>
          </p:nvPr>
        </p:nvSpPr>
        <p:spPr>
          <a:xfrm>
            <a:off x="2329962" y="0"/>
            <a:ext cx="5525966" cy="725366"/>
          </a:xfrm>
        </p:spPr>
        <p:txBody>
          <a:bodyPr>
            <a:normAutofit/>
          </a:bodyPr>
          <a:lstStyle/>
          <a:p>
            <a:pPr algn="r"/>
            <a:r>
              <a:rPr lang="en-GB" sz="3000" dirty="0"/>
              <a:t>Why should you be open?</a:t>
            </a:r>
          </a:p>
        </p:txBody>
      </p:sp>
      <p:sp>
        <p:nvSpPr>
          <p:cNvPr id="10" name="TextBox 9"/>
          <p:cNvSpPr txBox="1"/>
          <p:nvPr/>
        </p:nvSpPr>
        <p:spPr>
          <a:xfrm>
            <a:off x="3919165" y="4978617"/>
            <a:ext cx="4174148" cy="207749"/>
          </a:xfrm>
          <a:prstGeom prst="rect">
            <a:avLst/>
          </a:prstGeom>
          <a:noFill/>
        </p:spPr>
        <p:txBody>
          <a:bodyPr wrap="square" rtlCol="0">
            <a:spAutoFit/>
          </a:bodyPr>
          <a:lstStyle/>
          <a:p>
            <a:pPr fontAlgn="auto">
              <a:spcBef>
                <a:spcPts val="0"/>
              </a:spcBef>
              <a:spcAft>
                <a:spcPts val="0"/>
              </a:spcAft>
            </a:pPr>
            <a:r>
              <a:rPr lang="en-GB" sz="750" dirty="0">
                <a:solidFill>
                  <a:srgbClr val="292934"/>
                </a:solidFill>
                <a:latin typeface="Trebuchet MS" pitchFamily="34" charset="0"/>
              </a:rPr>
              <a:t>Image by </a:t>
            </a:r>
            <a:r>
              <a:rPr lang="en-GB" sz="750" dirty="0" err="1">
                <a:solidFill>
                  <a:srgbClr val="292934"/>
                </a:solidFill>
                <a:latin typeface="Trebuchet MS" pitchFamily="34" charset="0"/>
              </a:rPr>
              <a:t>wonderwebby</a:t>
            </a:r>
            <a:r>
              <a:rPr lang="en-GB" sz="750" dirty="0">
                <a:solidFill>
                  <a:srgbClr val="292934"/>
                </a:solidFill>
                <a:latin typeface="Trebuchet MS" pitchFamily="34" charset="0"/>
              </a:rPr>
              <a:t> CC-BY-NC-SA www.flickr.com/photos/wonderwebby/2723279491</a:t>
            </a:r>
          </a:p>
        </p:txBody>
      </p:sp>
    </p:spTree>
    <p:extLst>
      <p:ext uri="{BB962C8B-B14F-4D97-AF65-F5344CB8AC3E}">
        <p14:creationId xmlns:p14="http://schemas.microsoft.com/office/powerpoint/2010/main" val="401196075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3000" y="819746"/>
            <a:ext cx="5915025" cy="745629"/>
          </a:xfrm>
        </p:spPr>
        <p:txBody>
          <a:bodyPr>
            <a:normAutofit/>
          </a:bodyPr>
          <a:lstStyle/>
          <a:p>
            <a:endParaRPr lang="en-US" dirty="0"/>
          </a:p>
        </p:txBody>
      </p:sp>
      <p:sp>
        <p:nvSpPr>
          <p:cNvPr id="4" name="Content Placeholder 3"/>
          <p:cNvSpPr>
            <a:spLocks noGrp="1"/>
          </p:cNvSpPr>
          <p:nvPr>
            <p:ph sz="half" idx="1"/>
          </p:nvPr>
        </p:nvSpPr>
        <p:spPr>
          <a:xfrm>
            <a:off x="1143000" y="4927402"/>
            <a:ext cx="2914650" cy="216098"/>
          </a:xfrm>
        </p:spPr>
        <p:txBody>
          <a:bodyPr>
            <a:normAutofit/>
          </a:bodyPr>
          <a:lstStyle/>
          <a:p>
            <a:pPr marL="0" indent="0">
              <a:buNone/>
            </a:pPr>
            <a:r>
              <a:rPr lang="fr-FR" sz="844" dirty="0"/>
              <a:t>Image </a:t>
            </a:r>
            <a:r>
              <a:rPr lang="fr-FR" sz="844" dirty="0" err="1"/>
              <a:t>courtesy</a:t>
            </a:r>
            <a:r>
              <a:rPr lang="fr-FR" sz="844" dirty="0"/>
              <a:t> of </a:t>
            </a:r>
            <a:r>
              <a:rPr lang="fr-FR" sz="844" dirty="0">
                <a:hlinkClick r:id="rId2"/>
              </a:rPr>
              <a:t>http://aukeherrema.nl</a:t>
            </a:r>
            <a:r>
              <a:rPr lang="fr-FR" sz="844" dirty="0"/>
              <a:t> CC-BY</a:t>
            </a:r>
            <a:endParaRPr lang="en-US" sz="844" dirty="0"/>
          </a:p>
        </p:txBody>
      </p:sp>
      <p:pic>
        <p:nvPicPr>
          <p:cNvPr id="8" name="Content Placeholder 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171950" y="0"/>
            <a:ext cx="3671888" cy="5108923"/>
          </a:xfrm>
          <a:prstGeom prst="rect">
            <a:avLst/>
          </a:prstGeom>
        </p:spPr>
      </p:pic>
    </p:spTree>
    <p:extLst>
      <p:ext uri="{BB962C8B-B14F-4D97-AF65-F5344CB8AC3E}">
        <p14:creationId xmlns:p14="http://schemas.microsoft.com/office/powerpoint/2010/main" val="3890657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Users\slj2z\AppData\Local\Microsoft\Windows\Temporary Internet Files\Content.Outlook\3N1UC24W\OpenScience.png"/>
          <p:cNvPicPr>
            <a:picLocks noChangeAspect="1" noChangeArrowheads="1"/>
          </p:cNvPicPr>
          <p:nvPr/>
        </p:nvPicPr>
        <p:blipFill>
          <a:blip r:embed="rId3" cstate="print"/>
          <a:srcRect/>
          <a:stretch>
            <a:fillRect/>
          </a:stretch>
        </p:blipFill>
        <p:spPr bwMode="auto">
          <a:xfrm>
            <a:off x="2125540" y="962760"/>
            <a:ext cx="5117122" cy="3837842"/>
          </a:xfrm>
          <a:prstGeom prst="rect">
            <a:avLst/>
          </a:prstGeom>
          <a:noFill/>
          <a:ln w="9525">
            <a:noFill/>
            <a:miter lim="800000"/>
            <a:headEnd/>
            <a:tailEnd/>
          </a:ln>
        </p:spPr>
      </p:pic>
      <p:sp>
        <p:nvSpPr>
          <p:cNvPr id="6" name="Title 5"/>
          <p:cNvSpPr>
            <a:spLocks noGrp="1"/>
          </p:cNvSpPr>
          <p:nvPr>
            <p:ph type="title"/>
          </p:nvPr>
        </p:nvSpPr>
        <p:spPr/>
        <p:txBody>
          <a:bodyPr>
            <a:noAutofit/>
          </a:bodyPr>
          <a:lstStyle/>
          <a:p>
            <a:r>
              <a:rPr lang="en-GB" sz="3400" dirty="0" smtClean="0"/>
              <a:t>It’s part of good research practice</a:t>
            </a:r>
            <a:endParaRPr lang="en-GB" sz="3400" dirty="0"/>
          </a:p>
        </p:txBody>
      </p:sp>
    </p:spTree>
    <p:extLst>
      <p:ext uri="{BB962C8B-B14F-4D97-AF65-F5344CB8AC3E}">
        <p14:creationId xmlns:p14="http://schemas.microsoft.com/office/powerpoint/2010/main" val="524771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523"/>
            <a:ext cx="8229600" cy="742950"/>
          </a:xfrm>
        </p:spPr>
        <p:txBody>
          <a:bodyPr>
            <a:normAutofit/>
          </a:bodyPr>
          <a:lstStyle/>
          <a:p>
            <a:r>
              <a:rPr lang="en-GB" sz="3400" dirty="0" smtClean="0"/>
              <a:t>Science as an open enterprise</a:t>
            </a:r>
            <a:endParaRPr lang="en-GB" sz="3400" dirty="0"/>
          </a:p>
        </p:txBody>
      </p:sp>
      <p:pic>
        <p:nvPicPr>
          <p:cNvPr id="4" name="Content Placeholder 3" descr="Capture.PNG"/>
          <p:cNvPicPr>
            <a:picLocks noGrp="1" noChangeAspect="1"/>
          </p:cNvPicPr>
          <p:nvPr>
            <p:ph idx="1"/>
          </p:nvPr>
        </p:nvPicPr>
        <p:blipFill>
          <a:blip r:embed="rId3"/>
          <a:stretch>
            <a:fillRect/>
          </a:stretch>
        </p:blipFill>
        <p:spPr>
          <a:xfrm>
            <a:off x="5227404" y="1054894"/>
            <a:ext cx="2592977" cy="3657600"/>
          </a:xfrm>
        </p:spPr>
      </p:pic>
      <p:sp>
        <p:nvSpPr>
          <p:cNvPr id="5" name="Rectangle 4"/>
          <p:cNvSpPr/>
          <p:nvPr/>
        </p:nvSpPr>
        <p:spPr>
          <a:xfrm>
            <a:off x="2637315" y="4807194"/>
            <a:ext cx="5183066" cy="253916"/>
          </a:xfrm>
          <a:prstGeom prst="rect">
            <a:avLst/>
          </a:prstGeom>
        </p:spPr>
        <p:txBody>
          <a:bodyPr wrap="square">
            <a:spAutoFit/>
          </a:bodyPr>
          <a:lstStyle/>
          <a:p>
            <a:pPr fontAlgn="auto">
              <a:spcBef>
                <a:spcPts val="0"/>
              </a:spcBef>
              <a:spcAft>
                <a:spcPts val="0"/>
              </a:spcAft>
            </a:pPr>
            <a:r>
              <a:rPr lang="en-GB" sz="1050" dirty="0">
                <a:solidFill>
                  <a:srgbClr val="292934"/>
                </a:solidFill>
                <a:latin typeface="Trebuchet MS" pitchFamily="34" charset="0"/>
                <a:hlinkClick r:id="rId4"/>
              </a:rPr>
              <a:t>https://royalsociety.org/policy/projects/science-public-enterprise/Report</a:t>
            </a:r>
            <a:r>
              <a:rPr lang="en-GB" sz="1050" dirty="0">
                <a:solidFill>
                  <a:srgbClr val="292934"/>
                </a:solidFill>
                <a:latin typeface="Trebuchet MS" pitchFamily="34" charset="0"/>
              </a:rPr>
              <a:t> </a:t>
            </a:r>
          </a:p>
        </p:txBody>
      </p:sp>
      <p:sp>
        <p:nvSpPr>
          <p:cNvPr id="6" name="Rectangle 5"/>
          <p:cNvSpPr/>
          <p:nvPr/>
        </p:nvSpPr>
        <p:spPr>
          <a:xfrm>
            <a:off x="1571624" y="917473"/>
            <a:ext cx="3277334" cy="3970318"/>
          </a:xfrm>
          <a:prstGeom prst="rect">
            <a:avLst/>
          </a:prstGeom>
        </p:spPr>
        <p:txBody>
          <a:bodyPr wrap="square">
            <a:spAutoFit/>
          </a:bodyPr>
          <a:lstStyle/>
          <a:p>
            <a:pPr algn="ctr" fontAlgn="auto">
              <a:spcAft>
                <a:spcPts val="0"/>
              </a:spcAft>
              <a:defRPr/>
            </a:pPr>
            <a:r>
              <a:rPr lang="en-GB" altLang="ja-JP" i="1" dirty="0" smtClean="0">
                <a:solidFill>
                  <a:srgbClr val="808080"/>
                </a:solidFill>
                <a:latin typeface="Trebuchet MS" panose="020B0603020202020204" pitchFamily="34" charset="0"/>
                <a:cs typeface="Arial" charset="0"/>
              </a:rPr>
              <a:t>“Much of the remarkable growth of scientific understanding in recent centuries is due to open practices; open communication and deliberation sit at the heart of scientific practice.”</a:t>
            </a:r>
          </a:p>
          <a:p>
            <a:pPr fontAlgn="auto">
              <a:spcAft>
                <a:spcPts val="0"/>
              </a:spcAft>
              <a:defRPr/>
            </a:pPr>
            <a:endParaRPr lang="en-GB" altLang="ja-JP" dirty="0" smtClean="0">
              <a:solidFill>
                <a:srgbClr val="808080"/>
              </a:solidFill>
              <a:latin typeface="Trebuchet MS" panose="020B0603020202020204" pitchFamily="34" charset="0"/>
              <a:cs typeface="Arial" charset="0"/>
            </a:endParaRPr>
          </a:p>
          <a:p>
            <a:pPr fontAlgn="auto">
              <a:spcAft>
                <a:spcPts val="0"/>
              </a:spcAft>
              <a:defRPr/>
            </a:pPr>
            <a:r>
              <a:rPr lang="en-GB" altLang="ja-JP" dirty="0" smtClean="0">
                <a:solidFill>
                  <a:srgbClr val="808080"/>
                </a:solidFill>
                <a:latin typeface="Trebuchet MS" panose="020B0603020202020204" pitchFamily="34" charset="0"/>
                <a:cs typeface="Arial" charset="0"/>
              </a:rPr>
              <a:t>Royal Society report calls for ‘intelligent openness’ whereby data are accessible, intelligible, assessable and usable.</a:t>
            </a:r>
            <a:endParaRPr lang="en-GB" sz="825" dirty="0">
              <a:solidFill>
                <a:srgbClr val="808080"/>
              </a:solidFill>
              <a:latin typeface="Trebuchet MS" panose="020B0603020202020204" pitchFamily="34" charset="0"/>
              <a:ea typeface="MS PGothic" pitchFamily="34" charset="-128"/>
              <a:cs typeface="Arial" charset="0"/>
            </a:endParaRPr>
          </a:p>
        </p:txBody>
      </p:sp>
    </p:spTree>
    <p:extLst>
      <p:ext uri="{BB962C8B-B14F-4D97-AF65-F5344CB8AC3E}">
        <p14:creationId xmlns:p14="http://schemas.microsoft.com/office/powerpoint/2010/main" val="11481467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400" dirty="0" smtClean="0"/>
              <a:t>Cut down on academic fraud</a:t>
            </a:r>
            <a:endParaRPr lang="en-GB" sz="3400" dirty="0"/>
          </a:p>
        </p:txBody>
      </p:sp>
      <p:pic>
        <p:nvPicPr>
          <p:cNvPr id="4" name="Content Placeholder 3" descr="Capture.PNG"/>
          <p:cNvPicPr>
            <a:picLocks noGrp="1" noChangeAspect="1"/>
          </p:cNvPicPr>
          <p:nvPr>
            <p:ph idx="1"/>
          </p:nvPr>
        </p:nvPicPr>
        <p:blipFill>
          <a:blip r:embed="rId3"/>
          <a:stretch>
            <a:fillRect/>
          </a:stretch>
        </p:blipFill>
        <p:spPr>
          <a:xfrm>
            <a:off x="2401474" y="998069"/>
            <a:ext cx="4327865" cy="3657600"/>
          </a:xfrm>
        </p:spPr>
      </p:pic>
      <p:sp>
        <p:nvSpPr>
          <p:cNvPr id="5" name="Rectangle 4"/>
          <p:cNvSpPr/>
          <p:nvPr/>
        </p:nvSpPr>
        <p:spPr>
          <a:xfrm>
            <a:off x="2935606" y="4785710"/>
            <a:ext cx="4431323" cy="276999"/>
          </a:xfrm>
          <a:prstGeom prst="rect">
            <a:avLst/>
          </a:prstGeom>
        </p:spPr>
        <p:txBody>
          <a:bodyPr wrap="square">
            <a:spAutoFit/>
          </a:bodyPr>
          <a:lstStyle/>
          <a:p>
            <a:pPr fontAlgn="auto">
              <a:spcBef>
                <a:spcPts val="0"/>
              </a:spcBef>
              <a:spcAft>
                <a:spcPts val="0"/>
              </a:spcAft>
            </a:pPr>
            <a:r>
              <a:rPr lang="en-GB" sz="1200" dirty="0">
                <a:solidFill>
                  <a:srgbClr val="292934"/>
                </a:solidFill>
                <a:latin typeface="Trebuchet MS" pitchFamily="34" charset="0"/>
                <a:hlinkClick r:id="rId4"/>
              </a:rPr>
              <a:t>www.nature.com/news/2011/111101/full/479015a.html</a:t>
            </a:r>
            <a:r>
              <a:rPr lang="en-GB" sz="1200" dirty="0">
                <a:solidFill>
                  <a:srgbClr val="292934"/>
                </a:solidFill>
                <a:latin typeface="Trebuchet MS" pitchFamily="34" charset="0"/>
              </a:rPr>
              <a:t> </a:t>
            </a:r>
          </a:p>
        </p:txBody>
      </p:sp>
    </p:spTree>
    <p:extLst>
      <p:ext uri="{BB962C8B-B14F-4D97-AF65-F5344CB8AC3E}">
        <p14:creationId xmlns:p14="http://schemas.microsoft.com/office/powerpoint/2010/main" val="8956503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867150" y="0"/>
            <a:ext cx="6561260" cy="742950"/>
          </a:xfrm>
        </p:spPr>
        <p:txBody>
          <a:bodyPr>
            <a:noAutofit/>
          </a:bodyPr>
          <a:lstStyle/>
          <a:p>
            <a:r>
              <a:rPr lang="en-GB" altLang="en-US" sz="3400" dirty="0" smtClean="0"/>
              <a:t>Validation of results</a:t>
            </a:r>
          </a:p>
        </p:txBody>
      </p:sp>
      <p:pic>
        <p:nvPicPr>
          <p:cNvPr id="19459" name="Content Placeholder 3" descr="Capture.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514492" y="1287891"/>
            <a:ext cx="2722959" cy="3174206"/>
          </a:xfrm>
        </p:spPr>
      </p:pic>
      <p:sp>
        <p:nvSpPr>
          <p:cNvPr id="5" name="Rectangle 4"/>
          <p:cNvSpPr/>
          <p:nvPr/>
        </p:nvSpPr>
        <p:spPr>
          <a:xfrm>
            <a:off x="4305299" y="4728002"/>
            <a:ext cx="5313485" cy="415498"/>
          </a:xfrm>
          <a:prstGeom prst="rect">
            <a:avLst/>
          </a:prstGeom>
        </p:spPr>
        <p:txBody>
          <a:bodyPr wrap="square">
            <a:spAutoFit/>
          </a:bodyPr>
          <a:lstStyle/>
          <a:p>
            <a:pPr fontAlgn="auto">
              <a:spcBef>
                <a:spcPts val="0"/>
              </a:spcBef>
              <a:spcAft>
                <a:spcPts val="0"/>
              </a:spcAft>
              <a:defRPr/>
            </a:pPr>
            <a:r>
              <a:rPr lang="en-GB" sz="1050" dirty="0">
                <a:solidFill>
                  <a:srgbClr val="292934"/>
                </a:solidFill>
                <a:latin typeface="Trebuchet MS" panose="020B0603020202020204" pitchFamily="34" charset="0"/>
                <a:hlinkClick r:id="rId4"/>
              </a:rPr>
              <a:t>www.guardian.co.uk/politics/2013/apr/18/uncovered-error-george-osborne-austerity</a:t>
            </a:r>
            <a:endParaRPr lang="en-GB" sz="1050" dirty="0">
              <a:solidFill>
                <a:srgbClr val="292934"/>
              </a:solidFill>
              <a:latin typeface="Trebuchet MS" panose="020B0603020202020204" pitchFamily="34" charset="0"/>
              <a:hlinkClick r:id="rId5"/>
            </a:endParaRPr>
          </a:p>
        </p:txBody>
      </p:sp>
      <p:sp>
        <p:nvSpPr>
          <p:cNvPr id="7" name="Rectangle 6"/>
          <p:cNvSpPr/>
          <p:nvPr/>
        </p:nvSpPr>
        <p:spPr>
          <a:xfrm>
            <a:off x="1623685" y="566670"/>
            <a:ext cx="3743325" cy="4616648"/>
          </a:xfrm>
          <a:prstGeom prst="rect">
            <a:avLst/>
          </a:prstGeom>
        </p:spPr>
        <p:txBody>
          <a:bodyPr>
            <a:spAutoFit/>
          </a:bodyPr>
          <a:lstStyle/>
          <a:p>
            <a:pPr fontAlgn="auto">
              <a:spcBef>
                <a:spcPts val="0"/>
              </a:spcBef>
              <a:spcAft>
                <a:spcPts val="0"/>
              </a:spcAft>
              <a:defRPr/>
            </a:pPr>
            <a:r>
              <a:rPr lang="en-GB" dirty="0">
                <a:solidFill>
                  <a:srgbClr val="808080"/>
                </a:solidFill>
                <a:latin typeface="Trebuchet MS" panose="020B0603020202020204" pitchFamily="34" charset="0"/>
              </a:rPr>
              <a:t>“It was a mistake in a spreadsheet that could have been easily overlooked: a few rows left out of an equation to average the values in a column.</a:t>
            </a:r>
          </a:p>
          <a:p>
            <a:pPr fontAlgn="auto">
              <a:spcBef>
                <a:spcPts val="0"/>
              </a:spcBef>
              <a:spcAft>
                <a:spcPts val="0"/>
              </a:spcAft>
              <a:defRPr/>
            </a:pPr>
            <a:endParaRPr lang="en-GB" sz="600" dirty="0">
              <a:solidFill>
                <a:srgbClr val="808080"/>
              </a:solidFill>
              <a:latin typeface="Trebuchet MS" panose="020B0603020202020204" pitchFamily="34" charset="0"/>
            </a:endParaRPr>
          </a:p>
          <a:p>
            <a:pPr fontAlgn="auto">
              <a:spcBef>
                <a:spcPts val="0"/>
              </a:spcBef>
              <a:spcAft>
                <a:spcPts val="0"/>
              </a:spcAft>
              <a:defRPr/>
            </a:pPr>
            <a:r>
              <a:rPr lang="en-GB" dirty="0">
                <a:solidFill>
                  <a:srgbClr val="808080"/>
                </a:solidFill>
                <a:latin typeface="Trebuchet MS" panose="020B0603020202020204" pitchFamily="34" charset="0"/>
              </a:rPr>
              <a:t>The spreadsheet was used to draw the conclusion of an influential 2010 economics paper: that public debt of more than 90% of GDP slows down growth. This conclusion was later cited by the International Monetary Fund and the UK Treasury to justify programmes of austerity that have arguably led to riots, poverty and lost jobs.”</a:t>
            </a:r>
          </a:p>
        </p:txBody>
      </p:sp>
    </p:spTree>
    <p:extLst>
      <p:ext uri="{BB962C8B-B14F-4D97-AF65-F5344CB8AC3E}">
        <p14:creationId xmlns:p14="http://schemas.microsoft.com/office/powerpoint/2010/main" val="35243749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1255102" y="255119"/>
            <a:ext cx="6622073" cy="742950"/>
          </a:xfrm>
        </p:spPr>
        <p:txBody>
          <a:bodyPr>
            <a:noAutofit/>
          </a:bodyPr>
          <a:lstStyle/>
          <a:p>
            <a:r>
              <a:rPr lang="en-GB" altLang="en-US" sz="3400" dirty="0" smtClean="0"/>
              <a:t>More scientific breakthroughs</a:t>
            </a:r>
          </a:p>
        </p:txBody>
      </p:sp>
      <p:pic>
        <p:nvPicPr>
          <p:cNvPr id="18435" name="Content Placeholder 4" descr="Capture.PNG"/>
          <p:cNvPicPr>
            <a:picLocks noGrp="1" noChangeAspect="1"/>
          </p:cNvPicPr>
          <p:nvPr>
            <p:ph idx="1"/>
          </p:nvPr>
        </p:nvPicPr>
        <p:blipFill>
          <a:blip r:embed="rId3">
            <a:extLst>
              <a:ext uri="{28A0092B-C50C-407E-A947-70E740481C1C}">
                <a14:useLocalDpi xmlns:a14="http://schemas.microsoft.com/office/drawing/2010/main" val="0"/>
              </a:ext>
            </a:extLst>
          </a:blip>
          <a:srcRect r="493" b="14748"/>
          <a:stretch>
            <a:fillRect/>
          </a:stretch>
        </p:blipFill>
        <p:spPr>
          <a:xfrm>
            <a:off x="1315641" y="1053704"/>
            <a:ext cx="3351609" cy="2828925"/>
          </a:xfrm>
        </p:spPr>
      </p:pic>
      <p:sp>
        <p:nvSpPr>
          <p:cNvPr id="6" name="Rectangle 5"/>
          <p:cNvSpPr/>
          <p:nvPr/>
        </p:nvSpPr>
        <p:spPr>
          <a:xfrm>
            <a:off x="1304925" y="4244891"/>
            <a:ext cx="6696075" cy="253916"/>
          </a:xfrm>
          <a:prstGeom prst="rect">
            <a:avLst/>
          </a:prstGeom>
        </p:spPr>
        <p:txBody>
          <a:bodyPr wrap="square">
            <a:spAutoFit/>
          </a:bodyPr>
          <a:lstStyle/>
          <a:p>
            <a:pPr fontAlgn="auto">
              <a:spcBef>
                <a:spcPts val="0"/>
              </a:spcBef>
              <a:spcAft>
                <a:spcPts val="0"/>
              </a:spcAft>
              <a:defRPr/>
            </a:pPr>
            <a:r>
              <a:rPr lang="en-GB" sz="1050" dirty="0">
                <a:solidFill>
                  <a:srgbClr val="292934"/>
                </a:solidFill>
                <a:latin typeface="Trebuchet MS" panose="020B0603020202020204" pitchFamily="34" charset="0"/>
                <a:hlinkClick r:id="rId4"/>
              </a:rPr>
              <a:t>www.nytimes.com/2010/08/13/health/research/13alzheimer.html?pagewanted=all&amp;_r=0</a:t>
            </a:r>
            <a:r>
              <a:rPr lang="en-GB" sz="1050" dirty="0">
                <a:solidFill>
                  <a:srgbClr val="292934"/>
                </a:solidFill>
                <a:latin typeface="Trebuchet MS" panose="020B0603020202020204" pitchFamily="34" charset="0"/>
              </a:rPr>
              <a:t> </a:t>
            </a:r>
          </a:p>
        </p:txBody>
      </p:sp>
      <p:sp>
        <p:nvSpPr>
          <p:cNvPr id="9" name="Rectangle 8"/>
          <p:cNvSpPr/>
          <p:nvPr/>
        </p:nvSpPr>
        <p:spPr>
          <a:xfrm>
            <a:off x="5360587" y="978612"/>
            <a:ext cx="3137388" cy="3266279"/>
          </a:xfrm>
          <a:prstGeom prst="rect">
            <a:avLst/>
          </a:prstGeom>
        </p:spPr>
        <p:txBody>
          <a:bodyPr wrap="square">
            <a:spAutoFit/>
          </a:bodyPr>
          <a:lstStyle/>
          <a:p>
            <a:pPr algn="ctr" fontAlgn="auto">
              <a:spcAft>
                <a:spcPts val="0"/>
              </a:spcAft>
              <a:defRPr/>
            </a:pPr>
            <a:r>
              <a:rPr lang="en-GB" altLang="ja-JP" i="1" dirty="0">
                <a:solidFill>
                  <a:srgbClr val="808080"/>
                </a:solidFill>
                <a:latin typeface="Trebuchet MS" panose="020B0603020202020204" pitchFamily="34" charset="0"/>
                <a:cs typeface="Arial" charset="0"/>
              </a:rPr>
              <a:t>“It was unbelievable. Its not science the way most of us have practiced in our careers. But we all realised that we would never get biomarkers unless all of us parked our egos and intellectual property noses outside the door and agreed that all of our data would be public immediately.</a:t>
            </a:r>
            <a:r>
              <a:rPr lang="ja-JP" altLang="en-GB" i="1" dirty="0">
                <a:solidFill>
                  <a:srgbClr val="808080"/>
                </a:solidFill>
                <a:latin typeface="Trebuchet MS" panose="020B0603020202020204" pitchFamily="34" charset="0"/>
                <a:cs typeface="Arial" charset="0"/>
              </a:rPr>
              <a:t>”</a:t>
            </a:r>
            <a:r>
              <a:rPr lang="en-GB" altLang="ja-JP" i="1" dirty="0">
                <a:solidFill>
                  <a:srgbClr val="808080"/>
                </a:solidFill>
                <a:latin typeface="Trebuchet MS" panose="020B0603020202020204" pitchFamily="34" charset="0"/>
                <a:cs typeface="Arial" charset="0"/>
              </a:rPr>
              <a:t>   </a:t>
            </a:r>
          </a:p>
          <a:p>
            <a:pPr algn="r" fontAlgn="auto">
              <a:spcAft>
                <a:spcPts val="0"/>
              </a:spcAft>
              <a:defRPr/>
            </a:pPr>
            <a:r>
              <a:rPr lang="en-GB" sz="825" i="1" dirty="0">
                <a:solidFill>
                  <a:srgbClr val="808080"/>
                </a:solidFill>
                <a:latin typeface="Trebuchet MS" panose="020B0603020202020204" pitchFamily="34" charset="0"/>
                <a:ea typeface="MS PGothic" pitchFamily="34" charset="-128"/>
                <a:cs typeface="Arial" charset="0"/>
              </a:rPr>
              <a:t>Dr John Trojanowski, University of  Pennsylvania</a:t>
            </a:r>
          </a:p>
        </p:txBody>
      </p:sp>
      <p:sp>
        <p:nvSpPr>
          <p:cNvPr id="2" name="Rectangle 1"/>
          <p:cNvSpPr/>
          <p:nvPr/>
        </p:nvSpPr>
        <p:spPr>
          <a:xfrm>
            <a:off x="3938953" y="1351818"/>
            <a:ext cx="811091" cy="187276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srgbClr val="FFFFFF"/>
              </a:solidFill>
            </a:endParaRPr>
          </a:p>
        </p:txBody>
      </p:sp>
    </p:spTree>
    <p:extLst>
      <p:ext uri="{BB962C8B-B14F-4D97-AF65-F5344CB8AC3E}">
        <p14:creationId xmlns:p14="http://schemas.microsoft.com/office/powerpoint/2010/main" val="426069904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normAutofit/>
          </a:bodyPr>
          <a:lstStyle/>
          <a:p>
            <a:r>
              <a:rPr lang="en-GB" altLang="en-US" sz="3400" dirty="0" smtClean="0"/>
              <a:t>A citation advantage</a:t>
            </a:r>
          </a:p>
        </p:txBody>
      </p:sp>
      <p:sp>
        <p:nvSpPr>
          <p:cNvPr id="11267" name="Content Placeholder 2"/>
          <p:cNvSpPr>
            <a:spLocks noGrp="1"/>
          </p:cNvSpPr>
          <p:nvPr>
            <p:ph idx="1"/>
          </p:nvPr>
        </p:nvSpPr>
        <p:spPr>
          <a:xfrm>
            <a:off x="1493658" y="1305658"/>
            <a:ext cx="6048672" cy="3129674"/>
          </a:xfrm>
        </p:spPr>
        <p:txBody>
          <a:bodyPr>
            <a:normAutofit/>
          </a:bodyPr>
          <a:lstStyle/>
          <a:p>
            <a:pPr marL="0" indent="0">
              <a:buNone/>
            </a:pPr>
            <a:r>
              <a:rPr lang="en-GB" altLang="en-US" sz="1500" dirty="0"/>
              <a:t>A study that</a:t>
            </a:r>
            <a:r>
              <a:rPr lang="en-GB" altLang="ja-JP" sz="1500" dirty="0"/>
              <a:t> analysed the citation counts of 10,555 papers on gene expression studies that created microarray data, showed:</a:t>
            </a:r>
          </a:p>
          <a:p>
            <a:pPr algn="ctr">
              <a:buNone/>
            </a:pPr>
            <a:endParaRPr lang="en-GB" altLang="ja-JP" sz="1350" i="1" dirty="0">
              <a:latin typeface="Trebuchet MS" panose="020B0603020202020204" pitchFamily="34" charset="0"/>
              <a:cs typeface="Arial" charset="0"/>
            </a:endParaRPr>
          </a:p>
          <a:p>
            <a:pPr algn="ctr">
              <a:buNone/>
            </a:pPr>
            <a:r>
              <a:rPr lang="en-GB" dirty="0" smtClean="0"/>
              <a:t>“studies that made data available in a public repository received 9% more citations than similar studies for which the data was not made available”</a:t>
            </a:r>
            <a:r>
              <a:rPr lang="en-GB" altLang="ja-JP" i="1" dirty="0" smtClean="0">
                <a:latin typeface="Trebuchet MS" panose="020B0603020202020204" pitchFamily="34" charset="0"/>
                <a:cs typeface="Arial" charset="0"/>
              </a:rPr>
              <a:t> </a:t>
            </a:r>
          </a:p>
          <a:p>
            <a:pPr algn="ctr">
              <a:buNone/>
            </a:pPr>
            <a:endParaRPr lang="en-GB" altLang="en-US" sz="2100" i="1" dirty="0">
              <a:latin typeface="Trebuchet MS" panose="020B0603020202020204" pitchFamily="34" charset="0"/>
              <a:cs typeface="Arial" charset="0"/>
            </a:endParaRPr>
          </a:p>
          <a:p>
            <a:pPr lvl="2" algn="r">
              <a:buNone/>
            </a:pPr>
            <a:r>
              <a:rPr lang="en-GB" sz="1200" dirty="0"/>
              <a:t>Data reuse and the open data citation advantage, </a:t>
            </a:r>
          </a:p>
          <a:p>
            <a:pPr lvl="2" algn="r">
              <a:buNone/>
            </a:pPr>
            <a:r>
              <a:rPr lang="en-GB" sz="1200" dirty="0" err="1"/>
              <a:t>Piwowar</a:t>
            </a:r>
            <a:r>
              <a:rPr lang="en-GB" sz="1200" dirty="0"/>
              <a:t>, H. &amp; Vision, T.  </a:t>
            </a:r>
            <a:r>
              <a:rPr lang="en-GB" altLang="en-US" sz="1200" dirty="0">
                <a:latin typeface="Trebuchet MS" panose="020B0603020202020204" pitchFamily="34" charset="0"/>
                <a:cs typeface="Arial" charset="0"/>
                <a:hlinkClick r:id="rId3"/>
              </a:rPr>
              <a:t>https://peerj.com/articles/175</a:t>
            </a:r>
            <a:r>
              <a:rPr lang="en-GB" altLang="en-US" sz="1200" dirty="0">
                <a:latin typeface="Trebuchet MS" panose="020B0603020202020204" pitchFamily="34" charset="0"/>
                <a:cs typeface="Arial" charset="0"/>
              </a:rPr>
              <a:t> </a:t>
            </a:r>
          </a:p>
          <a:p>
            <a:pPr algn="ctr">
              <a:buNone/>
            </a:pPr>
            <a:endParaRPr lang="en-GB" altLang="en-US" sz="1350" i="1" dirty="0">
              <a:latin typeface="Trebuchet MS" panose="020B0603020202020204" pitchFamily="34" charset="0"/>
              <a:cs typeface="Arial" charset="0"/>
            </a:endParaRPr>
          </a:p>
          <a:p>
            <a:pPr>
              <a:buFont typeface="Arial" pitchFamily="34" charset="0"/>
              <a:buNone/>
            </a:pPr>
            <a:r>
              <a:rPr lang="en-GB" altLang="en-US" sz="1350" i="1" dirty="0">
                <a:latin typeface="Trebuchet MS" panose="020B0603020202020204" pitchFamily="34" charset="0"/>
                <a:cs typeface="Arial" charset="0"/>
              </a:rPr>
              <a:t>	</a:t>
            </a:r>
          </a:p>
          <a:p>
            <a:pPr>
              <a:buFont typeface="Arial" pitchFamily="34" charset="0"/>
              <a:buNone/>
            </a:pPr>
            <a:endParaRPr lang="en-GB" altLang="en-US" sz="1500" dirty="0"/>
          </a:p>
        </p:txBody>
      </p:sp>
      <p:pic>
        <p:nvPicPr>
          <p:cNvPr id="11268" name="Picture 2" descr="C:\Documents and Settings\librep\Local Settings\Temporary Internet Files\Content.IE5\WCKXAQGN\MC900432527[1].png"/>
          <p:cNvPicPr>
            <a:picLocks noChangeAspect="1" noChangeArrowheads="1"/>
          </p:cNvPicPr>
          <p:nvPr/>
        </p:nvPicPr>
        <p:blipFill>
          <a:blip r:embed="rId4" cstate="print"/>
          <a:srcRect/>
          <a:stretch>
            <a:fillRect/>
          </a:stretch>
        </p:blipFill>
        <p:spPr bwMode="auto">
          <a:xfrm>
            <a:off x="1750834" y="3215733"/>
            <a:ext cx="820340" cy="820340"/>
          </a:xfrm>
          <a:prstGeom prst="rect">
            <a:avLst/>
          </a:prstGeom>
          <a:noFill/>
          <a:ln w="9525">
            <a:noFill/>
            <a:miter lim="800000"/>
            <a:headEnd/>
            <a:tailEnd/>
          </a:ln>
        </p:spPr>
      </p:pic>
    </p:spTree>
    <p:extLst>
      <p:ext uri="{BB962C8B-B14F-4D97-AF65-F5344CB8AC3E}">
        <p14:creationId xmlns:p14="http://schemas.microsoft.com/office/powerpoint/2010/main" val="40463499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934"/>
            <a:ext cx="8229600" cy="742950"/>
          </a:xfrm>
        </p:spPr>
        <p:txBody>
          <a:bodyPr>
            <a:normAutofit/>
          </a:bodyPr>
          <a:lstStyle/>
          <a:p>
            <a:r>
              <a:rPr lang="en-GB" sz="3400" dirty="0" smtClean="0"/>
              <a:t>Increased use and economic benefit</a:t>
            </a:r>
            <a:endParaRPr lang="en-GB" sz="3400" dirty="0"/>
          </a:p>
        </p:txBody>
      </p:sp>
      <p:sp>
        <p:nvSpPr>
          <p:cNvPr id="4" name="Text Placeholder 3"/>
          <p:cNvSpPr>
            <a:spLocks noGrp="1"/>
          </p:cNvSpPr>
          <p:nvPr>
            <p:ph type="body" idx="1"/>
          </p:nvPr>
        </p:nvSpPr>
        <p:spPr/>
        <p:txBody>
          <a:bodyPr/>
          <a:lstStyle/>
          <a:p>
            <a:r>
              <a:rPr lang="en-GB" dirty="0" smtClean="0"/>
              <a:t>Up to 2008</a:t>
            </a:r>
            <a:endParaRPr lang="en-GB" dirty="0"/>
          </a:p>
        </p:txBody>
      </p:sp>
      <p:sp>
        <p:nvSpPr>
          <p:cNvPr id="3" name="Content Placeholder 2"/>
          <p:cNvSpPr>
            <a:spLocks noGrp="1"/>
          </p:cNvSpPr>
          <p:nvPr>
            <p:ph sz="half" idx="2"/>
          </p:nvPr>
        </p:nvSpPr>
        <p:spPr>
          <a:xfrm>
            <a:off x="1485900" y="1828800"/>
            <a:ext cx="2948940" cy="2963466"/>
          </a:xfrm>
        </p:spPr>
        <p:txBody>
          <a:bodyPr>
            <a:normAutofit/>
          </a:bodyPr>
          <a:lstStyle/>
          <a:p>
            <a:r>
              <a:rPr lang="en-GB" sz="1350" dirty="0"/>
              <a:t>Sold through the US Geological Survey for US$600 per scene</a:t>
            </a:r>
          </a:p>
          <a:p>
            <a:pPr>
              <a:buNone/>
            </a:pPr>
            <a:endParaRPr lang="en-GB" sz="1350" dirty="0"/>
          </a:p>
          <a:p>
            <a:r>
              <a:rPr lang="en-GB" sz="1350" dirty="0"/>
              <a:t>Sales of 19,000 scenes per year</a:t>
            </a:r>
          </a:p>
          <a:p>
            <a:endParaRPr lang="en-GB" sz="1350" dirty="0"/>
          </a:p>
          <a:p>
            <a:r>
              <a:rPr lang="en-GB" sz="1350" dirty="0"/>
              <a:t>Annual revenue of $11.4 million</a:t>
            </a:r>
          </a:p>
          <a:p>
            <a:pPr>
              <a:buNone/>
            </a:pPr>
            <a:endParaRPr lang="en-GB" dirty="0" smtClean="0"/>
          </a:p>
        </p:txBody>
      </p:sp>
      <p:sp>
        <p:nvSpPr>
          <p:cNvPr id="5" name="Text Placeholder 4"/>
          <p:cNvSpPr>
            <a:spLocks noGrp="1"/>
          </p:cNvSpPr>
          <p:nvPr>
            <p:ph type="body" sz="quarter" idx="3"/>
          </p:nvPr>
        </p:nvSpPr>
        <p:spPr/>
        <p:txBody>
          <a:bodyPr/>
          <a:lstStyle/>
          <a:p>
            <a:r>
              <a:rPr lang="en-GB" dirty="0" smtClean="0"/>
              <a:t>Since 2009</a:t>
            </a:r>
            <a:endParaRPr lang="en-GB" dirty="0"/>
          </a:p>
        </p:txBody>
      </p:sp>
      <p:sp>
        <p:nvSpPr>
          <p:cNvPr id="6" name="Content Placeholder 5"/>
          <p:cNvSpPr>
            <a:spLocks noGrp="1"/>
          </p:cNvSpPr>
          <p:nvPr>
            <p:ph sz="quarter" idx="4"/>
          </p:nvPr>
        </p:nvSpPr>
        <p:spPr>
          <a:xfrm>
            <a:off x="4709160" y="1828800"/>
            <a:ext cx="2948940" cy="3149844"/>
          </a:xfrm>
        </p:spPr>
        <p:txBody>
          <a:bodyPr>
            <a:normAutofit fontScale="70000" lnSpcReduction="20000"/>
          </a:bodyPr>
          <a:lstStyle/>
          <a:p>
            <a:pPr marL="162000" indent="-162000"/>
            <a:r>
              <a:rPr lang="en-GB" dirty="0" smtClean="0"/>
              <a:t>Freely available over the internet</a:t>
            </a:r>
          </a:p>
          <a:p>
            <a:pPr marL="162000" indent="-162000">
              <a:buNone/>
            </a:pPr>
            <a:endParaRPr lang="en-GB" dirty="0" smtClean="0"/>
          </a:p>
          <a:p>
            <a:pPr marL="162000" indent="-162000"/>
            <a:r>
              <a:rPr lang="en-GB" dirty="0" smtClean="0"/>
              <a:t>Google Earth now uses the images</a:t>
            </a:r>
          </a:p>
          <a:p>
            <a:pPr marL="162000" indent="-162000"/>
            <a:endParaRPr lang="en-GB" dirty="0" smtClean="0"/>
          </a:p>
          <a:p>
            <a:pPr marL="162000" indent="-162000"/>
            <a:r>
              <a:rPr lang="en-GB" dirty="0" smtClean="0"/>
              <a:t>Transmission of 2,100,000 </a:t>
            </a:r>
          </a:p>
          <a:p>
            <a:pPr marL="351000" indent="-162000">
              <a:buNone/>
            </a:pPr>
            <a:r>
              <a:rPr lang="en-GB" dirty="0" smtClean="0"/>
              <a:t>scenes per year.</a:t>
            </a:r>
          </a:p>
          <a:p>
            <a:pPr marL="162000" indent="-162000"/>
            <a:endParaRPr lang="en-GB" dirty="0" smtClean="0"/>
          </a:p>
          <a:p>
            <a:pPr marL="162000" indent="-162000"/>
            <a:r>
              <a:rPr lang="en-GB" dirty="0" smtClean="0"/>
              <a:t>Estimated to have created value for the environmental management industry of $935 million, with direct benefit of more than $100 million per year to the US economy</a:t>
            </a:r>
          </a:p>
          <a:p>
            <a:pPr marL="162000" indent="-162000"/>
            <a:endParaRPr lang="en-GB" dirty="0" smtClean="0"/>
          </a:p>
          <a:p>
            <a:pPr marL="162000" indent="-162000"/>
            <a:r>
              <a:rPr lang="en-GB" dirty="0" smtClean="0"/>
              <a:t>Has stimulated the development of applications from a large number of companies worldwide</a:t>
            </a:r>
            <a:endParaRPr lang="en-GB" dirty="0"/>
          </a:p>
        </p:txBody>
      </p:sp>
      <p:sp>
        <p:nvSpPr>
          <p:cNvPr id="7" name="Rectangle 6"/>
          <p:cNvSpPr/>
          <p:nvPr/>
        </p:nvSpPr>
        <p:spPr>
          <a:xfrm>
            <a:off x="1485901" y="916599"/>
            <a:ext cx="5830619" cy="553998"/>
          </a:xfrm>
          <a:prstGeom prst="rect">
            <a:avLst/>
          </a:prstGeom>
        </p:spPr>
        <p:txBody>
          <a:bodyPr wrap="square">
            <a:spAutoFit/>
          </a:bodyPr>
          <a:lstStyle/>
          <a:p>
            <a:pPr fontAlgn="auto">
              <a:spcBef>
                <a:spcPts val="0"/>
              </a:spcBef>
              <a:spcAft>
                <a:spcPts val="0"/>
              </a:spcAft>
            </a:pPr>
            <a:r>
              <a:rPr lang="en-GB" sz="1500" dirty="0">
                <a:solidFill>
                  <a:srgbClr val="808080"/>
                </a:solidFill>
                <a:latin typeface="Trebuchet MS"/>
                <a:cs typeface="Trebuchet MS"/>
              </a:rPr>
              <a:t>The case of NASA Landsat satellite imagery of the Earth’s surface: </a:t>
            </a:r>
          </a:p>
        </p:txBody>
      </p:sp>
      <p:pic>
        <p:nvPicPr>
          <p:cNvPr id="9" name="Picture 8" descr="venice_oli_2013247.jpg"/>
          <p:cNvPicPr>
            <a:picLocks noChangeAspect="1"/>
          </p:cNvPicPr>
          <p:nvPr/>
        </p:nvPicPr>
        <p:blipFill>
          <a:blip r:embed="rId3"/>
          <a:stretch>
            <a:fillRect/>
          </a:stretch>
        </p:blipFill>
        <p:spPr>
          <a:xfrm>
            <a:off x="1143000" y="3530112"/>
            <a:ext cx="2420083" cy="1613389"/>
          </a:xfrm>
          <a:prstGeom prst="rect">
            <a:avLst/>
          </a:prstGeom>
        </p:spPr>
      </p:pic>
      <p:sp>
        <p:nvSpPr>
          <p:cNvPr id="10" name="Rectangle 9"/>
          <p:cNvSpPr/>
          <p:nvPr/>
        </p:nvSpPr>
        <p:spPr>
          <a:xfrm>
            <a:off x="3663315" y="4874769"/>
            <a:ext cx="3994785" cy="230832"/>
          </a:xfrm>
          <a:prstGeom prst="rect">
            <a:avLst/>
          </a:prstGeom>
        </p:spPr>
        <p:txBody>
          <a:bodyPr wrap="square">
            <a:spAutoFit/>
          </a:bodyPr>
          <a:lstStyle/>
          <a:p>
            <a:pPr fontAlgn="auto">
              <a:spcBef>
                <a:spcPts val="0"/>
              </a:spcBef>
              <a:spcAft>
                <a:spcPts val="0"/>
              </a:spcAft>
            </a:pPr>
            <a:r>
              <a:rPr lang="en-GB" sz="900" dirty="0">
                <a:solidFill>
                  <a:srgbClr val="292934"/>
                </a:solidFill>
                <a:latin typeface="Trebuchet MS" pitchFamily="34" charset="0"/>
                <a:hlinkClick r:id="rId4"/>
              </a:rPr>
              <a:t>http://earthobservatory.nasa.gov/IOTD/view.php?id=83394&amp;src=ve</a:t>
            </a:r>
            <a:r>
              <a:rPr lang="en-GB" sz="900" dirty="0">
                <a:solidFill>
                  <a:srgbClr val="292934"/>
                </a:solidFill>
                <a:latin typeface="Trebuchet MS" pitchFamily="34" charset="0"/>
              </a:rPr>
              <a:t> </a:t>
            </a:r>
          </a:p>
        </p:txBody>
      </p:sp>
    </p:spTree>
    <p:extLst>
      <p:ext uri="{BB962C8B-B14F-4D97-AF65-F5344CB8AC3E}">
        <p14:creationId xmlns:p14="http://schemas.microsoft.com/office/powerpoint/2010/main" val="2364809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00501" y="830227"/>
            <a:ext cx="5142998" cy="3053226"/>
          </a:xfrm>
          <a:prstGeom prst="rect">
            <a:avLst/>
          </a:prstGeom>
        </p:spPr>
      </p:pic>
    </p:spTree>
    <p:extLst>
      <p:ext uri="{BB962C8B-B14F-4D97-AF65-F5344CB8AC3E}">
        <p14:creationId xmlns:p14="http://schemas.microsoft.com/office/powerpoint/2010/main" val="8280378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normAutofit/>
          </a:bodyPr>
          <a:lstStyle/>
          <a:p>
            <a:pPr algn="ctr"/>
            <a:r>
              <a:rPr lang="nl-NL"/>
              <a:t>Open Science practices</a:t>
            </a:r>
            <a:endParaRPr lang="nl-NL" dirty="0"/>
          </a:p>
        </p:txBody>
      </p:sp>
      <p:sp>
        <p:nvSpPr>
          <p:cNvPr id="21" name="AutoShape 2" descr="Image result for science in transition"/>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GB">
              <a:solidFill>
                <a:prstClr val="black"/>
              </a:solidFill>
              <a:latin typeface="Calibri" panose="020F0502020204030204"/>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129" y="1483935"/>
            <a:ext cx="2430000" cy="1716915"/>
          </a:xfrm>
          <a:prstGeom prst="rect">
            <a:avLst/>
          </a:prstGeom>
        </p:spPr>
      </p:pic>
      <p:grpSp>
        <p:nvGrpSpPr>
          <p:cNvPr id="3" name="Group 2"/>
          <p:cNvGrpSpPr/>
          <p:nvPr/>
        </p:nvGrpSpPr>
        <p:grpSpPr>
          <a:xfrm>
            <a:off x="3368567" y="1483935"/>
            <a:ext cx="2430000" cy="1716915"/>
            <a:chOff x="4312309" y="1978580"/>
            <a:chExt cx="3240000" cy="228922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2309" y="1978580"/>
              <a:ext cx="3240000" cy="2289220"/>
            </a:xfrm>
            <a:prstGeom prst="rect">
              <a:avLst/>
            </a:prstGeom>
          </p:spPr>
        </p:pic>
        <p:sp>
          <p:nvSpPr>
            <p:cNvPr id="25" name="Rectangle 24"/>
            <p:cNvSpPr/>
            <p:nvPr/>
          </p:nvSpPr>
          <p:spPr>
            <a:xfrm>
              <a:off x="4945708" y="2824147"/>
              <a:ext cx="2050476" cy="738664"/>
            </a:xfrm>
            <a:prstGeom prst="rect">
              <a:avLst/>
            </a:prstGeom>
          </p:spPr>
          <p:txBody>
            <a:bodyPr wrap="none">
              <a:spAutoFit/>
            </a:bodyPr>
            <a:lstStyle/>
            <a:p>
              <a:pPr algn="ctr" defTabSz="685800" fontAlgn="auto">
                <a:spcBef>
                  <a:spcPts val="0"/>
                </a:spcBef>
                <a:spcAft>
                  <a:spcPts val="0"/>
                </a:spcAft>
              </a:pPr>
              <a:r>
                <a:rPr lang="en-GB" sz="1500" dirty="0">
                  <a:solidFill>
                    <a:prstClr val="black"/>
                  </a:solidFill>
                  <a:latin typeface="Calibri" panose="020F0502020204030204"/>
                </a:rPr>
                <a:t>openly share</a:t>
              </a:r>
            </a:p>
            <a:p>
              <a:pPr algn="ctr" defTabSz="685800" fontAlgn="auto">
                <a:spcBef>
                  <a:spcPts val="0"/>
                </a:spcBef>
                <a:spcAft>
                  <a:spcPts val="0"/>
                </a:spcAft>
              </a:pPr>
              <a:r>
                <a:rPr lang="en-GB" sz="1500" dirty="0">
                  <a:solidFill>
                    <a:prstClr val="black"/>
                  </a:solidFill>
                  <a:latin typeface="Calibri" panose="020F0502020204030204"/>
                </a:rPr>
                <a:t>project proposals</a:t>
              </a:r>
            </a:p>
          </p:txBody>
        </p:sp>
      </p:grpSp>
      <p:sp>
        <p:nvSpPr>
          <p:cNvPr id="27" name="Rectangle 26"/>
          <p:cNvSpPr/>
          <p:nvPr/>
        </p:nvSpPr>
        <p:spPr>
          <a:xfrm>
            <a:off x="789269" y="1988885"/>
            <a:ext cx="2094612" cy="784830"/>
          </a:xfrm>
          <a:prstGeom prst="rect">
            <a:avLst/>
          </a:prstGeom>
        </p:spPr>
        <p:txBody>
          <a:bodyPr wrap="none">
            <a:spAutoFit/>
          </a:bodyPr>
          <a:lstStyle/>
          <a:p>
            <a:pPr algn="ctr" defTabSz="685800" fontAlgn="auto">
              <a:spcBef>
                <a:spcPts val="0"/>
              </a:spcBef>
              <a:spcAft>
                <a:spcPts val="0"/>
              </a:spcAft>
            </a:pPr>
            <a:r>
              <a:rPr lang="en-GB" sz="1500" dirty="0">
                <a:solidFill>
                  <a:prstClr val="black"/>
                </a:solidFill>
                <a:latin typeface="Calibri" panose="020F0502020204030204"/>
              </a:rPr>
              <a:t>involve public / patients </a:t>
            </a:r>
          </a:p>
          <a:p>
            <a:pPr algn="ctr" defTabSz="685800" fontAlgn="auto">
              <a:spcBef>
                <a:spcPts val="0"/>
              </a:spcBef>
              <a:spcAft>
                <a:spcPts val="0"/>
              </a:spcAft>
            </a:pPr>
            <a:r>
              <a:rPr lang="en-GB" sz="1500" dirty="0">
                <a:solidFill>
                  <a:prstClr val="black"/>
                </a:solidFill>
                <a:latin typeface="Calibri" panose="020F0502020204030204"/>
              </a:rPr>
              <a:t>in drafting</a:t>
            </a:r>
          </a:p>
          <a:p>
            <a:pPr algn="ctr" defTabSz="685800" fontAlgn="auto">
              <a:spcBef>
                <a:spcPts val="0"/>
              </a:spcBef>
              <a:spcAft>
                <a:spcPts val="0"/>
              </a:spcAft>
            </a:pPr>
            <a:r>
              <a:rPr lang="en-GB" sz="1500" dirty="0">
                <a:solidFill>
                  <a:prstClr val="black"/>
                </a:solidFill>
                <a:latin typeface="Calibri" panose="020F0502020204030204"/>
              </a:rPr>
              <a:t>research proposals</a:t>
            </a:r>
          </a:p>
        </p:txBody>
      </p:sp>
      <p:grpSp>
        <p:nvGrpSpPr>
          <p:cNvPr id="4" name="Group 3"/>
          <p:cNvGrpSpPr/>
          <p:nvPr/>
        </p:nvGrpSpPr>
        <p:grpSpPr>
          <a:xfrm>
            <a:off x="6111077" y="1501643"/>
            <a:ext cx="2430000" cy="1716915"/>
            <a:chOff x="8148103" y="2002190"/>
            <a:chExt cx="3240000" cy="228922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103" y="2002190"/>
              <a:ext cx="3240000" cy="2289220"/>
            </a:xfrm>
            <a:prstGeom prst="rect">
              <a:avLst/>
            </a:prstGeom>
          </p:spPr>
        </p:pic>
        <p:sp>
          <p:nvSpPr>
            <p:cNvPr id="28" name="TextBox 27"/>
            <p:cNvSpPr txBox="1"/>
            <p:nvPr/>
          </p:nvSpPr>
          <p:spPr>
            <a:xfrm>
              <a:off x="8394759" y="2651847"/>
              <a:ext cx="2798203" cy="1046440"/>
            </a:xfrm>
            <a:prstGeom prst="rect">
              <a:avLst/>
            </a:prstGeom>
            <a:noFill/>
          </p:spPr>
          <p:txBody>
            <a:bodyPr wrap="none" rtlCol="0">
              <a:spAutoFit/>
            </a:bodyPr>
            <a:lstStyle/>
            <a:p>
              <a:pPr algn="ctr" defTabSz="685800" fontAlgn="auto">
                <a:spcBef>
                  <a:spcPts val="0"/>
                </a:spcBef>
                <a:spcAft>
                  <a:spcPts val="0"/>
                </a:spcAft>
              </a:pPr>
              <a:r>
                <a:rPr lang="en-GB" sz="1500" dirty="0">
                  <a:solidFill>
                    <a:prstClr val="black"/>
                  </a:solidFill>
                  <a:latin typeface="Calibri" panose="020F0502020204030204"/>
                </a:rPr>
                <a:t>share hypothesis before </a:t>
              </a:r>
            </a:p>
            <a:p>
              <a:pPr algn="ctr" defTabSz="685800" fontAlgn="auto">
                <a:spcBef>
                  <a:spcPts val="0"/>
                </a:spcBef>
                <a:spcAft>
                  <a:spcPts val="0"/>
                </a:spcAft>
              </a:pPr>
              <a:r>
                <a:rPr lang="en-GB" sz="1500" dirty="0">
                  <a:solidFill>
                    <a:prstClr val="black"/>
                  </a:solidFill>
                  <a:latin typeface="Calibri" panose="020F0502020204030204"/>
                </a:rPr>
                <a:t>starting research </a:t>
              </a:r>
            </a:p>
            <a:p>
              <a:pPr algn="ctr" defTabSz="685800" fontAlgn="auto">
                <a:spcBef>
                  <a:spcPts val="0"/>
                </a:spcBef>
                <a:spcAft>
                  <a:spcPts val="0"/>
                </a:spcAft>
              </a:pPr>
              <a:r>
                <a:rPr lang="en-GB" sz="1500" dirty="0">
                  <a:solidFill>
                    <a:prstClr val="black"/>
                  </a:solidFill>
                  <a:latin typeface="Calibri" panose="020F0502020204030204"/>
                </a:rPr>
                <a:t>(if possible/relevant)</a:t>
              </a:r>
            </a:p>
          </p:txBody>
        </p:sp>
      </p:grpSp>
      <p:grpSp>
        <p:nvGrpSpPr>
          <p:cNvPr id="6" name="Group 5"/>
          <p:cNvGrpSpPr/>
          <p:nvPr/>
        </p:nvGrpSpPr>
        <p:grpSpPr>
          <a:xfrm>
            <a:off x="3337910" y="3347015"/>
            <a:ext cx="2430000" cy="1716915"/>
            <a:chOff x="4271433" y="4462687"/>
            <a:chExt cx="3240000" cy="2289220"/>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1433" y="4462687"/>
              <a:ext cx="3240000" cy="2289220"/>
            </a:xfrm>
            <a:prstGeom prst="rect">
              <a:avLst/>
            </a:prstGeom>
          </p:spPr>
        </p:pic>
        <p:sp>
          <p:nvSpPr>
            <p:cNvPr id="29" name="Rectangle 28"/>
            <p:cNvSpPr/>
            <p:nvPr/>
          </p:nvSpPr>
          <p:spPr>
            <a:xfrm>
              <a:off x="4615501" y="5132754"/>
              <a:ext cx="2556341" cy="1046440"/>
            </a:xfrm>
            <a:prstGeom prst="rect">
              <a:avLst/>
            </a:prstGeom>
          </p:spPr>
          <p:txBody>
            <a:bodyPr wrap="none">
              <a:spAutoFit/>
            </a:bodyPr>
            <a:lstStyle/>
            <a:p>
              <a:pPr algn="ctr" defTabSz="685800" fontAlgn="auto">
                <a:spcBef>
                  <a:spcPts val="0"/>
                </a:spcBef>
                <a:spcAft>
                  <a:spcPts val="0"/>
                </a:spcAft>
              </a:pPr>
              <a:r>
                <a:rPr lang="en-GB" sz="1500" dirty="0">
                  <a:solidFill>
                    <a:prstClr val="black"/>
                  </a:solidFill>
                  <a:latin typeface="Calibri" panose="020F0502020204030204"/>
                </a:rPr>
                <a:t>extensively search for </a:t>
              </a:r>
            </a:p>
            <a:p>
              <a:pPr algn="ctr" defTabSz="685800" fontAlgn="auto">
                <a:spcBef>
                  <a:spcPts val="0"/>
                </a:spcBef>
                <a:spcAft>
                  <a:spcPts val="0"/>
                </a:spcAft>
              </a:pPr>
              <a:r>
                <a:rPr lang="en-GB" sz="1500" dirty="0">
                  <a:solidFill>
                    <a:prstClr val="black"/>
                  </a:solidFill>
                  <a:latin typeface="Calibri" panose="020F0502020204030204"/>
                </a:rPr>
                <a:t>existing data before</a:t>
              </a:r>
            </a:p>
            <a:p>
              <a:pPr algn="ctr" defTabSz="685800" fontAlgn="auto">
                <a:spcBef>
                  <a:spcPts val="0"/>
                </a:spcBef>
                <a:spcAft>
                  <a:spcPts val="0"/>
                </a:spcAft>
              </a:pPr>
              <a:r>
                <a:rPr lang="en-GB" sz="1500" dirty="0">
                  <a:solidFill>
                    <a:prstClr val="black"/>
                  </a:solidFill>
                  <a:latin typeface="Calibri" panose="020F0502020204030204"/>
                </a:rPr>
                <a:t>generating your own</a:t>
              </a:r>
            </a:p>
          </p:txBody>
        </p:sp>
      </p:grpSp>
      <p:grpSp>
        <p:nvGrpSpPr>
          <p:cNvPr id="7" name="Group 6"/>
          <p:cNvGrpSpPr/>
          <p:nvPr/>
        </p:nvGrpSpPr>
        <p:grpSpPr>
          <a:xfrm>
            <a:off x="6119824" y="3341855"/>
            <a:ext cx="2430000" cy="1716915"/>
            <a:chOff x="8159765" y="4455806"/>
            <a:chExt cx="3240000" cy="228922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9765" y="4455806"/>
              <a:ext cx="3240000" cy="2289220"/>
            </a:xfrm>
            <a:prstGeom prst="rect">
              <a:avLst/>
            </a:prstGeom>
          </p:spPr>
        </p:pic>
        <p:sp>
          <p:nvSpPr>
            <p:cNvPr id="12" name="Rectangle 11"/>
            <p:cNvSpPr/>
            <p:nvPr/>
          </p:nvSpPr>
          <p:spPr>
            <a:xfrm>
              <a:off x="8409806" y="4992403"/>
              <a:ext cx="2739917" cy="1354217"/>
            </a:xfrm>
            <a:prstGeom prst="rect">
              <a:avLst/>
            </a:prstGeom>
          </p:spPr>
          <p:txBody>
            <a:bodyPr wrap="square">
              <a:spAutoFit/>
            </a:bodyPr>
            <a:lstStyle/>
            <a:p>
              <a:pPr algn="ctr" defTabSz="685800" fontAlgn="auto">
                <a:spcBef>
                  <a:spcPts val="0"/>
                </a:spcBef>
                <a:spcAft>
                  <a:spcPts val="0"/>
                </a:spcAft>
              </a:pPr>
              <a:r>
                <a:rPr lang="en-GB" sz="1500" dirty="0">
                  <a:solidFill>
                    <a:prstClr val="black"/>
                  </a:solidFill>
                  <a:latin typeface="Calibri" panose="020F0502020204030204"/>
                </a:rPr>
                <a:t>use easily attainable </a:t>
              </a:r>
            </a:p>
            <a:p>
              <a:pPr algn="ctr" defTabSz="685800" fontAlgn="auto">
                <a:spcBef>
                  <a:spcPts val="0"/>
                </a:spcBef>
                <a:spcAft>
                  <a:spcPts val="0"/>
                </a:spcAft>
              </a:pPr>
              <a:r>
                <a:rPr lang="en-GB" sz="1500" dirty="0">
                  <a:solidFill>
                    <a:prstClr val="black"/>
                  </a:solidFill>
                  <a:latin typeface="Calibri" panose="020F0502020204030204"/>
                </a:rPr>
                <a:t>software to allow anyone to reproduce your results</a:t>
              </a:r>
            </a:p>
          </p:txBody>
        </p:sp>
      </p:grpSp>
      <p:pic>
        <p:nvPicPr>
          <p:cNvPr id="10" name="Picture 9">
            <a:extLst>
              <a:ext uri="{FF2B5EF4-FFF2-40B4-BE49-F238E27FC236}">
                <a16:creationId xmlns:a16="http://schemas.microsoft.com/office/drawing/2014/main" xmlns="" id="{E1EA643D-175A-44CE-BEC0-F8C537862F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091" y="3344275"/>
            <a:ext cx="2430000" cy="1719245"/>
          </a:xfrm>
          <a:prstGeom prst="rect">
            <a:avLst/>
          </a:prstGeom>
        </p:spPr>
      </p:pic>
    </p:spTree>
    <p:extLst>
      <p:ext uri="{BB962C8B-B14F-4D97-AF65-F5344CB8AC3E}">
        <p14:creationId xmlns:p14="http://schemas.microsoft.com/office/powerpoint/2010/main" val="16566938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00501" y="830227"/>
            <a:ext cx="5142998" cy="3053226"/>
          </a:xfrm>
          <a:prstGeom prst="rect">
            <a:avLst/>
          </a:prstGeom>
        </p:spPr>
      </p:pic>
    </p:spTree>
    <p:extLst>
      <p:ext uri="{BB962C8B-B14F-4D97-AF65-F5344CB8AC3E}">
        <p14:creationId xmlns:p14="http://schemas.microsoft.com/office/powerpoint/2010/main" val="18099410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63253" y="4910828"/>
            <a:ext cx="1194848" cy="173124"/>
          </a:xfrm>
        </p:spPr>
        <p:txBody>
          <a:bodyPr>
            <a:normAutofit fontScale="85000" lnSpcReduction="20000"/>
          </a:bodyPr>
          <a:lstStyle/>
          <a:p>
            <a:r>
              <a:rPr lang="en-GB" sz="825" dirty="0"/>
              <a:t>(except logos)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5830" y="4655513"/>
            <a:ext cx="538223" cy="188312"/>
          </a:xfrm>
          <a:prstGeom prst="rect">
            <a:avLst/>
          </a:prstGeom>
        </p:spPr>
      </p:pic>
      <p:sp>
        <p:nvSpPr>
          <p:cNvPr id="11" name="Subtitle 2"/>
          <p:cNvSpPr txBox="1">
            <a:spLocks/>
          </p:cNvSpPr>
          <p:nvPr/>
        </p:nvSpPr>
        <p:spPr>
          <a:xfrm>
            <a:off x="294634" y="3093969"/>
            <a:ext cx="8461973" cy="123844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fontAlgn="auto">
              <a:spcAft>
                <a:spcPts val="0"/>
              </a:spcAft>
            </a:pPr>
            <a:r>
              <a:rPr lang="nl-NL" b="1" dirty="0" smtClean="0">
                <a:solidFill>
                  <a:prstClr val="black"/>
                </a:solidFill>
              </a:rPr>
              <a:t>With thanks to </a:t>
            </a:r>
            <a:r>
              <a:rPr lang="en-GB" b="1" dirty="0">
                <a:solidFill>
                  <a:prstClr val="black"/>
                </a:solidFill>
              </a:rPr>
              <a:t>Bianca Kramer &amp; </a:t>
            </a:r>
            <a:r>
              <a:rPr lang="en-GB" b="1" dirty="0" err="1">
                <a:solidFill>
                  <a:prstClr val="black"/>
                </a:solidFill>
              </a:rPr>
              <a:t>Jeroen</a:t>
            </a:r>
            <a:r>
              <a:rPr lang="en-GB" b="1" dirty="0">
                <a:solidFill>
                  <a:prstClr val="black"/>
                </a:solidFill>
              </a:rPr>
              <a:t> Bosman,  Utrecht University </a:t>
            </a:r>
            <a:r>
              <a:rPr lang="en-GB" b="1" dirty="0" smtClean="0">
                <a:solidFill>
                  <a:prstClr val="black"/>
                </a:solidFill>
              </a:rPr>
              <a:t>Library </a:t>
            </a:r>
          </a:p>
          <a:p>
            <a:pPr fontAlgn="auto">
              <a:spcAft>
                <a:spcPts val="0"/>
              </a:spcAft>
            </a:pPr>
            <a:r>
              <a:rPr lang="en-GB" b="1" dirty="0" smtClean="0">
                <a:solidFill>
                  <a:prstClr val="black"/>
                </a:solidFill>
              </a:rPr>
              <a:t>for re-using their slides presented at </a:t>
            </a:r>
            <a:r>
              <a:rPr lang="nl-NL" b="1" dirty="0" smtClean="0">
                <a:solidFill>
                  <a:prstClr val="black"/>
                </a:solidFill>
              </a:rPr>
              <a:t>Open </a:t>
            </a:r>
            <a:r>
              <a:rPr lang="nl-NL" b="1" dirty="0">
                <a:solidFill>
                  <a:prstClr val="black"/>
                </a:solidFill>
              </a:rPr>
              <a:t>Access, Open Data, Open </a:t>
            </a:r>
            <a:r>
              <a:rPr lang="nl-NL" b="1" dirty="0" smtClean="0">
                <a:solidFill>
                  <a:prstClr val="black"/>
                </a:solidFill>
              </a:rPr>
              <a:t>Science </a:t>
            </a:r>
            <a:r>
              <a:rPr lang="en-GB" b="1" dirty="0" smtClean="0">
                <a:solidFill>
                  <a:prstClr val="black"/>
                </a:solidFill>
              </a:rPr>
              <a:t>EIFL </a:t>
            </a:r>
            <a:r>
              <a:rPr lang="en-GB" b="1" dirty="0">
                <a:solidFill>
                  <a:prstClr val="black"/>
                </a:solidFill>
              </a:rPr>
              <a:t>Train-the-trainer </a:t>
            </a:r>
            <a:r>
              <a:rPr lang="en-GB" b="1" dirty="0" smtClean="0">
                <a:solidFill>
                  <a:prstClr val="black"/>
                </a:solidFill>
              </a:rPr>
              <a:t>programme</a:t>
            </a:r>
            <a:endParaRPr lang="en-GB" b="1" dirty="0">
              <a:solidFill>
                <a:prstClr val="black"/>
              </a:solidFill>
            </a:endParaRPr>
          </a:p>
        </p:txBody>
      </p:sp>
      <p:grpSp>
        <p:nvGrpSpPr>
          <p:cNvPr id="7" name="Group 6"/>
          <p:cNvGrpSpPr/>
          <p:nvPr/>
        </p:nvGrpSpPr>
        <p:grpSpPr>
          <a:xfrm>
            <a:off x="8293232" y="4136010"/>
            <a:ext cx="720549" cy="585827"/>
            <a:chOff x="11053822" y="5549116"/>
            <a:chExt cx="1106347" cy="829761"/>
          </a:xfrm>
        </p:grpSpPr>
        <p:pic>
          <p:nvPicPr>
            <p:cNvPr id="9" name="Afbeelding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3822" y="5549116"/>
              <a:ext cx="1106347" cy="82976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39874" y="5650162"/>
              <a:ext cx="432000" cy="531055"/>
            </a:xfrm>
            <a:prstGeom prst="rect">
              <a:avLst/>
            </a:prstGeom>
          </p:spPr>
        </p:pic>
      </p:grpSp>
      <p:sp>
        <p:nvSpPr>
          <p:cNvPr id="12" name="TextBox 11"/>
          <p:cNvSpPr txBox="1"/>
          <p:nvPr/>
        </p:nvSpPr>
        <p:spPr>
          <a:xfrm>
            <a:off x="8027613" y="4737704"/>
            <a:ext cx="986167" cy="369332"/>
          </a:xfrm>
          <a:prstGeom prst="rect">
            <a:avLst/>
          </a:prstGeom>
          <a:noFill/>
        </p:spPr>
        <p:txBody>
          <a:bodyPr wrap="none" rtlCol="0">
            <a:spAutoFit/>
          </a:bodyPr>
          <a:lstStyle/>
          <a:p>
            <a:pPr algn="r" defTabSz="685800" fontAlgn="auto">
              <a:spcBef>
                <a:spcPts val="0"/>
              </a:spcBef>
              <a:spcAft>
                <a:spcPts val="0"/>
              </a:spcAft>
            </a:pPr>
            <a:r>
              <a:rPr lang="en-GB" sz="900" b="1" dirty="0">
                <a:solidFill>
                  <a:prstClr val="black"/>
                </a:solidFill>
                <a:latin typeface="Calibri" panose="020F0502020204030204"/>
              </a:rPr>
              <a:t>@</a:t>
            </a:r>
            <a:r>
              <a:rPr lang="en-GB" sz="900" b="1" dirty="0" err="1">
                <a:solidFill>
                  <a:prstClr val="black"/>
                </a:solidFill>
                <a:latin typeface="Calibri" panose="020F0502020204030204"/>
              </a:rPr>
              <a:t>MsPhelps</a:t>
            </a:r>
            <a:endParaRPr lang="en-GB" sz="900" b="1" dirty="0">
              <a:solidFill>
                <a:prstClr val="black"/>
              </a:solidFill>
              <a:latin typeface="Calibri" panose="020F0502020204030204"/>
            </a:endParaRPr>
          </a:p>
          <a:p>
            <a:pPr algn="r" defTabSz="685800" fontAlgn="auto">
              <a:spcBef>
                <a:spcPts val="0"/>
              </a:spcBef>
              <a:spcAft>
                <a:spcPts val="0"/>
              </a:spcAft>
            </a:pPr>
            <a:r>
              <a:rPr lang="en-GB" sz="900" b="1" dirty="0">
                <a:solidFill>
                  <a:prstClr val="black"/>
                </a:solidFill>
                <a:latin typeface="Calibri" panose="020F0502020204030204"/>
              </a:rPr>
              <a:t>@</a:t>
            </a:r>
            <a:r>
              <a:rPr lang="en-GB" sz="900" b="1" dirty="0" err="1">
                <a:solidFill>
                  <a:prstClr val="black"/>
                </a:solidFill>
                <a:latin typeface="Calibri" panose="020F0502020204030204"/>
              </a:rPr>
              <a:t>jeroenbosman</a:t>
            </a:r>
            <a:endParaRPr lang="en-GB" sz="900" b="1" dirty="0">
              <a:solidFill>
                <a:prstClr val="black"/>
              </a:solidFill>
              <a:latin typeface="Calibri" panose="020F0502020204030204"/>
            </a:endParaRP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1808" y="316778"/>
            <a:ext cx="8019000" cy="2673000"/>
          </a:xfrm>
          <a:prstGeom prst="rect">
            <a:avLst/>
          </a:prstGeom>
        </p:spPr>
      </p:pic>
    </p:spTree>
    <p:extLst>
      <p:ext uri="{BB962C8B-B14F-4D97-AF65-F5344CB8AC3E}">
        <p14:creationId xmlns:p14="http://schemas.microsoft.com/office/powerpoint/2010/main" val="232697923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5900" y="900716"/>
            <a:ext cx="6172200" cy="857250"/>
          </a:xfrm>
        </p:spPr>
        <p:txBody>
          <a:bodyPr>
            <a:normAutofit/>
          </a:bodyPr>
          <a:lstStyle/>
          <a:p>
            <a:r>
              <a:rPr lang="en-GB" sz="3400" dirty="0">
                <a:solidFill>
                  <a:schemeClr val="tx1"/>
                </a:solidFill>
                <a:latin typeface="Trebuchet MS" panose="020B0603020202020204" pitchFamily="34" charset="0"/>
              </a:rPr>
              <a:t>With thanks to </a:t>
            </a:r>
          </a:p>
        </p:txBody>
      </p:sp>
      <p:sp>
        <p:nvSpPr>
          <p:cNvPr id="3" name="TextBox 2"/>
          <p:cNvSpPr txBox="1"/>
          <p:nvPr/>
        </p:nvSpPr>
        <p:spPr>
          <a:xfrm>
            <a:off x="1660462" y="1945178"/>
            <a:ext cx="6169088" cy="2308324"/>
          </a:xfrm>
          <a:prstGeom prst="rect">
            <a:avLst/>
          </a:prstGeom>
          <a:noFill/>
        </p:spPr>
        <p:txBody>
          <a:bodyPr wrap="square" rtlCol="0">
            <a:spAutoFit/>
          </a:bodyPr>
          <a:lstStyle/>
          <a:p>
            <a:pPr fontAlgn="auto">
              <a:spcBef>
                <a:spcPts val="0"/>
              </a:spcBef>
              <a:spcAft>
                <a:spcPts val="0"/>
              </a:spcAft>
            </a:pPr>
            <a:r>
              <a:rPr lang="en-US" sz="2400" dirty="0" err="1" smtClean="0">
                <a:solidFill>
                  <a:prstClr val="black"/>
                </a:solidFill>
                <a:latin typeface="Trebuchet MS" panose="020B0603020202020204" pitchFamily="34" charset="0"/>
              </a:rPr>
              <a:t>Marjan</a:t>
            </a:r>
            <a:r>
              <a:rPr lang="en-US" sz="2400" dirty="0" smtClean="0">
                <a:solidFill>
                  <a:prstClr val="black"/>
                </a:solidFill>
                <a:latin typeface="Trebuchet MS" panose="020B0603020202020204" pitchFamily="34" charset="0"/>
              </a:rPr>
              <a:t> Grootveld: </a:t>
            </a:r>
            <a:r>
              <a:rPr lang="en-US" sz="2400" dirty="0" smtClean="0">
                <a:solidFill>
                  <a:prstClr val="black"/>
                </a:solidFill>
                <a:latin typeface="Trebuchet MS" panose="020B0603020202020204" pitchFamily="34" charset="0"/>
                <a:hlinkClick r:id="rId3"/>
              </a:rPr>
              <a:t>marjan.grootveld@dans.knaw.nl</a:t>
            </a:r>
            <a:r>
              <a:rPr lang="en-US" sz="2400" dirty="0" smtClean="0">
                <a:solidFill>
                  <a:prstClr val="black"/>
                </a:solidFill>
                <a:latin typeface="Trebuchet MS" panose="020B0603020202020204" pitchFamily="34" charset="0"/>
              </a:rPr>
              <a:t> </a:t>
            </a:r>
            <a:endParaRPr lang="en-GB" sz="2400" dirty="0" smtClean="0">
              <a:solidFill>
                <a:prstClr val="black"/>
              </a:solidFill>
              <a:latin typeface="Trebuchet MS" panose="020B0603020202020204" pitchFamily="34" charset="0"/>
            </a:endParaRPr>
          </a:p>
          <a:p>
            <a:pPr fontAlgn="auto">
              <a:spcBef>
                <a:spcPts val="0"/>
              </a:spcBef>
              <a:spcAft>
                <a:spcPts val="0"/>
              </a:spcAft>
            </a:pPr>
            <a:r>
              <a:rPr lang="en-US" sz="2400" dirty="0" smtClean="0">
                <a:solidFill>
                  <a:prstClr val="black"/>
                </a:solidFill>
                <a:latin typeface="Trebuchet MS" panose="020B0603020202020204" pitchFamily="34" charset="0"/>
              </a:rPr>
              <a:t>Sarah Jones: </a:t>
            </a:r>
            <a:r>
              <a:rPr lang="en-US" sz="2400" dirty="0" smtClean="0">
                <a:solidFill>
                  <a:prstClr val="black"/>
                </a:solidFill>
                <a:latin typeface="Trebuchet MS" panose="020B0603020202020204" pitchFamily="34" charset="0"/>
                <a:hlinkClick r:id="rId4"/>
              </a:rPr>
              <a:t>sarah.jones@glasgow.ac.uk</a:t>
            </a:r>
            <a:endParaRPr lang="en-US" sz="2400" dirty="0" smtClean="0">
              <a:solidFill>
                <a:prstClr val="black"/>
              </a:solidFill>
              <a:latin typeface="Trebuchet MS" panose="020B0603020202020204" pitchFamily="34" charset="0"/>
            </a:endParaRPr>
          </a:p>
          <a:p>
            <a:pPr fontAlgn="auto">
              <a:spcBef>
                <a:spcPts val="0"/>
              </a:spcBef>
              <a:spcAft>
                <a:spcPts val="0"/>
              </a:spcAft>
            </a:pPr>
            <a:endParaRPr lang="en-US" sz="2400" dirty="0">
              <a:solidFill>
                <a:prstClr val="black"/>
              </a:solidFill>
              <a:latin typeface="Trebuchet MS" panose="020B0603020202020204" pitchFamily="34" charset="0"/>
            </a:endParaRPr>
          </a:p>
          <a:p>
            <a:pPr fontAlgn="auto">
              <a:spcBef>
                <a:spcPts val="0"/>
              </a:spcBef>
              <a:spcAft>
                <a:spcPts val="0"/>
              </a:spcAft>
            </a:pPr>
            <a:r>
              <a:rPr lang="en-GB" sz="2400" b="1" dirty="0" smtClean="0">
                <a:solidFill>
                  <a:prstClr val="black"/>
                </a:solidFill>
                <a:latin typeface="Trebuchet MS" panose="020B0603020202020204" pitchFamily="34" charset="0"/>
              </a:rPr>
              <a:t>Acknowledgements:</a:t>
            </a:r>
          </a:p>
          <a:p>
            <a:pPr fontAlgn="auto">
              <a:spcBef>
                <a:spcPts val="0"/>
              </a:spcBef>
              <a:spcAft>
                <a:spcPts val="0"/>
              </a:spcAft>
            </a:pPr>
            <a:r>
              <a:rPr lang="en-GB" sz="2400" dirty="0" smtClean="0">
                <a:solidFill>
                  <a:prstClr val="black"/>
                </a:solidFill>
                <a:latin typeface="Trebuchet MS" panose="020B0603020202020204" pitchFamily="34" charset="0"/>
              </a:rPr>
              <a:t>Thanks to DANS and DCC for reuse of slide</a:t>
            </a:r>
            <a:endParaRPr lang="en-GB" sz="2400" dirty="0">
              <a:solidFill>
                <a:prstClr val="black"/>
              </a:solidFill>
              <a:latin typeface="Trebuchet MS" panose="020B0603020202020204" pitchFamily="34" charset="0"/>
            </a:endParaRPr>
          </a:p>
        </p:txBody>
      </p:sp>
      <p:pic>
        <p:nvPicPr>
          <p:cNvPr id="5" name="Picture 4" descr="EUDAT-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384" y="106851"/>
            <a:ext cx="775916" cy="512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6890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7963" y="190500"/>
            <a:ext cx="6970437" cy="4953000"/>
          </a:xfrm>
        </p:spPr>
        <p:txBody>
          <a:bodyPr>
            <a:normAutofit/>
          </a:bodyPr>
          <a:lstStyle/>
          <a:p>
            <a:r>
              <a:rPr lang="pt-PT" sz="3712" dirty="0" smtClean="0">
                <a:solidFill>
                  <a:srgbClr val="F37621"/>
                </a:solidFill>
                <a:latin typeface="Calibri" panose="020F0502020204030204" pitchFamily="34" charset="0"/>
              </a:rPr>
              <a:t>Thank you! Questions? </a:t>
            </a:r>
            <a:br>
              <a:rPr lang="pt-PT" sz="3712" dirty="0" smtClean="0">
                <a:solidFill>
                  <a:srgbClr val="F37621"/>
                </a:solidFill>
                <a:latin typeface="Calibri" panose="020F0502020204030204" pitchFamily="34" charset="0"/>
              </a:rPr>
            </a:br>
            <a:r>
              <a:rPr lang="pt-PT" sz="3712" dirty="0" smtClean="0">
                <a:solidFill>
                  <a:srgbClr val="F37621"/>
                </a:solidFill>
                <a:latin typeface="Calibri" panose="020F0502020204030204" pitchFamily="34" charset="0"/>
              </a:rPr>
              <a:t>iryna.kuchma@eifl.net</a:t>
            </a:r>
            <a:br>
              <a:rPr lang="pt-PT" sz="3712" dirty="0" smtClean="0">
                <a:solidFill>
                  <a:srgbClr val="F37621"/>
                </a:solidFill>
                <a:latin typeface="Calibri" panose="020F0502020204030204" pitchFamily="34" charset="0"/>
              </a:rPr>
            </a:br>
            <a:r>
              <a:rPr lang="pt-PT" sz="3712" dirty="0" smtClean="0">
                <a:solidFill>
                  <a:srgbClr val="F37621"/>
                </a:solidFill>
                <a:latin typeface="Calibri" panose="020F0502020204030204" pitchFamily="34" charset="0"/>
              </a:rPr>
              <a:t>@irynakuchma</a:t>
            </a:r>
            <a:br>
              <a:rPr lang="pt-PT" sz="3712" dirty="0" smtClean="0">
                <a:solidFill>
                  <a:srgbClr val="F37621"/>
                </a:solidFill>
                <a:latin typeface="Calibri" panose="020F0502020204030204" pitchFamily="34" charset="0"/>
              </a:rPr>
            </a:br>
            <a:r>
              <a:rPr lang="pt-PT" sz="3712" dirty="0" smtClean="0">
                <a:solidFill>
                  <a:srgbClr val="F37621"/>
                </a:solidFill>
                <a:latin typeface="Calibri" panose="020F0502020204030204" pitchFamily="34" charset="0"/>
              </a:rPr>
              <a:t>https</a:t>
            </a:r>
            <a:r>
              <a:rPr lang="pt-PT" sz="3712" dirty="0">
                <a:solidFill>
                  <a:srgbClr val="F37621"/>
                </a:solidFill>
                <a:latin typeface="Calibri" panose="020F0502020204030204" pitchFamily="34" charset="0"/>
              </a:rPr>
              <a:t>://</a:t>
            </a:r>
            <a:r>
              <a:rPr lang="pt-PT" sz="3712" dirty="0">
                <a:solidFill>
                  <a:srgbClr val="F37621"/>
                </a:solidFill>
                <a:latin typeface="Calibri" panose="020F0502020204030204" pitchFamily="34" charset="0"/>
              </a:rPr>
              <a:t>www.fosteropenscience.eu</a:t>
            </a:r>
            <a:r>
              <a:rPr lang="pt-PT" sz="3712" dirty="0">
                <a:latin typeface="Calibri" panose="020F0502020204030204" pitchFamily="34" charset="0"/>
              </a:rPr>
              <a:t/>
            </a:r>
            <a:br>
              <a:rPr lang="pt-PT" sz="3712" dirty="0">
                <a:latin typeface="Calibri" panose="020F0502020204030204" pitchFamily="34" charset="0"/>
              </a:rPr>
            </a:br>
            <a:r>
              <a:rPr lang="en-GB" sz="3712" dirty="0">
                <a:latin typeface="Calibri" panose="020F0502020204030204" pitchFamily="34" charset="0"/>
              </a:rPr>
              <a:t>@</a:t>
            </a:r>
            <a:r>
              <a:rPr lang="en-GB" sz="3712" dirty="0" err="1">
                <a:latin typeface="Calibri" panose="020F0502020204030204" pitchFamily="34" charset="0"/>
              </a:rPr>
              <a:t>fosterscience</a:t>
            </a:r>
            <a:r>
              <a:rPr lang="en-GB" sz="3712" dirty="0">
                <a:latin typeface="Calibri" panose="020F0502020204030204" pitchFamily="34" charset="0"/>
              </a:rPr>
              <a:t> </a:t>
            </a:r>
            <a:br>
              <a:rPr lang="en-GB" sz="3712" dirty="0">
                <a:latin typeface="Calibri" panose="020F0502020204030204" pitchFamily="34" charset="0"/>
              </a:rPr>
            </a:br>
            <a:r>
              <a:rPr lang="pt-PT" sz="3712" dirty="0">
                <a:latin typeface="Calibri" panose="020F0502020204030204" pitchFamily="34" charset="0"/>
              </a:rPr>
              <a:t>facebook.com/fosteropenscience </a:t>
            </a:r>
            <a:endParaRPr lang="en-US" dirty="0"/>
          </a:p>
        </p:txBody>
      </p:sp>
      <p:pic>
        <p:nvPicPr>
          <p:cNvPr id="3" name="Picture 6" descr="posterwebico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27402" y="1741684"/>
            <a:ext cx="228600" cy="250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2291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normAutofit/>
          </a:bodyPr>
          <a:lstStyle/>
          <a:p>
            <a:pPr algn="ctr"/>
            <a:r>
              <a:rPr lang="nl-NL"/>
              <a:t>Open Science practices</a:t>
            </a:r>
            <a:endParaRPr lang="nl-NL" dirty="0"/>
          </a:p>
        </p:txBody>
      </p:sp>
      <p:sp>
        <p:nvSpPr>
          <p:cNvPr id="21" name="AutoShape 2" descr="Image result for science in transition"/>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GB">
              <a:solidFill>
                <a:prstClr val="black"/>
              </a:solidFill>
              <a:latin typeface="Calibri" panose="020F0502020204030204"/>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9207" y="1466228"/>
            <a:ext cx="2430000" cy="1716915"/>
          </a:xfrm>
          <a:prstGeom prst="rect">
            <a:avLst/>
          </a:prstGeom>
        </p:spPr>
      </p:pic>
      <p:sp>
        <p:nvSpPr>
          <p:cNvPr id="11" name="Rectangle 10"/>
          <p:cNvSpPr/>
          <p:nvPr/>
        </p:nvSpPr>
        <p:spPr>
          <a:xfrm>
            <a:off x="3549508" y="2040835"/>
            <a:ext cx="1941429" cy="553998"/>
          </a:xfrm>
          <a:prstGeom prst="rect">
            <a:avLst/>
          </a:prstGeom>
        </p:spPr>
        <p:txBody>
          <a:bodyPr wrap="none">
            <a:spAutoFit/>
          </a:bodyPr>
          <a:lstStyle/>
          <a:p>
            <a:pPr algn="ctr" defTabSz="685800" fontAlgn="auto">
              <a:spcBef>
                <a:spcPts val="0"/>
              </a:spcBef>
              <a:spcAft>
                <a:spcPts val="0"/>
              </a:spcAft>
            </a:pPr>
            <a:r>
              <a:rPr lang="en-GB" sz="1500" dirty="0">
                <a:solidFill>
                  <a:prstClr val="black"/>
                </a:solidFill>
                <a:latin typeface="Calibri" panose="020F0502020204030204"/>
              </a:rPr>
              <a:t>store data in the most </a:t>
            </a:r>
          </a:p>
          <a:p>
            <a:pPr algn="ctr" defTabSz="685800" fontAlgn="auto">
              <a:spcBef>
                <a:spcPts val="0"/>
              </a:spcBef>
              <a:spcAft>
                <a:spcPts val="0"/>
              </a:spcAft>
            </a:pPr>
            <a:r>
              <a:rPr lang="en-GB" sz="1500" dirty="0">
                <a:solidFill>
                  <a:prstClr val="black"/>
                </a:solidFill>
                <a:latin typeface="Calibri" panose="020F0502020204030204"/>
              </a:rPr>
              <a:t>open format possible</a:t>
            </a:r>
          </a:p>
        </p:txBody>
      </p:sp>
      <p:grpSp>
        <p:nvGrpSpPr>
          <p:cNvPr id="4" name="Group 3"/>
          <p:cNvGrpSpPr/>
          <p:nvPr/>
        </p:nvGrpSpPr>
        <p:grpSpPr>
          <a:xfrm>
            <a:off x="6111077" y="1487502"/>
            <a:ext cx="2430000" cy="1716915"/>
            <a:chOff x="8148103" y="2002190"/>
            <a:chExt cx="3240000" cy="228922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103" y="2002190"/>
              <a:ext cx="3240000" cy="2289220"/>
            </a:xfrm>
            <a:prstGeom prst="rect">
              <a:avLst/>
            </a:prstGeom>
          </p:spPr>
        </p:pic>
        <p:sp>
          <p:nvSpPr>
            <p:cNvPr id="13" name="Rectangle 12"/>
            <p:cNvSpPr/>
            <p:nvPr/>
          </p:nvSpPr>
          <p:spPr>
            <a:xfrm>
              <a:off x="8488983" y="2620031"/>
              <a:ext cx="2658849" cy="1046440"/>
            </a:xfrm>
            <a:prstGeom prst="rect">
              <a:avLst/>
            </a:prstGeom>
          </p:spPr>
          <p:txBody>
            <a:bodyPr wrap="none">
              <a:spAutoFit/>
            </a:bodyPr>
            <a:lstStyle/>
            <a:p>
              <a:pPr algn="ctr" defTabSz="685800" fontAlgn="auto">
                <a:spcBef>
                  <a:spcPts val="0"/>
                </a:spcBef>
                <a:spcAft>
                  <a:spcPts val="0"/>
                </a:spcAft>
              </a:pPr>
              <a:r>
                <a:rPr lang="en-GB" sz="1500" dirty="0">
                  <a:solidFill>
                    <a:prstClr val="black"/>
                  </a:solidFill>
                  <a:latin typeface="Calibri" panose="020F0502020204030204"/>
                </a:rPr>
                <a:t>cite OA versions of </a:t>
              </a:r>
            </a:p>
            <a:p>
              <a:pPr algn="ctr" defTabSz="685800" fontAlgn="auto">
                <a:spcBef>
                  <a:spcPts val="0"/>
                </a:spcBef>
                <a:spcAft>
                  <a:spcPts val="0"/>
                </a:spcAft>
              </a:pPr>
              <a:r>
                <a:rPr lang="en-GB" sz="1500" dirty="0">
                  <a:solidFill>
                    <a:prstClr val="black"/>
                  </a:solidFill>
                  <a:latin typeface="Calibri" panose="020F0502020204030204"/>
                </a:rPr>
                <a:t>literature &amp; provide </a:t>
              </a:r>
            </a:p>
            <a:p>
              <a:pPr algn="ctr" defTabSz="685800" fontAlgn="auto">
                <a:spcBef>
                  <a:spcPts val="0"/>
                </a:spcBef>
                <a:spcAft>
                  <a:spcPts val="0"/>
                </a:spcAft>
              </a:pPr>
              <a:r>
                <a:rPr lang="en-GB" sz="1500" dirty="0">
                  <a:solidFill>
                    <a:prstClr val="black"/>
                  </a:solidFill>
                  <a:latin typeface="Calibri" panose="020F0502020204030204"/>
                </a:rPr>
                <a:t>data and code citations</a:t>
              </a:r>
            </a:p>
          </p:txBody>
        </p:sp>
      </p:grpSp>
      <p:grpSp>
        <p:nvGrpSpPr>
          <p:cNvPr id="5" name="Group 4"/>
          <p:cNvGrpSpPr/>
          <p:nvPr/>
        </p:nvGrpSpPr>
        <p:grpSpPr>
          <a:xfrm>
            <a:off x="626194" y="3332858"/>
            <a:ext cx="2430000" cy="1716915"/>
            <a:chOff x="486133" y="4443810"/>
            <a:chExt cx="3240000" cy="228922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133" y="4443810"/>
              <a:ext cx="3240000" cy="2289220"/>
            </a:xfrm>
            <a:prstGeom prst="rect">
              <a:avLst/>
            </a:prstGeom>
          </p:spPr>
        </p:pic>
        <p:sp>
          <p:nvSpPr>
            <p:cNvPr id="16" name="Rectangle 15"/>
            <p:cNvSpPr/>
            <p:nvPr/>
          </p:nvSpPr>
          <p:spPr>
            <a:xfrm>
              <a:off x="1089229" y="5080589"/>
              <a:ext cx="2056119" cy="1046440"/>
            </a:xfrm>
            <a:prstGeom prst="rect">
              <a:avLst/>
            </a:prstGeom>
          </p:spPr>
          <p:txBody>
            <a:bodyPr wrap="none">
              <a:spAutoFit/>
            </a:bodyPr>
            <a:lstStyle/>
            <a:p>
              <a:pPr algn="ctr" defTabSz="685800" fontAlgn="auto">
                <a:spcBef>
                  <a:spcPts val="0"/>
                </a:spcBef>
                <a:spcAft>
                  <a:spcPts val="0"/>
                </a:spcAft>
              </a:pPr>
              <a:r>
                <a:rPr lang="en-GB" sz="1500" dirty="0">
                  <a:solidFill>
                    <a:prstClr val="black"/>
                  </a:solidFill>
                  <a:latin typeface="Calibri" panose="020F0502020204030204"/>
                </a:rPr>
                <a:t>acknowledge </a:t>
              </a:r>
            </a:p>
            <a:p>
              <a:pPr algn="ctr" defTabSz="685800" fontAlgn="auto">
                <a:spcBef>
                  <a:spcPts val="0"/>
                </a:spcBef>
                <a:spcAft>
                  <a:spcPts val="0"/>
                </a:spcAft>
              </a:pPr>
              <a:r>
                <a:rPr lang="en-GB" sz="1500" dirty="0">
                  <a:solidFill>
                    <a:prstClr val="black"/>
                  </a:solidFill>
                  <a:latin typeface="Calibri" panose="020F0502020204030204"/>
                </a:rPr>
                <a:t>contributor roles </a:t>
              </a:r>
            </a:p>
            <a:p>
              <a:pPr algn="ctr" defTabSz="685800" fontAlgn="auto">
                <a:spcBef>
                  <a:spcPts val="0"/>
                </a:spcBef>
                <a:spcAft>
                  <a:spcPts val="0"/>
                </a:spcAft>
              </a:pPr>
              <a:r>
                <a:rPr lang="en-GB" sz="1500" dirty="0">
                  <a:solidFill>
                    <a:prstClr val="black"/>
                  </a:solidFill>
                  <a:latin typeface="Calibri" panose="020F0502020204030204"/>
                </a:rPr>
                <a:t>in a publication</a:t>
              </a:r>
            </a:p>
          </p:txBody>
        </p:sp>
      </p:grpSp>
      <p:grpSp>
        <p:nvGrpSpPr>
          <p:cNvPr id="7" name="Group 6"/>
          <p:cNvGrpSpPr/>
          <p:nvPr/>
        </p:nvGrpSpPr>
        <p:grpSpPr>
          <a:xfrm>
            <a:off x="6119824" y="3327714"/>
            <a:ext cx="2430000" cy="1716915"/>
            <a:chOff x="8159765" y="4455806"/>
            <a:chExt cx="3240000" cy="228922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9765" y="4455806"/>
              <a:ext cx="3240000" cy="2289220"/>
            </a:xfrm>
            <a:prstGeom prst="rect">
              <a:avLst/>
            </a:prstGeom>
          </p:spPr>
        </p:pic>
        <p:sp>
          <p:nvSpPr>
            <p:cNvPr id="24" name="Rectangle 23"/>
            <p:cNvSpPr/>
            <p:nvPr/>
          </p:nvSpPr>
          <p:spPr>
            <a:xfrm>
              <a:off x="8540578" y="5099465"/>
              <a:ext cx="2555657" cy="1046440"/>
            </a:xfrm>
            <a:prstGeom prst="rect">
              <a:avLst/>
            </a:prstGeom>
          </p:spPr>
          <p:txBody>
            <a:bodyPr wrap="none">
              <a:spAutoFit/>
            </a:bodyPr>
            <a:lstStyle/>
            <a:p>
              <a:pPr algn="ctr" defTabSz="685800" fontAlgn="auto">
                <a:spcBef>
                  <a:spcPts val="0"/>
                </a:spcBef>
                <a:spcAft>
                  <a:spcPts val="0"/>
                </a:spcAft>
              </a:pPr>
              <a:r>
                <a:rPr lang="en-GB" sz="1500" dirty="0">
                  <a:solidFill>
                    <a:prstClr val="black"/>
                  </a:solidFill>
                  <a:latin typeface="Calibri" panose="020F0502020204030204"/>
                </a:rPr>
                <a:t>publish preprints,</a:t>
              </a:r>
            </a:p>
            <a:p>
              <a:pPr algn="ctr" defTabSz="685800" fontAlgn="auto">
                <a:spcBef>
                  <a:spcPts val="0"/>
                </a:spcBef>
                <a:spcAft>
                  <a:spcPts val="0"/>
                </a:spcAft>
              </a:pPr>
              <a:r>
                <a:rPr lang="en-GB" sz="1500" dirty="0">
                  <a:solidFill>
                    <a:prstClr val="black"/>
                  </a:solidFill>
                  <a:latin typeface="Calibri" panose="020F0502020204030204"/>
                </a:rPr>
                <a:t>encourage feedback / </a:t>
              </a:r>
            </a:p>
            <a:p>
              <a:pPr algn="ctr" defTabSz="685800" fontAlgn="auto">
                <a:spcBef>
                  <a:spcPts val="0"/>
                </a:spcBef>
                <a:spcAft>
                  <a:spcPts val="0"/>
                </a:spcAft>
              </a:pPr>
              <a:r>
                <a:rPr lang="en-GB" sz="1500" dirty="0">
                  <a:solidFill>
                    <a:prstClr val="black"/>
                  </a:solidFill>
                  <a:latin typeface="Calibri" panose="020F0502020204030204"/>
                </a:rPr>
                <a:t>open peer review</a:t>
              </a:r>
            </a:p>
          </p:txBody>
        </p:sp>
      </p:grpSp>
      <p:grpSp>
        <p:nvGrpSpPr>
          <p:cNvPr id="6" name="Group 5"/>
          <p:cNvGrpSpPr/>
          <p:nvPr/>
        </p:nvGrpSpPr>
        <p:grpSpPr>
          <a:xfrm>
            <a:off x="3344975" y="3347015"/>
            <a:ext cx="2430000" cy="1716915"/>
            <a:chOff x="4271433" y="4462687"/>
            <a:chExt cx="3240000" cy="2289220"/>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1433" y="4462687"/>
              <a:ext cx="3240000" cy="2289220"/>
            </a:xfrm>
            <a:prstGeom prst="rect">
              <a:avLst/>
            </a:prstGeom>
          </p:spPr>
        </p:pic>
        <p:sp>
          <p:nvSpPr>
            <p:cNvPr id="26" name="Rectangle 25"/>
            <p:cNvSpPr/>
            <p:nvPr/>
          </p:nvSpPr>
          <p:spPr>
            <a:xfrm>
              <a:off x="4398545" y="5259352"/>
              <a:ext cx="2985776" cy="738664"/>
            </a:xfrm>
            <a:prstGeom prst="rect">
              <a:avLst/>
            </a:prstGeom>
          </p:spPr>
          <p:txBody>
            <a:bodyPr wrap="none">
              <a:spAutoFit/>
            </a:bodyPr>
            <a:lstStyle/>
            <a:p>
              <a:pPr algn="ctr" defTabSz="685800" fontAlgn="auto">
                <a:spcBef>
                  <a:spcPts val="0"/>
                </a:spcBef>
                <a:spcAft>
                  <a:spcPts val="0"/>
                </a:spcAft>
              </a:pPr>
              <a:r>
                <a:rPr lang="en-GB" sz="1500" dirty="0">
                  <a:solidFill>
                    <a:prstClr val="black"/>
                  </a:solidFill>
                  <a:latin typeface="Calibri" panose="020F0502020204030204"/>
                </a:rPr>
                <a:t>translate research objects </a:t>
              </a:r>
            </a:p>
            <a:p>
              <a:pPr algn="ctr" defTabSz="685800" fontAlgn="auto">
                <a:spcBef>
                  <a:spcPts val="0"/>
                </a:spcBef>
                <a:spcAft>
                  <a:spcPts val="0"/>
                </a:spcAft>
              </a:pPr>
              <a:r>
                <a:rPr lang="en-GB" sz="1500" dirty="0">
                  <a:solidFill>
                    <a:prstClr val="black"/>
                  </a:solidFill>
                  <a:latin typeface="Calibri" panose="020F0502020204030204"/>
                </a:rPr>
                <a:t>in world languages</a:t>
              </a:r>
            </a:p>
          </p:txBody>
        </p:sp>
      </p:grpSp>
      <p:pic>
        <p:nvPicPr>
          <p:cNvPr id="12" name="Picture 11">
            <a:extLst>
              <a:ext uri="{FF2B5EF4-FFF2-40B4-BE49-F238E27FC236}">
                <a16:creationId xmlns:a16="http://schemas.microsoft.com/office/drawing/2014/main" xmlns="" id="{5FB590FA-AF43-4019-9B0A-992F2CD46A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740" y="1465858"/>
            <a:ext cx="2430000" cy="1719245"/>
          </a:xfrm>
          <a:prstGeom prst="rect">
            <a:avLst/>
          </a:prstGeom>
        </p:spPr>
      </p:pic>
    </p:spTree>
    <p:extLst>
      <p:ext uri="{BB962C8B-B14F-4D97-AF65-F5344CB8AC3E}">
        <p14:creationId xmlns:p14="http://schemas.microsoft.com/office/powerpoint/2010/main" val="4188491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lumMod val="20000"/>
              <a:lumOff val="80000"/>
            </a:schemeClr>
          </a:solidFill>
        </p:spPr>
        <p:txBody>
          <a:bodyPr>
            <a:normAutofit/>
          </a:bodyPr>
          <a:lstStyle/>
          <a:p>
            <a:pPr algn="ctr"/>
            <a:r>
              <a:rPr lang="nl-NL"/>
              <a:t>Open Science practices</a:t>
            </a:r>
            <a:endParaRPr lang="nl-NL" dirty="0"/>
          </a:p>
        </p:txBody>
      </p:sp>
      <p:sp>
        <p:nvSpPr>
          <p:cNvPr id="21" name="AutoShape 2" descr="Image result for science in transition"/>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pPr>
            <a:endParaRPr lang="en-GB">
              <a:solidFill>
                <a:prstClr val="black"/>
              </a:solidFill>
              <a:latin typeface="Calibri" panose="020F0502020204030204"/>
            </a:endParaRPr>
          </a:p>
        </p:txBody>
      </p: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258" y="1466228"/>
            <a:ext cx="2430000" cy="1716915"/>
          </a:xfrm>
          <a:prstGeom prst="rect">
            <a:avLst/>
          </a:prstGeom>
        </p:spPr>
      </p:pic>
      <p:grpSp>
        <p:nvGrpSpPr>
          <p:cNvPr id="5" name="Group 4"/>
          <p:cNvGrpSpPr/>
          <p:nvPr/>
        </p:nvGrpSpPr>
        <p:grpSpPr>
          <a:xfrm>
            <a:off x="654471" y="3332858"/>
            <a:ext cx="2430000" cy="1716915"/>
            <a:chOff x="486133" y="4443810"/>
            <a:chExt cx="3240000" cy="228922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6133" y="4443810"/>
              <a:ext cx="3240000" cy="2289220"/>
            </a:xfrm>
            <a:prstGeom prst="rect">
              <a:avLst/>
            </a:prstGeom>
          </p:spPr>
        </p:pic>
        <p:sp>
          <p:nvSpPr>
            <p:cNvPr id="24" name="Rectangle 23"/>
            <p:cNvSpPr/>
            <p:nvPr/>
          </p:nvSpPr>
          <p:spPr>
            <a:xfrm>
              <a:off x="928546" y="5109795"/>
              <a:ext cx="2335939" cy="1046440"/>
            </a:xfrm>
            <a:prstGeom prst="rect">
              <a:avLst/>
            </a:prstGeom>
          </p:spPr>
          <p:txBody>
            <a:bodyPr wrap="none">
              <a:spAutoFit/>
            </a:bodyPr>
            <a:lstStyle/>
            <a:p>
              <a:pPr algn="ctr" defTabSz="685800" fontAlgn="auto">
                <a:spcBef>
                  <a:spcPts val="0"/>
                </a:spcBef>
                <a:spcAft>
                  <a:spcPts val="0"/>
                </a:spcAft>
              </a:pPr>
              <a:r>
                <a:rPr lang="en-GB" sz="1500" dirty="0">
                  <a:solidFill>
                    <a:prstClr val="black"/>
                  </a:solidFill>
                  <a:latin typeface="Calibri" panose="020F0502020204030204"/>
                </a:rPr>
                <a:t>refuse to be part of </a:t>
              </a:r>
            </a:p>
            <a:p>
              <a:pPr algn="ctr" defTabSz="685800" fontAlgn="auto">
                <a:spcBef>
                  <a:spcPts val="0"/>
                </a:spcBef>
                <a:spcAft>
                  <a:spcPts val="0"/>
                </a:spcAft>
              </a:pPr>
              <a:r>
                <a:rPr lang="en-GB" sz="1500" dirty="0">
                  <a:solidFill>
                    <a:prstClr val="black"/>
                  </a:solidFill>
                  <a:latin typeface="Calibri" panose="020F0502020204030204"/>
                </a:rPr>
                <a:t>all male of all white </a:t>
              </a:r>
            </a:p>
            <a:p>
              <a:pPr algn="ctr" defTabSz="685800" fontAlgn="auto">
                <a:spcBef>
                  <a:spcPts val="0"/>
                </a:spcBef>
                <a:spcAft>
                  <a:spcPts val="0"/>
                </a:spcAft>
              </a:pPr>
              <a:r>
                <a:rPr lang="en-GB" sz="1500" dirty="0">
                  <a:solidFill>
                    <a:prstClr val="black"/>
                  </a:solidFill>
                  <a:latin typeface="Calibri" panose="020F0502020204030204"/>
                </a:rPr>
                <a:t>panels</a:t>
              </a:r>
            </a:p>
          </p:txBody>
        </p:sp>
      </p:grpSp>
      <p:grpSp>
        <p:nvGrpSpPr>
          <p:cNvPr id="7" name="Group 6"/>
          <p:cNvGrpSpPr/>
          <p:nvPr/>
        </p:nvGrpSpPr>
        <p:grpSpPr>
          <a:xfrm>
            <a:off x="6084473" y="3327714"/>
            <a:ext cx="2430000" cy="1716915"/>
            <a:chOff x="8159765" y="4455806"/>
            <a:chExt cx="3240000" cy="228922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59765" y="4455806"/>
              <a:ext cx="3240000" cy="2289220"/>
            </a:xfrm>
            <a:prstGeom prst="rect">
              <a:avLst/>
            </a:prstGeom>
          </p:spPr>
        </p:pic>
        <p:sp>
          <p:nvSpPr>
            <p:cNvPr id="25" name="Rectangle 24"/>
            <p:cNvSpPr/>
            <p:nvPr/>
          </p:nvSpPr>
          <p:spPr>
            <a:xfrm>
              <a:off x="8651084" y="4926701"/>
              <a:ext cx="2257371" cy="1354217"/>
            </a:xfrm>
            <a:prstGeom prst="rect">
              <a:avLst/>
            </a:prstGeom>
          </p:spPr>
          <p:txBody>
            <a:bodyPr wrap="none">
              <a:spAutoFit/>
            </a:bodyPr>
            <a:lstStyle/>
            <a:p>
              <a:pPr algn="ctr" defTabSz="685800" fontAlgn="auto">
                <a:spcBef>
                  <a:spcPts val="0"/>
                </a:spcBef>
                <a:spcAft>
                  <a:spcPts val="0"/>
                </a:spcAft>
              </a:pPr>
              <a:r>
                <a:rPr lang="en-GB" sz="1500" dirty="0">
                  <a:solidFill>
                    <a:prstClr val="black"/>
                  </a:solidFill>
                  <a:latin typeface="Calibri" panose="020F0502020204030204"/>
                </a:rPr>
                <a:t>use metrics of </a:t>
              </a:r>
            </a:p>
            <a:p>
              <a:pPr algn="ctr" defTabSz="685800" fontAlgn="auto">
                <a:spcBef>
                  <a:spcPts val="0"/>
                </a:spcBef>
                <a:spcAft>
                  <a:spcPts val="0"/>
                </a:spcAft>
              </a:pPr>
              <a:r>
                <a:rPr lang="en-GB" sz="1500" dirty="0">
                  <a:solidFill>
                    <a:prstClr val="black"/>
                  </a:solidFill>
                  <a:latin typeface="Calibri" panose="020F0502020204030204"/>
                </a:rPr>
                <a:t>commercial /social </a:t>
              </a:r>
            </a:p>
            <a:p>
              <a:pPr algn="ctr" defTabSz="685800" fontAlgn="auto">
                <a:spcBef>
                  <a:spcPts val="0"/>
                </a:spcBef>
                <a:spcAft>
                  <a:spcPts val="0"/>
                </a:spcAft>
              </a:pPr>
              <a:r>
                <a:rPr lang="en-GB" sz="1500" dirty="0">
                  <a:solidFill>
                    <a:prstClr val="black"/>
                  </a:solidFill>
                  <a:latin typeface="Calibri" panose="020F0502020204030204"/>
                </a:rPr>
                <a:t>applications to </a:t>
              </a:r>
            </a:p>
            <a:p>
              <a:pPr algn="ctr" defTabSz="685800" fontAlgn="auto">
                <a:spcBef>
                  <a:spcPts val="0"/>
                </a:spcBef>
                <a:spcAft>
                  <a:spcPts val="0"/>
                </a:spcAft>
              </a:pPr>
              <a:r>
                <a:rPr lang="en-GB" sz="1500" dirty="0">
                  <a:solidFill>
                    <a:prstClr val="black"/>
                  </a:solidFill>
                  <a:latin typeface="Calibri" panose="020F0502020204030204"/>
                </a:rPr>
                <a:t> assess research</a:t>
              </a:r>
            </a:p>
          </p:txBody>
        </p:sp>
      </p:grpSp>
      <p:sp>
        <p:nvSpPr>
          <p:cNvPr id="26" name="TextBox 25"/>
          <p:cNvSpPr txBox="1"/>
          <p:nvPr/>
        </p:nvSpPr>
        <p:spPr>
          <a:xfrm>
            <a:off x="764850" y="2030257"/>
            <a:ext cx="2228560" cy="553998"/>
          </a:xfrm>
          <a:prstGeom prst="rect">
            <a:avLst/>
          </a:prstGeom>
          <a:noFill/>
        </p:spPr>
        <p:txBody>
          <a:bodyPr wrap="none" rtlCol="0">
            <a:spAutoFit/>
          </a:bodyPr>
          <a:lstStyle/>
          <a:p>
            <a:pPr algn="ctr" defTabSz="685800" fontAlgn="auto">
              <a:spcBef>
                <a:spcPts val="0"/>
              </a:spcBef>
              <a:spcAft>
                <a:spcPts val="0"/>
              </a:spcAft>
            </a:pPr>
            <a:r>
              <a:rPr lang="en-GB" sz="1500">
                <a:solidFill>
                  <a:prstClr val="black"/>
                </a:solidFill>
                <a:latin typeface="Calibri" panose="020F0502020204030204"/>
              </a:rPr>
              <a:t>publish  pre-publication </a:t>
            </a:r>
          </a:p>
          <a:p>
            <a:pPr algn="ctr" defTabSz="685800" fontAlgn="auto">
              <a:spcBef>
                <a:spcPts val="0"/>
              </a:spcBef>
              <a:spcAft>
                <a:spcPts val="0"/>
              </a:spcAft>
            </a:pPr>
            <a:r>
              <a:rPr lang="en-GB" sz="1500">
                <a:solidFill>
                  <a:prstClr val="black"/>
                </a:solidFill>
                <a:latin typeface="Calibri" panose="020F0502020204030204"/>
              </a:rPr>
              <a:t>history (version + reviews)</a:t>
            </a:r>
          </a:p>
        </p:txBody>
      </p:sp>
      <p:pic>
        <p:nvPicPr>
          <p:cNvPr id="9" name="Picture 8">
            <a:extLst>
              <a:ext uri="{FF2B5EF4-FFF2-40B4-BE49-F238E27FC236}">
                <a16:creationId xmlns:a16="http://schemas.microsoft.com/office/drawing/2014/main" xmlns="" id="{65196127-4ACE-46B9-AB64-6A92F3529E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8389" y="1496718"/>
            <a:ext cx="2430000" cy="1719245"/>
          </a:xfrm>
          <a:prstGeom prst="rect">
            <a:avLst/>
          </a:prstGeom>
        </p:spPr>
      </p:pic>
      <p:pic>
        <p:nvPicPr>
          <p:cNvPr id="11" name="Picture 10">
            <a:extLst>
              <a:ext uri="{FF2B5EF4-FFF2-40B4-BE49-F238E27FC236}">
                <a16:creationId xmlns:a16="http://schemas.microsoft.com/office/drawing/2014/main" xmlns="" id="{8FB7E7DB-0404-4CA7-B75B-1050D7D798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4973" y="3335005"/>
            <a:ext cx="2430000" cy="1714768"/>
          </a:xfrm>
          <a:prstGeom prst="rect">
            <a:avLst/>
          </a:prstGeom>
        </p:spPr>
      </p:pic>
      <p:pic>
        <p:nvPicPr>
          <p:cNvPr id="14" name="Picture 13">
            <a:extLst>
              <a:ext uri="{FF2B5EF4-FFF2-40B4-BE49-F238E27FC236}">
                <a16:creationId xmlns:a16="http://schemas.microsoft.com/office/drawing/2014/main" xmlns="" id="{3804F2F6-DD00-49BD-8EE8-C6DBAB50ED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4174" y="1491649"/>
            <a:ext cx="2430000" cy="1719245"/>
          </a:xfrm>
          <a:prstGeom prst="rect">
            <a:avLst/>
          </a:prstGeom>
        </p:spPr>
      </p:pic>
    </p:spTree>
    <p:extLst>
      <p:ext uri="{BB962C8B-B14F-4D97-AF65-F5344CB8AC3E}">
        <p14:creationId xmlns:p14="http://schemas.microsoft.com/office/powerpoint/2010/main" val="12882486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141" y="2064194"/>
            <a:ext cx="7967383" cy="994172"/>
          </a:xfrm>
          <a:solidFill>
            <a:schemeClr val="accent4">
              <a:lumMod val="20000"/>
              <a:lumOff val="80000"/>
            </a:schemeClr>
          </a:solidFill>
        </p:spPr>
        <p:txBody>
          <a:bodyPr>
            <a:normAutofit/>
          </a:bodyPr>
          <a:lstStyle/>
          <a:p>
            <a:pPr algn="ctr"/>
            <a:r>
              <a:rPr lang="nl-NL" dirty="0"/>
              <a:t>Reproducibility &amp; integrity</a:t>
            </a:r>
            <a:endParaRPr lang="en-US" dirty="0"/>
          </a:p>
        </p:txBody>
      </p:sp>
    </p:spTree>
    <p:extLst>
      <p:ext uri="{BB962C8B-B14F-4D97-AF65-F5344CB8AC3E}">
        <p14:creationId xmlns:p14="http://schemas.microsoft.com/office/powerpoint/2010/main" val="668269404"/>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TU_online_basis_19-03">
  <a:themeElements>
    <a:clrScheme name="Aangepast 7">
      <a:dk1>
        <a:srgbClr val="545454"/>
      </a:dk1>
      <a:lt1>
        <a:sysClr val="window" lastClr="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33176"/>
        </a:solidFill>
        <a:ln>
          <a:solidFill>
            <a:srgbClr val="133176"/>
          </a:solidFill>
        </a:ln>
      </a:spPr>
      <a:bodyPr anchor="ctr"/>
      <a:lstStyle>
        <a:defPPr algn="ctr" defTabSz="457200" fontAlgn="auto">
          <a:spcBef>
            <a:spcPts val="0"/>
          </a:spcBef>
          <a:spcAft>
            <a:spcPts val="0"/>
          </a:spcAft>
          <a:defRPr sz="1800" b="0"/>
        </a:defPPr>
      </a:lstStyle>
      <a:style>
        <a:lnRef idx="1">
          <a:schemeClr val="accent1"/>
        </a:lnRef>
        <a:fillRef idx="3">
          <a:schemeClr val="accent1"/>
        </a:fillRef>
        <a:effectRef idx="2">
          <a:schemeClr val="accent1"/>
        </a:effectRef>
        <a:fontRef idx="minor">
          <a:schemeClr val="lt1"/>
        </a:fontRef>
      </a: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7600" b="1" i="0" u="none" strike="noStrike" cap="none" normalizeH="0" baseline="0" smtClean="0">
            <a:ln>
              <a:noFill/>
            </a:ln>
            <a:solidFill>
              <a:srgbClr val="FFD624"/>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TU_online_basis_19-03">
  <a:themeElements>
    <a:clrScheme name="Aangepast 7">
      <a:dk1>
        <a:srgbClr val="545454"/>
      </a:dk1>
      <a:lt1>
        <a:sysClr val="window" lastClr="FFFFFF"/>
      </a:lt1>
      <a:dk2>
        <a:srgbClr val="002B60"/>
      </a:dk2>
      <a:lt2>
        <a:srgbClr val="F0F0F0"/>
      </a:lt2>
      <a:accent1>
        <a:srgbClr val="A10058"/>
      </a:accent1>
      <a:accent2>
        <a:srgbClr val="66B010"/>
      </a:accent2>
      <a:accent3>
        <a:srgbClr val="ED9E0F"/>
      </a:accent3>
      <a:accent4>
        <a:srgbClr val="00A6D6"/>
      </a:accent4>
      <a:accent5>
        <a:srgbClr val="64C8E4"/>
      </a:accent5>
      <a:accent6>
        <a:srgbClr val="F2601C"/>
      </a:accent6>
      <a:hlink>
        <a:srgbClr val="4C1D7C"/>
      </a:hlink>
      <a:folHlink>
        <a:srgbClr val="00404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TU_online_basis_19-03.thmx</Template>
  <TotalTime>1258</TotalTime>
  <Words>2281</Words>
  <Application>Microsoft Office PowerPoint</Application>
  <PresentationFormat>On-screen Show (16:9)</PresentationFormat>
  <Paragraphs>367</Paragraphs>
  <Slides>63</Slides>
  <Notes>31</Notes>
  <HiddenSlides>0</HiddenSlides>
  <MMClips>0</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63</vt:i4>
      </vt:variant>
    </vt:vector>
  </HeadingPairs>
  <TitlesOfParts>
    <vt:vector size="82" baseType="lpstr">
      <vt:lpstr>MS PGothic</vt:lpstr>
      <vt:lpstr>MS PGothic</vt:lpstr>
      <vt:lpstr>Arial</vt:lpstr>
      <vt:lpstr>Arial Rounded MT Bold</vt:lpstr>
      <vt:lpstr>Calibri</vt:lpstr>
      <vt:lpstr>Calibri Light</vt:lpstr>
      <vt:lpstr>Century Gothic</vt:lpstr>
      <vt:lpstr>Gill Sans</vt:lpstr>
      <vt:lpstr>Times New Roman</vt:lpstr>
      <vt:lpstr>Trebuchet MS</vt:lpstr>
      <vt:lpstr>Verdana</vt:lpstr>
      <vt:lpstr>Wingdings 2</vt:lpstr>
      <vt:lpstr>TU_online_basis_19-03</vt:lpstr>
      <vt:lpstr>1_Office Theme</vt:lpstr>
      <vt:lpstr>7_Office Theme</vt:lpstr>
      <vt:lpstr>6_Clarity</vt:lpstr>
      <vt:lpstr>Default Design</vt:lpstr>
      <vt:lpstr>35_Custom Design</vt:lpstr>
      <vt:lpstr>2_TU_online_basis_19-03</vt:lpstr>
      <vt:lpstr>PowerPoint Presentation</vt:lpstr>
      <vt:lpstr>What is Open Science?</vt:lpstr>
      <vt:lpstr>PowerPoint Presentation</vt:lpstr>
      <vt:lpstr>Opening up the research workflow</vt:lpstr>
      <vt:lpstr>Open Science is …</vt:lpstr>
      <vt:lpstr>Open Science practices</vt:lpstr>
      <vt:lpstr>Open Science practices</vt:lpstr>
      <vt:lpstr>Open Science practices</vt:lpstr>
      <vt:lpstr>Reproducibility &amp; integrity</vt:lpstr>
      <vt:lpstr>PowerPoint Presentation</vt:lpstr>
      <vt:lpstr>Reproducibility and replication</vt:lpstr>
      <vt:lpstr>PowerPoint Presentation</vt:lpstr>
      <vt:lpstr>PowerPoint Presentation</vt:lpstr>
      <vt:lpstr>  Reproducibility</vt:lpstr>
      <vt:lpstr>  Reproducibility in the research workflow</vt:lpstr>
      <vt:lpstr>PowerPoint Presentation</vt:lpstr>
      <vt:lpstr>Pre-registering, e.g. at OSF or AsPredicted </vt:lpstr>
      <vt:lpstr>Pre-registering, e.g. at OSF or AsPredicted </vt:lpstr>
      <vt:lpstr>PowerPoint Presentation</vt:lpstr>
      <vt:lpstr>Aspredicted.org</vt:lpstr>
      <vt:lpstr>Sharing methods and materials,  e.g. at Protocols.io or RRID </vt:lpstr>
      <vt:lpstr>MyExperiment – research workflow</vt:lpstr>
      <vt:lpstr>sharing notebooks e.g. at ONSNetwork or OSF</vt:lpstr>
      <vt:lpstr>Open Notebook Science Network</vt:lpstr>
      <vt:lpstr>Sharing data, e.g. at Dryad, Figshare or Zenodo </vt:lpstr>
      <vt:lpstr>Sharing research data,  e.g. at Dryad, Figshare or Zenodo </vt:lpstr>
      <vt:lpstr>Sharing code e.g. at GitHub  with GNU OR MIT license</vt:lpstr>
      <vt:lpstr>PowerPoint Presentation</vt:lpstr>
      <vt:lpstr>PowerPoint Presentation</vt:lpstr>
      <vt:lpstr>PowerPoint Presentation</vt:lpstr>
      <vt:lpstr>Disciplinary variety and Open Science</vt:lpstr>
      <vt:lpstr>Research characteristics and Open Science options/issues</vt:lpstr>
      <vt:lpstr>Advantages of Open Science for  innovation and economic growth</vt:lpstr>
      <vt:lpstr>Connecting outcomes to social goals  e.g. UN sustainable development goals in RIO journal</vt:lpstr>
      <vt:lpstr> Open Science and innovation, contribution to social and economic goals</vt:lpstr>
      <vt:lpstr>Denmark</vt:lpstr>
      <vt:lpstr>Open Science monitor (European Union)</vt:lpstr>
      <vt:lpstr>Saving wasted time</vt:lpstr>
      <vt:lpstr>PowerPoint Presentation</vt:lpstr>
      <vt:lpstr>Acceleration of the research process</vt:lpstr>
      <vt:lpstr>Benefits of Open Access</vt:lpstr>
      <vt:lpstr>PowerPoint Presentation</vt:lpstr>
      <vt:lpstr>PowerPoint Presentation</vt:lpstr>
      <vt:lpstr>PowerPoint Presentation</vt:lpstr>
      <vt:lpstr>PowerPoint Presentation</vt:lpstr>
      <vt:lpstr>Open Science taxonomy </vt:lpstr>
      <vt:lpstr>PowerPoint Presentation</vt:lpstr>
      <vt:lpstr>Open data </vt:lpstr>
      <vt:lpstr>How to make data open? </vt:lpstr>
      <vt:lpstr>Why should you be open?</vt:lpstr>
      <vt:lpstr>PowerPoint Presentation</vt:lpstr>
      <vt:lpstr>It’s part of good research practice</vt:lpstr>
      <vt:lpstr>Science as an open enterprise</vt:lpstr>
      <vt:lpstr>Cut down on academic fraud</vt:lpstr>
      <vt:lpstr>Validation of results</vt:lpstr>
      <vt:lpstr>More scientific breakthroughs</vt:lpstr>
      <vt:lpstr>A citation advantage</vt:lpstr>
      <vt:lpstr>Increased use and economic benefit</vt:lpstr>
      <vt:lpstr>PowerPoint Presentation</vt:lpstr>
      <vt:lpstr>PowerPoint Presentation</vt:lpstr>
      <vt:lpstr>PowerPoint Presentation</vt:lpstr>
      <vt:lpstr>With thanks to </vt:lpstr>
      <vt:lpstr>Thank you! Questions?  iryna.kuchma@eifl.net @irynakuchma https://www.fosteropenscience.eu @fosterscience  facebook.com/fosteropenscience </vt:lpstr>
    </vt:vector>
  </TitlesOfParts>
  <Manager/>
  <Company>MultiMedia Services TU Delft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presentation</dc:title>
  <dc:subject/>
  <dc:creator>Roland van Roijen</dc:creator>
  <cp:keywords/>
  <dc:description/>
  <cp:lastModifiedBy>Iryna Kuchma</cp:lastModifiedBy>
  <cp:revision>261</cp:revision>
  <dcterms:created xsi:type="dcterms:W3CDTF">2013-04-16T14:50:03Z</dcterms:created>
  <dcterms:modified xsi:type="dcterms:W3CDTF">2017-11-27T09:46:44Z</dcterms:modified>
  <cp:category/>
</cp:coreProperties>
</file>