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8" r:id="rId2"/>
    <p:sldId id="265" r:id="rId3"/>
    <p:sldId id="287" r:id="rId4"/>
    <p:sldId id="273" r:id="rId5"/>
    <p:sldId id="285" r:id="rId6"/>
    <p:sldId id="288" r:id="rId7"/>
    <p:sldId id="289" r:id="rId8"/>
    <p:sldId id="272" r:id="rId9"/>
    <p:sldId id="300" r:id="rId10"/>
    <p:sldId id="295" r:id="rId11"/>
    <p:sldId id="296" r:id="rId12"/>
    <p:sldId id="277" r:id="rId13"/>
    <p:sldId id="278" r:id="rId14"/>
    <p:sldId id="297" r:id="rId15"/>
    <p:sldId id="298" r:id="rId16"/>
    <p:sldId id="299" r:id="rId17"/>
    <p:sldId id="294" r:id="rId18"/>
    <p:sldId id="279" r:id="rId19"/>
    <p:sldId id="281" r:id="rId20"/>
    <p:sldId id="286" r:id="rId21"/>
    <p:sldId id="282" r:id="rId22"/>
    <p:sldId id="283" r:id="rId23"/>
  </p:sldIdLst>
  <p:sldSz cx="9144000" cy="6858000" type="screen4x3"/>
  <p:notesSz cx="6858000" cy="9926638"/>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5494"/>
    <a:srgbClr val="3166CF"/>
    <a:srgbClr val="3E6FD2"/>
    <a:srgbClr val="2D5EC1"/>
    <a:srgbClr val="BDDEFF"/>
    <a:srgbClr val="99CCFF"/>
    <a:srgbClr val="808080"/>
    <a:srgbClr val="FFD6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2664" y="-8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5FACB4-8969-4C17-8EDD-A7ED2113B5A5}"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GB"/>
        </a:p>
      </dgm:t>
    </dgm:pt>
    <dgm:pt modelId="{E13E2B98-0E31-4B6D-B33D-B1FF60D7C75C}">
      <dgm:prSet phldrT="[Text]"/>
      <dgm:spPr/>
      <dgm:t>
        <a:bodyPr/>
        <a:lstStyle/>
        <a:p>
          <a:r>
            <a:rPr lang="fr-BE" b="1" dirty="0" smtClean="0">
              <a:solidFill>
                <a:srgbClr val="0F5494"/>
              </a:solidFill>
            </a:rPr>
            <a:t>FP7</a:t>
          </a:r>
        </a:p>
        <a:p>
          <a:r>
            <a:rPr lang="fr-BE" dirty="0" smtClean="0">
              <a:solidFill>
                <a:srgbClr val="0F5494"/>
              </a:solidFill>
            </a:rPr>
            <a:t>OA </a:t>
          </a:r>
          <a:r>
            <a:rPr lang="fr-BE" b="1" dirty="0" smtClean="0">
              <a:solidFill>
                <a:srgbClr val="00B050"/>
              </a:solidFill>
            </a:rPr>
            <a:t>Green</a:t>
          </a:r>
          <a:r>
            <a:rPr lang="fr-BE" dirty="0" smtClean="0">
              <a:solidFill>
                <a:srgbClr val="0F5494"/>
              </a:solidFill>
            </a:rPr>
            <a:t> or</a:t>
          </a:r>
          <a:br>
            <a:rPr lang="fr-BE" dirty="0" smtClean="0">
              <a:solidFill>
                <a:srgbClr val="0F5494"/>
              </a:solidFill>
            </a:rPr>
          </a:br>
          <a:r>
            <a:rPr lang="fr-BE" b="1" dirty="0" err="1" smtClean="0">
              <a:solidFill>
                <a:srgbClr val="FFC000"/>
              </a:solidFill>
            </a:rPr>
            <a:t>Gold</a:t>
          </a:r>
          <a:r>
            <a:rPr lang="fr-BE" dirty="0" err="1" smtClean="0">
              <a:solidFill>
                <a:srgbClr val="0F5494"/>
              </a:solidFill>
            </a:rPr>
            <a:t>+</a:t>
          </a:r>
          <a:r>
            <a:rPr lang="fr-BE" b="1" dirty="0" err="1" smtClean="0">
              <a:solidFill>
                <a:srgbClr val="00B050"/>
              </a:solidFill>
            </a:rPr>
            <a:t>Green</a:t>
          </a:r>
          <a:r>
            <a:rPr lang="fr-BE" dirty="0" smtClean="0">
              <a:solidFill>
                <a:srgbClr val="0F5494"/>
              </a:solidFill>
            </a:rPr>
            <a:t> </a:t>
          </a:r>
          <a:r>
            <a:rPr lang="fr-BE" b="1" dirty="0" smtClean="0">
              <a:solidFill>
                <a:srgbClr val="00B0F0"/>
              </a:solidFill>
            </a:rPr>
            <a:t>Pilot</a:t>
          </a:r>
          <a:endParaRPr lang="en-GB" b="1" dirty="0">
            <a:solidFill>
              <a:srgbClr val="00B0F0"/>
            </a:solidFill>
          </a:endParaRPr>
        </a:p>
      </dgm:t>
    </dgm:pt>
    <dgm:pt modelId="{E549E5BE-149C-4823-863C-10ECA627EE3B}" type="parTrans" cxnId="{0E95B327-E65C-4C64-959F-2DF726D85328}">
      <dgm:prSet/>
      <dgm:spPr/>
      <dgm:t>
        <a:bodyPr/>
        <a:lstStyle/>
        <a:p>
          <a:endParaRPr lang="en-GB"/>
        </a:p>
      </dgm:t>
    </dgm:pt>
    <dgm:pt modelId="{9932FCC9-7EC9-4B97-A75D-11612A5D56FE}" type="sibTrans" cxnId="{0E95B327-E65C-4C64-959F-2DF726D85328}">
      <dgm:prSet/>
      <dgm:spPr/>
      <dgm:t>
        <a:bodyPr/>
        <a:lstStyle/>
        <a:p>
          <a:endParaRPr lang="en-GB"/>
        </a:p>
      </dgm:t>
    </dgm:pt>
    <dgm:pt modelId="{FBE439DE-74BE-4E8B-8EA4-946F833CA123}">
      <dgm:prSet phldrT="[Text]"/>
      <dgm:spPr/>
      <dgm:t>
        <a:bodyPr/>
        <a:lstStyle/>
        <a:p>
          <a:r>
            <a:rPr lang="fr-BE" b="1" dirty="0" smtClean="0">
              <a:solidFill>
                <a:srgbClr val="0F5494"/>
              </a:solidFill>
            </a:rPr>
            <a:t>H2020</a:t>
          </a:r>
        </a:p>
        <a:p>
          <a:r>
            <a:rPr lang="fr-BE" dirty="0" smtClean="0">
              <a:solidFill>
                <a:srgbClr val="0F5494"/>
              </a:solidFill>
            </a:rPr>
            <a:t>OA </a:t>
          </a:r>
          <a:r>
            <a:rPr lang="fr-BE" b="1" dirty="0" smtClean="0">
              <a:solidFill>
                <a:srgbClr val="00B050"/>
              </a:solidFill>
            </a:rPr>
            <a:t>Green</a:t>
          </a:r>
          <a:r>
            <a:rPr lang="fr-BE" dirty="0" smtClean="0">
              <a:solidFill>
                <a:srgbClr val="0F5494"/>
              </a:solidFill>
            </a:rPr>
            <a:t> or</a:t>
          </a:r>
          <a:br>
            <a:rPr lang="fr-BE" dirty="0" smtClean="0">
              <a:solidFill>
                <a:srgbClr val="0F5494"/>
              </a:solidFill>
            </a:rPr>
          </a:br>
          <a:r>
            <a:rPr lang="fr-BE" b="1" dirty="0" err="1" smtClean="0">
              <a:solidFill>
                <a:srgbClr val="FFC000"/>
              </a:solidFill>
            </a:rPr>
            <a:t>Gold</a:t>
          </a:r>
          <a:r>
            <a:rPr lang="fr-BE" dirty="0" err="1" smtClean="0">
              <a:solidFill>
                <a:srgbClr val="0F5494"/>
              </a:solidFill>
            </a:rPr>
            <a:t>+</a:t>
          </a:r>
          <a:r>
            <a:rPr lang="fr-BE" b="1" dirty="0" err="1" smtClean="0">
              <a:solidFill>
                <a:srgbClr val="00B050"/>
              </a:solidFill>
            </a:rPr>
            <a:t>Green</a:t>
          </a:r>
          <a:r>
            <a:rPr lang="fr-BE" dirty="0" smtClean="0">
              <a:solidFill>
                <a:srgbClr val="0F5494"/>
              </a:solidFill>
            </a:rPr>
            <a:t> </a:t>
          </a:r>
          <a:r>
            <a:rPr lang="fr-BE" b="1" dirty="0" smtClean="0">
              <a:solidFill>
                <a:srgbClr val="C00000"/>
              </a:solidFill>
            </a:rPr>
            <a:t>obligation</a:t>
          </a:r>
        </a:p>
        <a:p>
          <a:r>
            <a:rPr lang="fr-BE" dirty="0" smtClean="0">
              <a:solidFill>
                <a:srgbClr val="0F5494"/>
              </a:solidFill>
            </a:rPr>
            <a:t>&amp; ORD </a:t>
          </a:r>
          <a:r>
            <a:rPr lang="fr-BE" b="1" dirty="0" smtClean="0">
              <a:solidFill>
                <a:srgbClr val="00B0F0"/>
              </a:solidFill>
            </a:rPr>
            <a:t>Pilot</a:t>
          </a:r>
          <a:endParaRPr lang="en-GB" b="1" dirty="0">
            <a:solidFill>
              <a:srgbClr val="00B0F0"/>
            </a:solidFill>
          </a:endParaRPr>
        </a:p>
      </dgm:t>
    </dgm:pt>
    <dgm:pt modelId="{26167E22-B667-4347-A1D6-AC3D6E2611C5}" type="parTrans" cxnId="{9B095AB0-A72F-4567-A725-08B060DDD42C}">
      <dgm:prSet/>
      <dgm:spPr/>
      <dgm:t>
        <a:bodyPr/>
        <a:lstStyle/>
        <a:p>
          <a:endParaRPr lang="en-GB"/>
        </a:p>
      </dgm:t>
    </dgm:pt>
    <dgm:pt modelId="{1D9835A8-1455-4021-BF4C-4D26DD9783E0}" type="sibTrans" cxnId="{9B095AB0-A72F-4567-A725-08B060DDD42C}">
      <dgm:prSet/>
      <dgm:spPr/>
      <dgm:t>
        <a:bodyPr/>
        <a:lstStyle/>
        <a:p>
          <a:endParaRPr lang="en-GB"/>
        </a:p>
      </dgm:t>
    </dgm:pt>
    <dgm:pt modelId="{0DC698D1-0C48-4289-8DDA-6E3233970A0E}">
      <dgm:prSet phldrT="[Text]"/>
      <dgm:spPr/>
      <dgm:t>
        <a:bodyPr/>
        <a:lstStyle/>
        <a:p>
          <a:r>
            <a:rPr lang="fr-BE" b="1" dirty="0" smtClean="0">
              <a:solidFill>
                <a:srgbClr val="0F5494"/>
              </a:solidFill>
            </a:rPr>
            <a:t>H2020</a:t>
          </a:r>
        </a:p>
        <a:p>
          <a:r>
            <a:rPr lang="fr-BE" dirty="0" smtClean="0">
              <a:solidFill>
                <a:srgbClr val="0F5494"/>
              </a:solidFill>
            </a:rPr>
            <a:t>OA </a:t>
          </a:r>
          <a:r>
            <a:rPr lang="fr-BE" b="1" dirty="0" smtClean="0">
              <a:solidFill>
                <a:srgbClr val="00B050"/>
              </a:solidFill>
            </a:rPr>
            <a:t>Green</a:t>
          </a:r>
          <a:r>
            <a:rPr lang="fr-BE" dirty="0" smtClean="0">
              <a:solidFill>
                <a:srgbClr val="0F5494"/>
              </a:solidFill>
            </a:rPr>
            <a:t> or</a:t>
          </a:r>
          <a:br>
            <a:rPr lang="fr-BE" dirty="0" smtClean="0">
              <a:solidFill>
                <a:srgbClr val="0F5494"/>
              </a:solidFill>
            </a:rPr>
          </a:br>
          <a:r>
            <a:rPr lang="fr-BE" b="1" dirty="0" err="1" smtClean="0">
              <a:solidFill>
                <a:srgbClr val="FFC000"/>
              </a:solidFill>
            </a:rPr>
            <a:t>Gold</a:t>
          </a:r>
          <a:r>
            <a:rPr lang="fr-BE" dirty="0" err="1" smtClean="0">
              <a:solidFill>
                <a:srgbClr val="0F5494"/>
              </a:solidFill>
            </a:rPr>
            <a:t>+</a:t>
          </a:r>
          <a:r>
            <a:rPr lang="fr-BE" b="1" dirty="0" err="1" smtClean="0">
              <a:solidFill>
                <a:srgbClr val="00B050"/>
              </a:solidFill>
            </a:rPr>
            <a:t>Green</a:t>
          </a:r>
          <a:r>
            <a:rPr lang="fr-BE" dirty="0" smtClean="0">
              <a:solidFill>
                <a:srgbClr val="0F5494"/>
              </a:solidFill>
            </a:rPr>
            <a:t> </a:t>
          </a:r>
          <a:r>
            <a:rPr lang="fr-BE" b="1" dirty="0" smtClean="0">
              <a:solidFill>
                <a:srgbClr val="C00000"/>
              </a:solidFill>
            </a:rPr>
            <a:t>obligation</a:t>
          </a:r>
        </a:p>
        <a:p>
          <a:r>
            <a:rPr lang="fr-BE" dirty="0" smtClean="0">
              <a:solidFill>
                <a:srgbClr val="0F5494"/>
              </a:solidFill>
            </a:rPr>
            <a:t>&amp; ORD </a:t>
          </a:r>
          <a:r>
            <a:rPr lang="fr-BE" b="1" dirty="0" smtClean="0">
              <a:solidFill>
                <a:srgbClr val="C00000"/>
              </a:solidFill>
            </a:rPr>
            <a:t>by default</a:t>
          </a:r>
          <a:endParaRPr lang="en-GB" b="1" dirty="0">
            <a:solidFill>
              <a:srgbClr val="C00000"/>
            </a:solidFill>
          </a:endParaRPr>
        </a:p>
      </dgm:t>
    </dgm:pt>
    <dgm:pt modelId="{7B853194-41FC-444C-908B-A7E26AB2F0D4}" type="parTrans" cxnId="{551AEE50-9D93-42DC-A81F-3D7F10B8BB5D}">
      <dgm:prSet/>
      <dgm:spPr/>
      <dgm:t>
        <a:bodyPr/>
        <a:lstStyle/>
        <a:p>
          <a:endParaRPr lang="en-GB"/>
        </a:p>
      </dgm:t>
    </dgm:pt>
    <dgm:pt modelId="{3C07DC83-3848-41B0-A68D-8F962CF84C3C}" type="sibTrans" cxnId="{551AEE50-9D93-42DC-A81F-3D7F10B8BB5D}">
      <dgm:prSet/>
      <dgm:spPr/>
      <dgm:t>
        <a:bodyPr/>
        <a:lstStyle/>
        <a:p>
          <a:endParaRPr lang="en-GB"/>
        </a:p>
      </dgm:t>
    </dgm:pt>
    <dgm:pt modelId="{B1B74C23-F771-4CEB-A78E-510788D9F43F}" type="pres">
      <dgm:prSet presAssocID="{265FACB4-8969-4C17-8EDD-A7ED2113B5A5}" presName="rootnode" presStyleCnt="0">
        <dgm:presLayoutVars>
          <dgm:chMax/>
          <dgm:chPref/>
          <dgm:dir/>
          <dgm:animLvl val="lvl"/>
        </dgm:presLayoutVars>
      </dgm:prSet>
      <dgm:spPr/>
      <dgm:t>
        <a:bodyPr/>
        <a:lstStyle/>
        <a:p>
          <a:endParaRPr lang="en-GB"/>
        </a:p>
      </dgm:t>
    </dgm:pt>
    <dgm:pt modelId="{D1B692B9-E15E-4CAE-83F7-3AEE4BC7CE7D}" type="pres">
      <dgm:prSet presAssocID="{E13E2B98-0E31-4B6D-B33D-B1FF60D7C75C}" presName="composite" presStyleCnt="0"/>
      <dgm:spPr/>
    </dgm:pt>
    <dgm:pt modelId="{565D68B4-403F-48A1-B4D8-98727D0D8967}" type="pres">
      <dgm:prSet presAssocID="{E13E2B98-0E31-4B6D-B33D-B1FF60D7C75C}" presName="LShape" presStyleLbl="alignNode1" presStyleIdx="0" presStyleCnt="5"/>
      <dgm:spPr/>
    </dgm:pt>
    <dgm:pt modelId="{4A5C3141-D612-4D29-9C64-8E11F18AD33F}" type="pres">
      <dgm:prSet presAssocID="{E13E2B98-0E31-4B6D-B33D-B1FF60D7C75C}" presName="ParentText" presStyleLbl="revTx" presStyleIdx="0" presStyleCnt="3">
        <dgm:presLayoutVars>
          <dgm:chMax val="0"/>
          <dgm:chPref val="0"/>
          <dgm:bulletEnabled val="1"/>
        </dgm:presLayoutVars>
      </dgm:prSet>
      <dgm:spPr/>
      <dgm:t>
        <a:bodyPr/>
        <a:lstStyle/>
        <a:p>
          <a:endParaRPr lang="en-GB"/>
        </a:p>
      </dgm:t>
    </dgm:pt>
    <dgm:pt modelId="{89D2BFD1-F5E2-448E-873D-BD4112695BC1}" type="pres">
      <dgm:prSet presAssocID="{E13E2B98-0E31-4B6D-B33D-B1FF60D7C75C}" presName="Triangle" presStyleLbl="alignNode1" presStyleIdx="1" presStyleCnt="5"/>
      <dgm:spPr/>
    </dgm:pt>
    <dgm:pt modelId="{C0F1B38D-0F91-479B-8807-0066B3829D41}" type="pres">
      <dgm:prSet presAssocID="{9932FCC9-7EC9-4B97-A75D-11612A5D56FE}" presName="sibTrans" presStyleCnt="0"/>
      <dgm:spPr/>
    </dgm:pt>
    <dgm:pt modelId="{59776241-E25D-416C-9E90-7244E667AE28}" type="pres">
      <dgm:prSet presAssocID="{9932FCC9-7EC9-4B97-A75D-11612A5D56FE}" presName="space" presStyleCnt="0"/>
      <dgm:spPr/>
    </dgm:pt>
    <dgm:pt modelId="{D2AE7E04-E772-474D-A539-B58D05AF740A}" type="pres">
      <dgm:prSet presAssocID="{FBE439DE-74BE-4E8B-8EA4-946F833CA123}" presName="composite" presStyleCnt="0"/>
      <dgm:spPr/>
    </dgm:pt>
    <dgm:pt modelId="{C19A2BD2-FDDE-45A9-9BB8-992F6CC2D038}" type="pres">
      <dgm:prSet presAssocID="{FBE439DE-74BE-4E8B-8EA4-946F833CA123}" presName="LShape" presStyleLbl="alignNode1" presStyleIdx="2" presStyleCnt="5"/>
      <dgm:spPr/>
    </dgm:pt>
    <dgm:pt modelId="{C3E04CB7-442A-437E-BCD0-E51137A49033}" type="pres">
      <dgm:prSet presAssocID="{FBE439DE-74BE-4E8B-8EA4-946F833CA123}" presName="ParentText" presStyleLbl="revTx" presStyleIdx="1" presStyleCnt="3">
        <dgm:presLayoutVars>
          <dgm:chMax val="0"/>
          <dgm:chPref val="0"/>
          <dgm:bulletEnabled val="1"/>
        </dgm:presLayoutVars>
      </dgm:prSet>
      <dgm:spPr/>
      <dgm:t>
        <a:bodyPr/>
        <a:lstStyle/>
        <a:p>
          <a:endParaRPr lang="en-GB"/>
        </a:p>
      </dgm:t>
    </dgm:pt>
    <dgm:pt modelId="{5BD1A5A7-DF3D-4E91-8DA0-05F43D168E80}" type="pres">
      <dgm:prSet presAssocID="{FBE439DE-74BE-4E8B-8EA4-946F833CA123}" presName="Triangle" presStyleLbl="alignNode1" presStyleIdx="3" presStyleCnt="5"/>
      <dgm:spPr/>
    </dgm:pt>
    <dgm:pt modelId="{B71C8C35-64F7-4BF2-B9F6-5C684E2181E4}" type="pres">
      <dgm:prSet presAssocID="{1D9835A8-1455-4021-BF4C-4D26DD9783E0}" presName="sibTrans" presStyleCnt="0"/>
      <dgm:spPr/>
    </dgm:pt>
    <dgm:pt modelId="{7981E711-A535-40D7-8741-3F5E3A57363C}" type="pres">
      <dgm:prSet presAssocID="{1D9835A8-1455-4021-BF4C-4D26DD9783E0}" presName="space" presStyleCnt="0"/>
      <dgm:spPr/>
    </dgm:pt>
    <dgm:pt modelId="{597E94B1-4A86-4B26-8783-38860E6B0C5E}" type="pres">
      <dgm:prSet presAssocID="{0DC698D1-0C48-4289-8DDA-6E3233970A0E}" presName="composite" presStyleCnt="0"/>
      <dgm:spPr/>
    </dgm:pt>
    <dgm:pt modelId="{823B1718-8BCA-402D-8E35-77EBBA1D4AFE}" type="pres">
      <dgm:prSet presAssocID="{0DC698D1-0C48-4289-8DDA-6E3233970A0E}" presName="LShape" presStyleLbl="alignNode1" presStyleIdx="4" presStyleCnt="5" custLinFactNeighborX="753" custLinFactNeighborY="3721"/>
      <dgm:spPr/>
    </dgm:pt>
    <dgm:pt modelId="{5B85BB5C-8F27-45F9-954D-D44A942FEC49}" type="pres">
      <dgm:prSet presAssocID="{0DC698D1-0C48-4289-8DDA-6E3233970A0E}" presName="ParentText" presStyleLbl="revTx" presStyleIdx="2" presStyleCnt="3">
        <dgm:presLayoutVars>
          <dgm:chMax val="0"/>
          <dgm:chPref val="0"/>
          <dgm:bulletEnabled val="1"/>
        </dgm:presLayoutVars>
      </dgm:prSet>
      <dgm:spPr/>
      <dgm:t>
        <a:bodyPr/>
        <a:lstStyle/>
        <a:p>
          <a:endParaRPr lang="en-GB"/>
        </a:p>
      </dgm:t>
    </dgm:pt>
  </dgm:ptLst>
  <dgm:cxnLst>
    <dgm:cxn modelId="{10FDFF38-AA3E-45D4-9AAF-C97E6C5591FF}" type="presOf" srcId="{E13E2B98-0E31-4B6D-B33D-B1FF60D7C75C}" destId="{4A5C3141-D612-4D29-9C64-8E11F18AD33F}" srcOrd="0" destOrd="0" presId="urn:microsoft.com/office/officeart/2009/3/layout/StepUpProcess"/>
    <dgm:cxn modelId="{D8220896-B500-4CE8-A146-A46CD569A383}" type="presOf" srcId="{0DC698D1-0C48-4289-8DDA-6E3233970A0E}" destId="{5B85BB5C-8F27-45F9-954D-D44A942FEC49}" srcOrd="0" destOrd="0" presId="urn:microsoft.com/office/officeart/2009/3/layout/StepUpProcess"/>
    <dgm:cxn modelId="{423777A5-CE44-4566-9406-D4BA25EB1734}" type="presOf" srcId="{FBE439DE-74BE-4E8B-8EA4-946F833CA123}" destId="{C3E04CB7-442A-437E-BCD0-E51137A49033}" srcOrd="0" destOrd="0" presId="urn:microsoft.com/office/officeart/2009/3/layout/StepUpProcess"/>
    <dgm:cxn modelId="{021AAC07-76EF-4432-8861-574F1B8B86A2}" type="presOf" srcId="{265FACB4-8969-4C17-8EDD-A7ED2113B5A5}" destId="{B1B74C23-F771-4CEB-A78E-510788D9F43F}" srcOrd="0" destOrd="0" presId="urn:microsoft.com/office/officeart/2009/3/layout/StepUpProcess"/>
    <dgm:cxn modelId="{551AEE50-9D93-42DC-A81F-3D7F10B8BB5D}" srcId="{265FACB4-8969-4C17-8EDD-A7ED2113B5A5}" destId="{0DC698D1-0C48-4289-8DDA-6E3233970A0E}" srcOrd="2" destOrd="0" parTransId="{7B853194-41FC-444C-908B-A7E26AB2F0D4}" sibTransId="{3C07DC83-3848-41B0-A68D-8F962CF84C3C}"/>
    <dgm:cxn modelId="{0E95B327-E65C-4C64-959F-2DF726D85328}" srcId="{265FACB4-8969-4C17-8EDD-A7ED2113B5A5}" destId="{E13E2B98-0E31-4B6D-B33D-B1FF60D7C75C}" srcOrd="0" destOrd="0" parTransId="{E549E5BE-149C-4823-863C-10ECA627EE3B}" sibTransId="{9932FCC9-7EC9-4B97-A75D-11612A5D56FE}"/>
    <dgm:cxn modelId="{9B095AB0-A72F-4567-A725-08B060DDD42C}" srcId="{265FACB4-8969-4C17-8EDD-A7ED2113B5A5}" destId="{FBE439DE-74BE-4E8B-8EA4-946F833CA123}" srcOrd="1" destOrd="0" parTransId="{26167E22-B667-4347-A1D6-AC3D6E2611C5}" sibTransId="{1D9835A8-1455-4021-BF4C-4D26DD9783E0}"/>
    <dgm:cxn modelId="{1CE52BA2-B9C0-4785-8E83-4F23E763BC09}" type="presParOf" srcId="{B1B74C23-F771-4CEB-A78E-510788D9F43F}" destId="{D1B692B9-E15E-4CAE-83F7-3AEE4BC7CE7D}" srcOrd="0" destOrd="0" presId="urn:microsoft.com/office/officeart/2009/3/layout/StepUpProcess"/>
    <dgm:cxn modelId="{FB080309-2D79-44CB-8EB6-6DDA45E6FE50}" type="presParOf" srcId="{D1B692B9-E15E-4CAE-83F7-3AEE4BC7CE7D}" destId="{565D68B4-403F-48A1-B4D8-98727D0D8967}" srcOrd="0" destOrd="0" presId="urn:microsoft.com/office/officeart/2009/3/layout/StepUpProcess"/>
    <dgm:cxn modelId="{ED52BB8E-EA0C-4985-BDC4-3A503FF81673}" type="presParOf" srcId="{D1B692B9-E15E-4CAE-83F7-3AEE4BC7CE7D}" destId="{4A5C3141-D612-4D29-9C64-8E11F18AD33F}" srcOrd="1" destOrd="0" presId="urn:microsoft.com/office/officeart/2009/3/layout/StepUpProcess"/>
    <dgm:cxn modelId="{659DF977-DCE1-4681-83BE-F3181BE97466}" type="presParOf" srcId="{D1B692B9-E15E-4CAE-83F7-3AEE4BC7CE7D}" destId="{89D2BFD1-F5E2-448E-873D-BD4112695BC1}" srcOrd="2" destOrd="0" presId="urn:microsoft.com/office/officeart/2009/3/layout/StepUpProcess"/>
    <dgm:cxn modelId="{09B3DFC7-4016-4DB0-80E2-981C9CB10BAB}" type="presParOf" srcId="{B1B74C23-F771-4CEB-A78E-510788D9F43F}" destId="{C0F1B38D-0F91-479B-8807-0066B3829D41}" srcOrd="1" destOrd="0" presId="urn:microsoft.com/office/officeart/2009/3/layout/StepUpProcess"/>
    <dgm:cxn modelId="{F0F158FB-EBD7-4CCF-80C7-8F834F28B048}" type="presParOf" srcId="{C0F1B38D-0F91-479B-8807-0066B3829D41}" destId="{59776241-E25D-416C-9E90-7244E667AE28}" srcOrd="0" destOrd="0" presId="urn:microsoft.com/office/officeart/2009/3/layout/StepUpProcess"/>
    <dgm:cxn modelId="{2154D9F1-B8DE-4C5D-8C99-4C0F15C270ED}" type="presParOf" srcId="{B1B74C23-F771-4CEB-A78E-510788D9F43F}" destId="{D2AE7E04-E772-474D-A539-B58D05AF740A}" srcOrd="2" destOrd="0" presId="urn:microsoft.com/office/officeart/2009/3/layout/StepUpProcess"/>
    <dgm:cxn modelId="{609A923E-29C7-4534-B420-990BCEFB170D}" type="presParOf" srcId="{D2AE7E04-E772-474D-A539-B58D05AF740A}" destId="{C19A2BD2-FDDE-45A9-9BB8-992F6CC2D038}" srcOrd="0" destOrd="0" presId="urn:microsoft.com/office/officeart/2009/3/layout/StepUpProcess"/>
    <dgm:cxn modelId="{8A766758-FEC1-4101-A14D-B3FF97027AFD}" type="presParOf" srcId="{D2AE7E04-E772-474D-A539-B58D05AF740A}" destId="{C3E04CB7-442A-437E-BCD0-E51137A49033}" srcOrd="1" destOrd="0" presId="urn:microsoft.com/office/officeart/2009/3/layout/StepUpProcess"/>
    <dgm:cxn modelId="{BEDE4CDD-0319-4F27-8601-90E26CF1E526}" type="presParOf" srcId="{D2AE7E04-E772-474D-A539-B58D05AF740A}" destId="{5BD1A5A7-DF3D-4E91-8DA0-05F43D168E80}" srcOrd="2" destOrd="0" presId="urn:microsoft.com/office/officeart/2009/3/layout/StepUpProcess"/>
    <dgm:cxn modelId="{0113953D-9146-4D30-B12C-B360531023F4}" type="presParOf" srcId="{B1B74C23-F771-4CEB-A78E-510788D9F43F}" destId="{B71C8C35-64F7-4BF2-B9F6-5C684E2181E4}" srcOrd="3" destOrd="0" presId="urn:microsoft.com/office/officeart/2009/3/layout/StepUpProcess"/>
    <dgm:cxn modelId="{3E6AC01E-D1DB-4AC7-B551-A2A8E615C6AE}" type="presParOf" srcId="{B71C8C35-64F7-4BF2-B9F6-5C684E2181E4}" destId="{7981E711-A535-40D7-8741-3F5E3A57363C}" srcOrd="0" destOrd="0" presId="urn:microsoft.com/office/officeart/2009/3/layout/StepUpProcess"/>
    <dgm:cxn modelId="{D72E5969-2BF0-4A10-A77E-51A394152ED9}" type="presParOf" srcId="{B1B74C23-F771-4CEB-A78E-510788D9F43F}" destId="{597E94B1-4A86-4B26-8783-38860E6B0C5E}" srcOrd="4" destOrd="0" presId="urn:microsoft.com/office/officeart/2009/3/layout/StepUpProcess"/>
    <dgm:cxn modelId="{52E68874-4DAA-46C5-851F-7364F818107F}" type="presParOf" srcId="{597E94B1-4A86-4B26-8783-38860E6B0C5E}" destId="{823B1718-8BCA-402D-8E35-77EBBA1D4AFE}" srcOrd="0" destOrd="0" presId="urn:microsoft.com/office/officeart/2009/3/layout/StepUpProcess"/>
    <dgm:cxn modelId="{D506278B-3061-4E06-B6F3-9655015025A1}" type="presParOf" srcId="{597E94B1-4A86-4B26-8783-38860E6B0C5E}" destId="{5B85BB5C-8F27-45F9-954D-D44A942FEC49}"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5FACB4-8969-4C17-8EDD-A7ED2113B5A5}"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GB"/>
        </a:p>
      </dgm:t>
    </dgm:pt>
    <dgm:pt modelId="{E13E2B98-0E31-4B6D-B33D-B1FF60D7C75C}">
      <dgm:prSet phldrT="[Text]"/>
      <dgm:spPr/>
      <dgm:t>
        <a:bodyPr/>
        <a:lstStyle/>
        <a:p>
          <a:r>
            <a:rPr lang="fr-BE" b="1" dirty="0" smtClean="0">
              <a:solidFill>
                <a:srgbClr val="0F5494"/>
              </a:solidFill>
            </a:rPr>
            <a:t>FP7</a:t>
          </a:r>
        </a:p>
        <a:p>
          <a:r>
            <a:rPr lang="fr-BE" dirty="0" smtClean="0">
              <a:solidFill>
                <a:srgbClr val="0F5494"/>
              </a:solidFill>
            </a:rPr>
            <a:t>OA </a:t>
          </a:r>
          <a:r>
            <a:rPr lang="fr-BE" b="1" dirty="0" smtClean="0">
              <a:solidFill>
                <a:srgbClr val="00B050"/>
              </a:solidFill>
            </a:rPr>
            <a:t>Green</a:t>
          </a:r>
          <a:r>
            <a:rPr lang="fr-BE" dirty="0" smtClean="0">
              <a:solidFill>
                <a:srgbClr val="0F5494"/>
              </a:solidFill>
            </a:rPr>
            <a:t> or</a:t>
          </a:r>
          <a:br>
            <a:rPr lang="fr-BE" dirty="0" smtClean="0">
              <a:solidFill>
                <a:srgbClr val="0F5494"/>
              </a:solidFill>
            </a:rPr>
          </a:br>
          <a:r>
            <a:rPr lang="fr-BE" b="1" dirty="0" err="1" smtClean="0">
              <a:solidFill>
                <a:srgbClr val="FFC000"/>
              </a:solidFill>
            </a:rPr>
            <a:t>Gold</a:t>
          </a:r>
          <a:r>
            <a:rPr lang="fr-BE" dirty="0" err="1" smtClean="0">
              <a:solidFill>
                <a:srgbClr val="0F5494"/>
              </a:solidFill>
            </a:rPr>
            <a:t>+</a:t>
          </a:r>
          <a:r>
            <a:rPr lang="fr-BE" b="1" dirty="0" err="1" smtClean="0">
              <a:solidFill>
                <a:srgbClr val="00B050"/>
              </a:solidFill>
            </a:rPr>
            <a:t>Green</a:t>
          </a:r>
          <a:r>
            <a:rPr lang="fr-BE" dirty="0" smtClean="0">
              <a:solidFill>
                <a:srgbClr val="0F5494"/>
              </a:solidFill>
            </a:rPr>
            <a:t> </a:t>
          </a:r>
          <a:r>
            <a:rPr lang="fr-BE" b="1" dirty="0" smtClean="0">
              <a:solidFill>
                <a:srgbClr val="00B0F0"/>
              </a:solidFill>
            </a:rPr>
            <a:t>Pilot</a:t>
          </a:r>
          <a:endParaRPr lang="en-GB" b="1" dirty="0">
            <a:solidFill>
              <a:srgbClr val="00B0F0"/>
            </a:solidFill>
          </a:endParaRPr>
        </a:p>
      </dgm:t>
    </dgm:pt>
    <dgm:pt modelId="{E549E5BE-149C-4823-863C-10ECA627EE3B}" type="parTrans" cxnId="{0E95B327-E65C-4C64-959F-2DF726D85328}">
      <dgm:prSet/>
      <dgm:spPr/>
      <dgm:t>
        <a:bodyPr/>
        <a:lstStyle/>
        <a:p>
          <a:endParaRPr lang="en-GB"/>
        </a:p>
      </dgm:t>
    </dgm:pt>
    <dgm:pt modelId="{9932FCC9-7EC9-4B97-A75D-11612A5D56FE}" type="sibTrans" cxnId="{0E95B327-E65C-4C64-959F-2DF726D85328}">
      <dgm:prSet/>
      <dgm:spPr/>
      <dgm:t>
        <a:bodyPr/>
        <a:lstStyle/>
        <a:p>
          <a:endParaRPr lang="en-GB"/>
        </a:p>
      </dgm:t>
    </dgm:pt>
    <dgm:pt modelId="{FBE439DE-74BE-4E8B-8EA4-946F833CA123}">
      <dgm:prSet phldrT="[Text]"/>
      <dgm:spPr/>
      <dgm:t>
        <a:bodyPr/>
        <a:lstStyle/>
        <a:p>
          <a:r>
            <a:rPr lang="fr-BE" b="1" dirty="0" smtClean="0">
              <a:solidFill>
                <a:srgbClr val="0F5494"/>
              </a:solidFill>
            </a:rPr>
            <a:t>H2020</a:t>
          </a:r>
        </a:p>
        <a:p>
          <a:r>
            <a:rPr lang="fr-BE" dirty="0" smtClean="0">
              <a:solidFill>
                <a:srgbClr val="0F5494"/>
              </a:solidFill>
            </a:rPr>
            <a:t>OA </a:t>
          </a:r>
          <a:r>
            <a:rPr lang="fr-BE" b="1" dirty="0" smtClean="0">
              <a:solidFill>
                <a:srgbClr val="00B050"/>
              </a:solidFill>
            </a:rPr>
            <a:t>Green</a:t>
          </a:r>
          <a:r>
            <a:rPr lang="fr-BE" dirty="0" smtClean="0">
              <a:solidFill>
                <a:srgbClr val="0F5494"/>
              </a:solidFill>
            </a:rPr>
            <a:t> or</a:t>
          </a:r>
          <a:br>
            <a:rPr lang="fr-BE" dirty="0" smtClean="0">
              <a:solidFill>
                <a:srgbClr val="0F5494"/>
              </a:solidFill>
            </a:rPr>
          </a:br>
          <a:r>
            <a:rPr lang="fr-BE" b="1" dirty="0" err="1" smtClean="0">
              <a:solidFill>
                <a:srgbClr val="FFC000"/>
              </a:solidFill>
            </a:rPr>
            <a:t>Gold</a:t>
          </a:r>
          <a:r>
            <a:rPr lang="fr-BE" dirty="0" err="1" smtClean="0">
              <a:solidFill>
                <a:srgbClr val="0F5494"/>
              </a:solidFill>
            </a:rPr>
            <a:t>+</a:t>
          </a:r>
          <a:r>
            <a:rPr lang="fr-BE" b="1" dirty="0" err="1" smtClean="0">
              <a:solidFill>
                <a:srgbClr val="00B050"/>
              </a:solidFill>
            </a:rPr>
            <a:t>Green</a:t>
          </a:r>
          <a:r>
            <a:rPr lang="fr-BE" dirty="0" smtClean="0">
              <a:solidFill>
                <a:srgbClr val="0F5494"/>
              </a:solidFill>
            </a:rPr>
            <a:t> </a:t>
          </a:r>
          <a:r>
            <a:rPr lang="fr-BE" b="1" dirty="0" smtClean="0">
              <a:solidFill>
                <a:srgbClr val="C00000"/>
              </a:solidFill>
            </a:rPr>
            <a:t>obligation</a:t>
          </a:r>
        </a:p>
        <a:p>
          <a:r>
            <a:rPr lang="fr-BE" dirty="0" smtClean="0">
              <a:solidFill>
                <a:srgbClr val="0F5494"/>
              </a:solidFill>
            </a:rPr>
            <a:t>&amp; ORD </a:t>
          </a:r>
          <a:r>
            <a:rPr lang="fr-BE" b="1" dirty="0" smtClean="0">
              <a:solidFill>
                <a:srgbClr val="00B0F0"/>
              </a:solidFill>
            </a:rPr>
            <a:t>Pilot</a:t>
          </a:r>
          <a:endParaRPr lang="en-GB" b="1" dirty="0">
            <a:solidFill>
              <a:srgbClr val="00B0F0"/>
            </a:solidFill>
          </a:endParaRPr>
        </a:p>
      </dgm:t>
    </dgm:pt>
    <dgm:pt modelId="{26167E22-B667-4347-A1D6-AC3D6E2611C5}" type="parTrans" cxnId="{9B095AB0-A72F-4567-A725-08B060DDD42C}">
      <dgm:prSet/>
      <dgm:spPr/>
      <dgm:t>
        <a:bodyPr/>
        <a:lstStyle/>
        <a:p>
          <a:endParaRPr lang="en-GB"/>
        </a:p>
      </dgm:t>
    </dgm:pt>
    <dgm:pt modelId="{1D9835A8-1455-4021-BF4C-4D26DD9783E0}" type="sibTrans" cxnId="{9B095AB0-A72F-4567-A725-08B060DDD42C}">
      <dgm:prSet/>
      <dgm:spPr/>
      <dgm:t>
        <a:bodyPr/>
        <a:lstStyle/>
        <a:p>
          <a:endParaRPr lang="en-GB"/>
        </a:p>
      </dgm:t>
    </dgm:pt>
    <dgm:pt modelId="{0DC698D1-0C48-4289-8DDA-6E3233970A0E}">
      <dgm:prSet phldrT="[Text]"/>
      <dgm:spPr/>
      <dgm:t>
        <a:bodyPr/>
        <a:lstStyle/>
        <a:p>
          <a:r>
            <a:rPr lang="fr-BE" b="1" dirty="0" smtClean="0">
              <a:solidFill>
                <a:srgbClr val="0F5494"/>
              </a:solidFill>
            </a:rPr>
            <a:t>H2020</a:t>
          </a:r>
        </a:p>
        <a:p>
          <a:r>
            <a:rPr lang="fr-BE" dirty="0" smtClean="0">
              <a:solidFill>
                <a:srgbClr val="0F5494"/>
              </a:solidFill>
            </a:rPr>
            <a:t>OA </a:t>
          </a:r>
          <a:r>
            <a:rPr lang="fr-BE" b="1" dirty="0" smtClean="0">
              <a:solidFill>
                <a:srgbClr val="00B050"/>
              </a:solidFill>
            </a:rPr>
            <a:t>Green</a:t>
          </a:r>
          <a:r>
            <a:rPr lang="fr-BE" dirty="0" smtClean="0">
              <a:solidFill>
                <a:srgbClr val="0F5494"/>
              </a:solidFill>
            </a:rPr>
            <a:t> or</a:t>
          </a:r>
          <a:br>
            <a:rPr lang="fr-BE" dirty="0" smtClean="0">
              <a:solidFill>
                <a:srgbClr val="0F5494"/>
              </a:solidFill>
            </a:rPr>
          </a:br>
          <a:r>
            <a:rPr lang="fr-BE" b="1" dirty="0" err="1" smtClean="0">
              <a:solidFill>
                <a:srgbClr val="FFC000"/>
              </a:solidFill>
            </a:rPr>
            <a:t>Gold</a:t>
          </a:r>
          <a:r>
            <a:rPr lang="fr-BE" dirty="0" err="1" smtClean="0">
              <a:solidFill>
                <a:srgbClr val="0F5494"/>
              </a:solidFill>
            </a:rPr>
            <a:t>+</a:t>
          </a:r>
          <a:r>
            <a:rPr lang="fr-BE" b="1" dirty="0" err="1" smtClean="0">
              <a:solidFill>
                <a:srgbClr val="00B050"/>
              </a:solidFill>
            </a:rPr>
            <a:t>Green</a:t>
          </a:r>
          <a:r>
            <a:rPr lang="fr-BE" dirty="0" smtClean="0">
              <a:solidFill>
                <a:srgbClr val="0F5494"/>
              </a:solidFill>
            </a:rPr>
            <a:t> </a:t>
          </a:r>
          <a:r>
            <a:rPr lang="fr-BE" b="1" dirty="0" smtClean="0">
              <a:solidFill>
                <a:srgbClr val="C00000"/>
              </a:solidFill>
            </a:rPr>
            <a:t>obligation</a:t>
          </a:r>
        </a:p>
        <a:p>
          <a:r>
            <a:rPr lang="fr-BE" dirty="0" smtClean="0">
              <a:solidFill>
                <a:srgbClr val="0F5494"/>
              </a:solidFill>
            </a:rPr>
            <a:t>&amp; ORD </a:t>
          </a:r>
          <a:r>
            <a:rPr lang="fr-BE" b="1" dirty="0" smtClean="0">
              <a:solidFill>
                <a:srgbClr val="C00000"/>
              </a:solidFill>
            </a:rPr>
            <a:t>by default</a:t>
          </a:r>
          <a:endParaRPr lang="en-GB" b="1" dirty="0">
            <a:solidFill>
              <a:srgbClr val="C00000"/>
            </a:solidFill>
          </a:endParaRPr>
        </a:p>
      </dgm:t>
    </dgm:pt>
    <dgm:pt modelId="{7B853194-41FC-444C-908B-A7E26AB2F0D4}" type="parTrans" cxnId="{551AEE50-9D93-42DC-A81F-3D7F10B8BB5D}">
      <dgm:prSet/>
      <dgm:spPr/>
      <dgm:t>
        <a:bodyPr/>
        <a:lstStyle/>
        <a:p>
          <a:endParaRPr lang="en-GB"/>
        </a:p>
      </dgm:t>
    </dgm:pt>
    <dgm:pt modelId="{3C07DC83-3848-41B0-A68D-8F962CF84C3C}" type="sibTrans" cxnId="{551AEE50-9D93-42DC-A81F-3D7F10B8BB5D}">
      <dgm:prSet/>
      <dgm:spPr/>
      <dgm:t>
        <a:bodyPr/>
        <a:lstStyle/>
        <a:p>
          <a:endParaRPr lang="en-GB"/>
        </a:p>
      </dgm:t>
    </dgm:pt>
    <dgm:pt modelId="{BABB4441-26FD-47F1-B93A-6012AE95FB53}">
      <dgm:prSet/>
      <dgm:spPr/>
      <dgm:t>
        <a:bodyPr/>
        <a:lstStyle/>
        <a:p>
          <a:endParaRPr lang="en-GB"/>
        </a:p>
      </dgm:t>
    </dgm:pt>
    <dgm:pt modelId="{A3633E0D-4FDE-4982-8DE1-62DEF3C4EA71}" type="parTrans" cxnId="{A82F7B99-D43E-441A-BEA8-9EF158CEC3A6}">
      <dgm:prSet/>
      <dgm:spPr/>
      <dgm:t>
        <a:bodyPr/>
        <a:lstStyle/>
        <a:p>
          <a:endParaRPr lang="en-GB"/>
        </a:p>
      </dgm:t>
    </dgm:pt>
    <dgm:pt modelId="{BAC21ED4-348A-4305-9E4B-7EF31588801B}" type="sibTrans" cxnId="{A82F7B99-D43E-441A-BEA8-9EF158CEC3A6}">
      <dgm:prSet/>
      <dgm:spPr/>
      <dgm:t>
        <a:bodyPr/>
        <a:lstStyle/>
        <a:p>
          <a:endParaRPr lang="en-GB"/>
        </a:p>
      </dgm:t>
    </dgm:pt>
    <dgm:pt modelId="{B1B74C23-F771-4CEB-A78E-510788D9F43F}" type="pres">
      <dgm:prSet presAssocID="{265FACB4-8969-4C17-8EDD-A7ED2113B5A5}" presName="rootnode" presStyleCnt="0">
        <dgm:presLayoutVars>
          <dgm:chMax/>
          <dgm:chPref/>
          <dgm:dir/>
          <dgm:animLvl val="lvl"/>
        </dgm:presLayoutVars>
      </dgm:prSet>
      <dgm:spPr/>
      <dgm:t>
        <a:bodyPr/>
        <a:lstStyle/>
        <a:p>
          <a:endParaRPr lang="en-GB"/>
        </a:p>
      </dgm:t>
    </dgm:pt>
    <dgm:pt modelId="{D1B692B9-E15E-4CAE-83F7-3AEE4BC7CE7D}" type="pres">
      <dgm:prSet presAssocID="{E13E2B98-0E31-4B6D-B33D-B1FF60D7C75C}" presName="composite" presStyleCnt="0"/>
      <dgm:spPr/>
    </dgm:pt>
    <dgm:pt modelId="{565D68B4-403F-48A1-B4D8-98727D0D8967}" type="pres">
      <dgm:prSet presAssocID="{E13E2B98-0E31-4B6D-B33D-B1FF60D7C75C}" presName="LShape" presStyleLbl="alignNode1" presStyleIdx="0" presStyleCnt="7"/>
      <dgm:spPr/>
    </dgm:pt>
    <dgm:pt modelId="{4A5C3141-D612-4D29-9C64-8E11F18AD33F}" type="pres">
      <dgm:prSet presAssocID="{E13E2B98-0E31-4B6D-B33D-B1FF60D7C75C}" presName="ParentText" presStyleLbl="revTx" presStyleIdx="0" presStyleCnt="4">
        <dgm:presLayoutVars>
          <dgm:chMax val="0"/>
          <dgm:chPref val="0"/>
          <dgm:bulletEnabled val="1"/>
        </dgm:presLayoutVars>
      </dgm:prSet>
      <dgm:spPr/>
      <dgm:t>
        <a:bodyPr/>
        <a:lstStyle/>
        <a:p>
          <a:endParaRPr lang="en-GB"/>
        </a:p>
      </dgm:t>
    </dgm:pt>
    <dgm:pt modelId="{89D2BFD1-F5E2-448E-873D-BD4112695BC1}" type="pres">
      <dgm:prSet presAssocID="{E13E2B98-0E31-4B6D-B33D-B1FF60D7C75C}" presName="Triangle" presStyleLbl="alignNode1" presStyleIdx="1" presStyleCnt="7"/>
      <dgm:spPr/>
    </dgm:pt>
    <dgm:pt modelId="{C0F1B38D-0F91-479B-8807-0066B3829D41}" type="pres">
      <dgm:prSet presAssocID="{9932FCC9-7EC9-4B97-A75D-11612A5D56FE}" presName="sibTrans" presStyleCnt="0"/>
      <dgm:spPr/>
    </dgm:pt>
    <dgm:pt modelId="{59776241-E25D-416C-9E90-7244E667AE28}" type="pres">
      <dgm:prSet presAssocID="{9932FCC9-7EC9-4B97-A75D-11612A5D56FE}" presName="space" presStyleCnt="0"/>
      <dgm:spPr/>
    </dgm:pt>
    <dgm:pt modelId="{D2AE7E04-E772-474D-A539-B58D05AF740A}" type="pres">
      <dgm:prSet presAssocID="{FBE439DE-74BE-4E8B-8EA4-946F833CA123}" presName="composite" presStyleCnt="0"/>
      <dgm:spPr/>
    </dgm:pt>
    <dgm:pt modelId="{C19A2BD2-FDDE-45A9-9BB8-992F6CC2D038}" type="pres">
      <dgm:prSet presAssocID="{FBE439DE-74BE-4E8B-8EA4-946F833CA123}" presName="LShape" presStyleLbl="alignNode1" presStyleIdx="2" presStyleCnt="7"/>
      <dgm:spPr/>
    </dgm:pt>
    <dgm:pt modelId="{C3E04CB7-442A-437E-BCD0-E51137A49033}" type="pres">
      <dgm:prSet presAssocID="{FBE439DE-74BE-4E8B-8EA4-946F833CA123}" presName="ParentText" presStyleLbl="revTx" presStyleIdx="1" presStyleCnt="4">
        <dgm:presLayoutVars>
          <dgm:chMax val="0"/>
          <dgm:chPref val="0"/>
          <dgm:bulletEnabled val="1"/>
        </dgm:presLayoutVars>
      </dgm:prSet>
      <dgm:spPr/>
      <dgm:t>
        <a:bodyPr/>
        <a:lstStyle/>
        <a:p>
          <a:endParaRPr lang="en-GB"/>
        </a:p>
      </dgm:t>
    </dgm:pt>
    <dgm:pt modelId="{5BD1A5A7-DF3D-4E91-8DA0-05F43D168E80}" type="pres">
      <dgm:prSet presAssocID="{FBE439DE-74BE-4E8B-8EA4-946F833CA123}" presName="Triangle" presStyleLbl="alignNode1" presStyleIdx="3" presStyleCnt="7"/>
      <dgm:spPr/>
    </dgm:pt>
    <dgm:pt modelId="{B71C8C35-64F7-4BF2-B9F6-5C684E2181E4}" type="pres">
      <dgm:prSet presAssocID="{1D9835A8-1455-4021-BF4C-4D26DD9783E0}" presName="sibTrans" presStyleCnt="0"/>
      <dgm:spPr/>
    </dgm:pt>
    <dgm:pt modelId="{7981E711-A535-40D7-8741-3F5E3A57363C}" type="pres">
      <dgm:prSet presAssocID="{1D9835A8-1455-4021-BF4C-4D26DD9783E0}" presName="space" presStyleCnt="0"/>
      <dgm:spPr/>
    </dgm:pt>
    <dgm:pt modelId="{597E94B1-4A86-4B26-8783-38860E6B0C5E}" type="pres">
      <dgm:prSet presAssocID="{0DC698D1-0C48-4289-8DDA-6E3233970A0E}" presName="composite" presStyleCnt="0"/>
      <dgm:spPr/>
    </dgm:pt>
    <dgm:pt modelId="{823B1718-8BCA-402D-8E35-77EBBA1D4AFE}" type="pres">
      <dgm:prSet presAssocID="{0DC698D1-0C48-4289-8DDA-6E3233970A0E}" presName="LShape" presStyleLbl="alignNode1" presStyleIdx="4" presStyleCnt="7" custLinFactNeighborX="753" custLinFactNeighborY="3721"/>
      <dgm:spPr/>
    </dgm:pt>
    <dgm:pt modelId="{5B85BB5C-8F27-45F9-954D-D44A942FEC49}" type="pres">
      <dgm:prSet presAssocID="{0DC698D1-0C48-4289-8DDA-6E3233970A0E}" presName="ParentText" presStyleLbl="revTx" presStyleIdx="2" presStyleCnt="4">
        <dgm:presLayoutVars>
          <dgm:chMax val="0"/>
          <dgm:chPref val="0"/>
          <dgm:bulletEnabled val="1"/>
        </dgm:presLayoutVars>
      </dgm:prSet>
      <dgm:spPr/>
      <dgm:t>
        <a:bodyPr/>
        <a:lstStyle/>
        <a:p>
          <a:endParaRPr lang="en-GB"/>
        </a:p>
      </dgm:t>
    </dgm:pt>
    <dgm:pt modelId="{DC2C18E0-A8B7-431B-9F90-885E4B4A426B}" type="pres">
      <dgm:prSet presAssocID="{0DC698D1-0C48-4289-8DDA-6E3233970A0E}" presName="Triangle" presStyleLbl="alignNode1" presStyleIdx="5" presStyleCnt="7"/>
      <dgm:spPr/>
    </dgm:pt>
    <dgm:pt modelId="{99073267-8B78-45D4-88E6-DB05FF6E56CD}" type="pres">
      <dgm:prSet presAssocID="{3C07DC83-3848-41B0-A68D-8F962CF84C3C}" presName="sibTrans" presStyleCnt="0"/>
      <dgm:spPr/>
    </dgm:pt>
    <dgm:pt modelId="{81472A63-F552-4C7F-8CF8-C73023B9327D}" type="pres">
      <dgm:prSet presAssocID="{3C07DC83-3848-41B0-A68D-8F962CF84C3C}" presName="space" presStyleCnt="0"/>
      <dgm:spPr/>
    </dgm:pt>
    <dgm:pt modelId="{A8CEB2C6-7D55-48C7-85A9-29023DBA930C}" type="pres">
      <dgm:prSet presAssocID="{BABB4441-26FD-47F1-B93A-6012AE95FB53}" presName="composite" presStyleCnt="0"/>
      <dgm:spPr/>
    </dgm:pt>
    <dgm:pt modelId="{66795283-61C8-4927-864F-77B9DAB72824}" type="pres">
      <dgm:prSet presAssocID="{BABB4441-26FD-47F1-B93A-6012AE95FB53}" presName="LShape" presStyleLbl="alignNode1" presStyleIdx="6" presStyleCnt="7"/>
      <dgm:spPr/>
    </dgm:pt>
    <dgm:pt modelId="{99B82E22-B053-4E92-876B-DF794DB4385B}" type="pres">
      <dgm:prSet presAssocID="{BABB4441-26FD-47F1-B93A-6012AE95FB53}" presName="ParentText" presStyleLbl="revTx" presStyleIdx="3" presStyleCnt="4">
        <dgm:presLayoutVars>
          <dgm:chMax val="0"/>
          <dgm:chPref val="0"/>
          <dgm:bulletEnabled val="1"/>
        </dgm:presLayoutVars>
      </dgm:prSet>
      <dgm:spPr/>
      <dgm:t>
        <a:bodyPr/>
        <a:lstStyle/>
        <a:p>
          <a:endParaRPr lang="en-GB"/>
        </a:p>
      </dgm:t>
    </dgm:pt>
  </dgm:ptLst>
  <dgm:cxnLst>
    <dgm:cxn modelId="{A82F7B99-D43E-441A-BEA8-9EF158CEC3A6}" srcId="{265FACB4-8969-4C17-8EDD-A7ED2113B5A5}" destId="{BABB4441-26FD-47F1-B93A-6012AE95FB53}" srcOrd="3" destOrd="0" parTransId="{A3633E0D-4FDE-4982-8DE1-62DEF3C4EA71}" sibTransId="{BAC21ED4-348A-4305-9E4B-7EF31588801B}"/>
    <dgm:cxn modelId="{E7DFC969-037A-42E9-BDD2-0C2175C950CB}" type="presOf" srcId="{265FACB4-8969-4C17-8EDD-A7ED2113B5A5}" destId="{B1B74C23-F771-4CEB-A78E-510788D9F43F}" srcOrd="0" destOrd="0" presId="urn:microsoft.com/office/officeart/2009/3/layout/StepUpProcess"/>
    <dgm:cxn modelId="{01CC52AD-ED58-424F-A58F-C1B59660341C}" type="presOf" srcId="{0DC698D1-0C48-4289-8DDA-6E3233970A0E}" destId="{5B85BB5C-8F27-45F9-954D-D44A942FEC49}" srcOrd="0" destOrd="0" presId="urn:microsoft.com/office/officeart/2009/3/layout/StepUpProcess"/>
    <dgm:cxn modelId="{D645E78D-3C63-437E-B02F-DE1545A5610D}" type="presOf" srcId="{BABB4441-26FD-47F1-B93A-6012AE95FB53}" destId="{99B82E22-B053-4E92-876B-DF794DB4385B}" srcOrd="0" destOrd="0" presId="urn:microsoft.com/office/officeart/2009/3/layout/StepUpProcess"/>
    <dgm:cxn modelId="{B6651991-91F4-453E-96BB-266DF460A056}" type="presOf" srcId="{FBE439DE-74BE-4E8B-8EA4-946F833CA123}" destId="{C3E04CB7-442A-437E-BCD0-E51137A49033}" srcOrd="0" destOrd="0" presId="urn:microsoft.com/office/officeart/2009/3/layout/StepUpProcess"/>
    <dgm:cxn modelId="{0E95B327-E65C-4C64-959F-2DF726D85328}" srcId="{265FACB4-8969-4C17-8EDD-A7ED2113B5A5}" destId="{E13E2B98-0E31-4B6D-B33D-B1FF60D7C75C}" srcOrd="0" destOrd="0" parTransId="{E549E5BE-149C-4823-863C-10ECA627EE3B}" sibTransId="{9932FCC9-7EC9-4B97-A75D-11612A5D56FE}"/>
    <dgm:cxn modelId="{D1CA76C6-D815-4F27-90A7-073B6C489274}" type="presOf" srcId="{E13E2B98-0E31-4B6D-B33D-B1FF60D7C75C}" destId="{4A5C3141-D612-4D29-9C64-8E11F18AD33F}" srcOrd="0" destOrd="0" presId="urn:microsoft.com/office/officeart/2009/3/layout/StepUpProcess"/>
    <dgm:cxn modelId="{551AEE50-9D93-42DC-A81F-3D7F10B8BB5D}" srcId="{265FACB4-8969-4C17-8EDD-A7ED2113B5A5}" destId="{0DC698D1-0C48-4289-8DDA-6E3233970A0E}" srcOrd="2" destOrd="0" parTransId="{7B853194-41FC-444C-908B-A7E26AB2F0D4}" sibTransId="{3C07DC83-3848-41B0-A68D-8F962CF84C3C}"/>
    <dgm:cxn modelId="{9B095AB0-A72F-4567-A725-08B060DDD42C}" srcId="{265FACB4-8969-4C17-8EDD-A7ED2113B5A5}" destId="{FBE439DE-74BE-4E8B-8EA4-946F833CA123}" srcOrd="1" destOrd="0" parTransId="{26167E22-B667-4347-A1D6-AC3D6E2611C5}" sibTransId="{1D9835A8-1455-4021-BF4C-4D26DD9783E0}"/>
    <dgm:cxn modelId="{23E0FCBC-84E5-4CE0-AE08-D65E55B5729F}" type="presParOf" srcId="{B1B74C23-F771-4CEB-A78E-510788D9F43F}" destId="{D1B692B9-E15E-4CAE-83F7-3AEE4BC7CE7D}" srcOrd="0" destOrd="0" presId="urn:microsoft.com/office/officeart/2009/3/layout/StepUpProcess"/>
    <dgm:cxn modelId="{95980873-DAAC-4250-AB36-60A3E6658D46}" type="presParOf" srcId="{D1B692B9-E15E-4CAE-83F7-3AEE4BC7CE7D}" destId="{565D68B4-403F-48A1-B4D8-98727D0D8967}" srcOrd="0" destOrd="0" presId="urn:microsoft.com/office/officeart/2009/3/layout/StepUpProcess"/>
    <dgm:cxn modelId="{84259CE2-491B-4084-B8BA-FA1BD1543E89}" type="presParOf" srcId="{D1B692B9-E15E-4CAE-83F7-3AEE4BC7CE7D}" destId="{4A5C3141-D612-4D29-9C64-8E11F18AD33F}" srcOrd="1" destOrd="0" presId="urn:microsoft.com/office/officeart/2009/3/layout/StepUpProcess"/>
    <dgm:cxn modelId="{4AA215E6-3294-422D-80FF-3455E24B9A99}" type="presParOf" srcId="{D1B692B9-E15E-4CAE-83F7-3AEE4BC7CE7D}" destId="{89D2BFD1-F5E2-448E-873D-BD4112695BC1}" srcOrd="2" destOrd="0" presId="urn:microsoft.com/office/officeart/2009/3/layout/StepUpProcess"/>
    <dgm:cxn modelId="{C3CE90DE-EC3B-4332-9A80-92BA72D18BDB}" type="presParOf" srcId="{B1B74C23-F771-4CEB-A78E-510788D9F43F}" destId="{C0F1B38D-0F91-479B-8807-0066B3829D41}" srcOrd="1" destOrd="0" presId="urn:microsoft.com/office/officeart/2009/3/layout/StepUpProcess"/>
    <dgm:cxn modelId="{58306736-9A27-4557-A0B7-E4DE9169FE84}" type="presParOf" srcId="{C0F1B38D-0F91-479B-8807-0066B3829D41}" destId="{59776241-E25D-416C-9E90-7244E667AE28}" srcOrd="0" destOrd="0" presId="urn:microsoft.com/office/officeart/2009/3/layout/StepUpProcess"/>
    <dgm:cxn modelId="{A87C2797-4B40-43F5-ABD9-46AF87B5E20B}" type="presParOf" srcId="{B1B74C23-F771-4CEB-A78E-510788D9F43F}" destId="{D2AE7E04-E772-474D-A539-B58D05AF740A}" srcOrd="2" destOrd="0" presId="urn:microsoft.com/office/officeart/2009/3/layout/StepUpProcess"/>
    <dgm:cxn modelId="{1632B8D9-6ED3-4D62-B88E-206DE975E5DE}" type="presParOf" srcId="{D2AE7E04-E772-474D-A539-B58D05AF740A}" destId="{C19A2BD2-FDDE-45A9-9BB8-992F6CC2D038}" srcOrd="0" destOrd="0" presId="urn:microsoft.com/office/officeart/2009/3/layout/StepUpProcess"/>
    <dgm:cxn modelId="{DD7F2959-4FEA-4B17-8BDD-A839FCC4722A}" type="presParOf" srcId="{D2AE7E04-E772-474D-A539-B58D05AF740A}" destId="{C3E04CB7-442A-437E-BCD0-E51137A49033}" srcOrd="1" destOrd="0" presId="urn:microsoft.com/office/officeart/2009/3/layout/StepUpProcess"/>
    <dgm:cxn modelId="{35759ECC-F603-4800-BC7E-84ABD54F4FDE}" type="presParOf" srcId="{D2AE7E04-E772-474D-A539-B58D05AF740A}" destId="{5BD1A5A7-DF3D-4E91-8DA0-05F43D168E80}" srcOrd="2" destOrd="0" presId="urn:microsoft.com/office/officeart/2009/3/layout/StepUpProcess"/>
    <dgm:cxn modelId="{AF979ABC-5F6A-4914-8650-04CE7C1BDB66}" type="presParOf" srcId="{B1B74C23-F771-4CEB-A78E-510788D9F43F}" destId="{B71C8C35-64F7-4BF2-B9F6-5C684E2181E4}" srcOrd="3" destOrd="0" presId="urn:microsoft.com/office/officeart/2009/3/layout/StepUpProcess"/>
    <dgm:cxn modelId="{3292D5E8-6967-48CD-A0FF-22172291C949}" type="presParOf" srcId="{B71C8C35-64F7-4BF2-B9F6-5C684E2181E4}" destId="{7981E711-A535-40D7-8741-3F5E3A57363C}" srcOrd="0" destOrd="0" presId="urn:microsoft.com/office/officeart/2009/3/layout/StepUpProcess"/>
    <dgm:cxn modelId="{88F54525-869A-4A0C-998E-1C053FB2310C}" type="presParOf" srcId="{B1B74C23-F771-4CEB-A78E-510788D9F43F}" destId="{597E94B1-4A86-4B26-8783-38860E6B0C5E}" srcOrd="4" destOrd="0" presId="urn:microsoft.com/office/officeart/2009/3/layout/StepUpProcess"/>
    <dgm:cxn modelId="{48A674F3-ED11-476B-9544-B0633D74D165}" type="presParOf" srcId="{597E94B1-4A86-4B26-8783-38860E6B0C5E}" destId="{823B1718-8BCA-402D-8E35-77EBBA1D4AFE}" srcOrd="0" destOrd="0" presId="urn:microsoft.com/office/officeart/2009/3/layout/StepUpProcess"/>
    <dgm:cxn modelId="{7B97CFA6-DF56-4F18-B1BC-5EDF1863FF30}" type="presParOf" srcId="{597E94B1-4A86-4B26-8783-38860E6B0C5E}" destId="{5B85BB5C-8F27-45F9-954D-D44A942FEC49}" srcOrd="1" destOrd="0" presId="urn:microsoft.com/office/officeart/2009/3/layout/StepUpProcess"/>
    <dgm:cxn modelId="{F5E4A429-4675-4090-8DB1-E93B76663BF5}" type="presParOf" srcId="{597E94B1-4A86-4B26-8783-38860E6B0C5E}" destId="{DC2C18E0-A8B7-431B-9F90-885E4B4A426B}" srcOrd="2" destOrd="0" presId="urn:microsoft.com/office/officeart/2009/3/layout/StepUpProcess"/>
    <dgm:cxn modelId="{7E835705-ECD2-403D-9DD8-F770B79922EA}" type="presParOf" srcId="{B1B74C23-F771-4CEB-A78E-510788D9F43F}" destId="{99073267-8B78-45D4-88E6-DB05FF6E56CD}" srcOrd="5" destOrd="0" presId="urn:microsoft.com/office/officeart/2009/3/layout/StepUpProcess"/>
    <dgm:cxn modelId="{09A41A53-0346-4040-A381-7CAB1DA3CE2E}" type="presParOf" srcId="{99073267-8B78-45D4-88E6-DB05FF6E56CD}" destId="{81472A63-F552-4C7F-8CF8-C73023B9327D}" srcOrd="0" destOrd="0" presId="urn:microsoft.com/office/officeart/2009/3/layout/StepUpProcess"/>
    <dgm:cxn modelId="{997786EC-BEA5-4B0C-8944-F64EC9397C64}" type="presParOf" srcId="{B1B74C23-F771-4CEB-A78E-510788D9F43F}" destId="{A8CEB2C6-7D55-48C7-85A9-29023DBA930C}" srcOrd="6" destOrd="0" presId="urn:microsoft.com/office/officeart/2009/3/layout/StepUpProcess"/>
    <dgm:cxn modelId="{CF530019-59DF-48CE-9708-A20F85DE7136}" type="presParOf" srcId="{A8CEB2C6-7D55-48C7-85A9-29023DBA930C}" destId="{66795283-61C8-4927-864F-77B9DAB72824}" srcOrd="0" destOrd="0" presId="urn:microsoft.com/office/officeart/2009/3/layout/StepUpProcess"/>
    <dgm:cxn modelId="{A9A44441-665E-47D2-8024-0ED73D82E2DB}" type="presParOf" srcId="{A8CEB2C6-7D55-48C7-85A9-29023DBA930C}" destId="{99B82E22-B053-4E92-876B-DF794DB4385B}"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D68B4-403F-48A1-B4D8-98727D0D8967}">
      <dsp:nvSpPr>
        <dsp:cNvPr id="0" name=""/>
        <dsp:cNvSpPr/>
      </dsp:nvSpPr>
      <dsp:spPr>
        <a:xfrm rot="5400000">
          <a:off x="665603" y="853973"/>
          <a:ext cx="1473566" cy="2451982"/>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5C3141-D612-4D29-9C64-8E11F18AD33F}">
      <dsp:nvSpPr>
        <dsp:cNvPr id="0" name=""/>
        <dsp:cNvSpPr/>
      </dsp:nvSpPr>
      <dsp:spPr>
        <a:xfrm>
          <a:off x="419628" y="1586588"/>
          <a:ext cx="2213663" cy="1940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fr-BE" sz="1900" b="1" kern="1200" dirty="0" smtClean="0">
              <a:solidFill>
                <a:srgbClr val="0F5494"/>
              </a:solidFill>
            </a:rPr>
            <a:t>FP7</a:t>
          </a:r>
        </a:p>
        <a:p>
          <a:pPr lvl="0" algn="l" defTabSz="844550">
            <a:lnSpc>
              <a:spcPct val="90000"/>
            </a:lnSpc>
            <a:spcBef>
              <a:spcPct val="0"/>
            </a:spcBef>
            <a:spcAft>
              <a:spcPct val="35000"/>
            </a:spcAft>
          </a:pPr>
          <a:r>
            <a:rPr lang="fr-BE" sz="1900" kern="1200" dirty="0" smtClean="0">
              <a:solidFill>
                <a:srgbClr val="0F5494"/>
              </a:solidFill>
            </a:rPr>
            <a:t>OA </a:t>
          </a:r>
          <a:r>
            <a:rPr lang="fr-BE" sz="1900" b="1" kern="1200" dirty="0" smtClean="0">
              <a:solidFill>
                <a:srgbClr val="00B050"/>
              </a:solidFill>
            </a:rPr>
            <a:t>Green</a:t>
          </a:r>
          <a:r>
            <a:rPr lang="fr-BE" sz="1900" kern="1200" dirty="0" smtClean="0">
              <a:solidFill>
                <a:srgbClr val="0F5494"/>
              </a:solidFill>
            </a:rPr>
            <a:t> or</a:t>
          </a:r>
          <a:br>
            <a:rPr lang="fr-BE" sz="1900" kern="1200" dirty="0" smtClean="0">
              <a:solidFill>
                <a:srgbClr val="0F5494"/>
              </a:solidFill>
            </a:rPr>
          </a:br>
          <a:r>
            <a:rPr lang="fr-BE" sz="1900" b="1" kern="1200" dirty="0" err="1" smtClean="0">
              <a:solidFill>
                <a:srgbClr val="FFC000"/>
              </a:solidFill>
            </a:rPr>
            <a:t>Gold</a:t>
          </a:r>
          <a:r>
            <a:rPr lang="fr-BE" sz="1900" kern="1200" dirty="0" err="1" smtClean="0">
              <a:solidFill>
                <a:srgbClr val="0F5494"/>
              </a:solidFill>
            </a:rPr>
            <a:t>+</a:t>
          </a:r>
          <a:r>
            <a:rPr lang="fr-BE" sz="1900" b="1" kern="1200" dirty="0" err="1" smtClean="0">
              <a:solidFill>
                <a:srgbClr val="00B050"/>
              </a:solidFill>
            </a:rPr>
            <a:t>Green</a:t>
          </a:r>
          <a:r>
            <a:rPr lang="fr-BE" sz="1900" kern="1200" dirty="0" smtClean="0">
              <a:solidFill>
                <a:srgbClr val="0F5494"/>
              </a:solidFill>
            </a:rPr>
            <a:t> </a:t>
          </a:r>
          <a:r>
            <a:rPr lang="fr-BE" sz="1900" b="1" kern="1200" dirty="0" smtClean="0">
              <a:solidFill>
                <a:srgbClr val="00B0F0"/>
              </a:solidFill>
            </a:rPr>
            <a:t>Pilot</a:t>
          </a:r>
          <a:endParaRPr lang="en-GB" sz="1900" b="1" kern="1200" dirty="0">
            <a:solidFill>
              <a:srgbClr val="00B0F0"/>
            </a:solidFill>
          </a:endParaRPr>
        </a:p>
      </dsp:txBody>
      <dsp:txXfrm>
        <a:off x="419628" y="1586588"/>
        <a:ext cx="2213663" cy="1940405"/>
      </dsp:txXfrm>
    </dsp:sp>
    <dsp:sp modelId="{89D2BFD1-F5E2-448E-873D-BD4112695BC1}">
      <dsp:nvSpPr>
        <dsp:cNvPr id="0" name=""/>
        <dsp:cNvSpPr/>
      </dsp:nvSpPr>
      <dsp:spPr>
        <a:xfrm>
          <a:off x="2215619" y="673456"/>
          <a:ext cx="417672" cy="417672"/>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9A2BD2-FDDE-45A9-9BB8-992F6CC2D038}">
      <dsp:nvSpPr>
        <dsp:cNvPr id="0" name=""/>
        <dsp:cNvSpPr/>
      </dsp:nvSpPr>
      <dsp:spPr>
        <a:xfrm rot="5400000">
          <a:off x="3375559" y="183392"/>
          <a:ext cx="1473566" cy="2451982"/>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E04CB7-442A-437E-BCD0-E51137A49033}">
      <dsp:nvSpPr>
        <dsp:cNvPr id="0" name=""/>
        <dsp:cNvSpPr/>
      </dsp:nvSpPr>
      <dsp:spPr>
        <a:xfrm>
          <a:off x="3129584" y="916007"/>
          <a:ext cx="2213663" cy="1940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fr-BE" sz="1900" b="1" kern="1200" dirty="0" smtClean="0">
              <a:solidFill>
                <a:srgbClr val="0F5494"/>
              </a:solidFill>
            </a:rPr>
            <a:t>H2020</a:t>
          </a:r>
        </a:p>
        <a:p>
          <a:pPr lvl="0" algn="l" defTabSz="844550">
            <a:lnSpc>
              <a:spcPct val="90000"/>
            </a:lnSpc>
            <a:spcBef>
              <a:spcPct val="0"/>
            </a:spcBef>
            <a:spcAft>
              <a:spcPct val="35000"/>
            </a:spcAft>
          </a:pPr>
          <a:r>
            <a:rPr lang="fr-BE" sz="1900" kern="1200" dirty="0" smtClean="0">
              <a:solidFill>
                <a:srgbClr val="0F5494"/>
              </a:solidFill>
            </a:rPr>
            <a:t>OA </a:t>
          </a:r>
          <a:r>
            <a:rPr lang="fr-BE" sz="1900" b="1" kern="1200" dirty="0" smtClean="0">
              <a:solidFill>
                <a:srgbClr val="00B050"/>
              </a:solidFill>
            </a:rPr>
            <a:t>Green</a:t>
          </a:r>
          <a:r>
            <a:rPr lang="fr-BE" sz="1900" kern="1200" dirty="0" smtClean="0">
              <a:solidFill>
                <a:srgbClr val="0F5494"/>
              </a:solidFill>
            </a:rPr>
            <a:t> or</a:t>
          </a:r>
          <a:br>
            <a:rPr lang="fr-BE" sz="1900" kern="1200" dirty="0" smtClean="0">
              <a:solidFill>
                <a:srgbClr val="0F5494"/>
              </a:solidFill>
            </a:rPr>
          </a:br>
          <a:r>
            <a:rPr lang="fr-BE" sz="1900" b="1" kern="1200" dirty="0" err="1" smtClean="0">
              <a:solidFill>
                <a:srgbClr val="FFC000"/>
              </a:solidFill>
            </a:rPr>
            <a:t>Gold</a:t>
          </a:r>
          <a:r>
            <a:rPr lang="fr-BE" sz="1900" kern="1200" dirty="0" err="1" smtClean="0">
              <a:solidFill>
                <a:srgbClr val="0F5494"/>
              </a:solidFill>
            </a:rPr>
            <a:t>+</a:t>
          </a:r>
          <a:r>
            <a:rPr lang="fr-BE" sz="1900" b="1" kern="1200" dirty="0" err="1" smtClean="0">
              <a:solidFill>
                <a:srgbClr val="00B050"/>
              </a:solidFill>
            </a:rPr>
            <a:t>Green</a:t>
          </a:r>
          <a:r>
            <a:rPr lang="fr-BE" sz="1900" kern="1200" dirty="0" smtClean="0">
              <a:solidFill>
                <a:srgbClr val="0F5494"/>
              </a:solidFill>
            </a:rPr>
            <a:t> </a:t>
          </a:r>
          <a:r>
            <a:rPr lang="fr-BE" sz="1900" b="1" kern="1200" dirty="0" smtClean="0">
              <a:solidFill>
                <a:srgbClr val="C00000"/>
              </a:solidFill>
            </a:rPr>
            <a:t>obligation</a:t>
          </a:r>
        </a:p>
        <a:p>
          <a:pPr lvl="0" algn="l" defTabSz="844550">
            <a:lnSpc>
              <a:spcPct val="90000"/>
            </a:lnSpc>
            <a:spcBef>
              <a:spcPct val="0"/>
            </a:spcBef>
            <a:spcAft>
              <a:spcPct val="35000"/>
            </a:spcAft>
          </a:pPr>
          <a:r>
            <a:rPr lang="fr-BE" sz="1900" kern="1200" dirty="0" smtClean="0">
              <a:solidFill>
                <a:srgbClr val="0F5494"/>
              </a:solidFill>
            </a:rPr>
            <a:t>&amp; ORD </a:t>
          </a:r>
          <a:r>
            <a:rPr lang="fr-BE" sz="1900" b="1" kern="1200" dirty="0" smtClean="0">
              <a:solidFill>
                <a:srgbClr val="00B0F0"/>
              </a:solidFill>
            </a:rPr>
            <a:t>Pilot</a:t>
          </a:r>
          <a:endParaRPr lang="en-GB" sz="1900" b="1" kern="1200" dirty="0">
            <a:solidFill>
              <a:srgbClr val="00B0F0"/>
            </a:solidFill>
          </a:endParaRPr>
        </a:p>
      </dsp:txBody>
      <dsp:txXfrm>
        <a:off x="3129584" y="916007"/>
        <a:ext cx="2213663" cy="1940405"/>
      </dsp:txXfrm>
    </dsp:sp>
    <dsp:sp modelId="{5BD1A5A7-DF3D-4E91-8DA0-05F43D168E80}">
      <dsp:nvSpPr>
        <dsp:cNvPr id="0" name=""/>
        <dsp:cNvSpPr/>
      </dsp:nvSpPr>
      <dsp:spPr>
        <a:xfrm>
          <a:off x="4925575" y="2874"/>
          <a:ext cx="417672" cy="417672"/>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3B1718-8BCA-402D-8E35-77EBBA1D4AFE}">
      <dsp:nvSpPr>
        <dsp:cNvPr id="0" name=""/>
        <dsp:cNvSpPr/>
      </dsp:nvSpPr>
      <dsp:spPr>
        <a:xfrm rot="5400000">
          <a:off x="6103979" y="-432357"/>
          <a:ext cx="1473566" cy="2451982"/>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85BB5C-8F27-45F9-954D-D44A942FEC49}">
      <dsp:nvSpPr>
        <dsp:cNvPr id="0" name=""/>
        <dsp:cNvSpPr/>
      </dsp:nvSpPr>
      <dsp:spPr>
        <a:xfrm>
          <a:off x="5839541" y="245425"/>
          <a:ext cx="2213663" cy="1940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fr-BE" sz="1900" b="1" kern="1200" dirty="0" smtClean="0">
              <a:solidFill>
                <a:srgbClr val="0F5494"/>
              </a:solidFill>
            </a:rPr>
            <a:t>H2020</a:t>
          </a:r>
        </a:p>
        <a:p>
          <a:pPr lvl="0" algn="l" defTabSz="844550">
            <a:lnSpc>
              <a:spcPct val="90000"/>
            </a:lnSpc>
            <a:spcBef>
              <a:spcPct val="0"/>
            </a:spcBef>
            <a:spcAft>
              <a:spcPct val="35000"/>
            </a:spcAft>
          </a:pPr>
          <a:r>
            <a:rPr lang="fr-BE" sz="1900" kern="1200" dirty="0" smtClean="0">
              <a:solidFill>
                <a:srgbClr val="0F5494"/>
              </a:solidFill>
            </a:rPr>
            <a:t>OA </a:t>
          </a:r>
          <a:r>
            <a:rPr lang="fr-BE" sz="1900" b="1" kern="1200" dirty="0" smtClean="0">
              <a:solidFill>
                <a:srgbClr val="00B050"/>
              </a:solidFill>
            </a:rPr>
            <a:t>Green</a:t>
          </a:r>
          <a:r>
            <a:rPr lang="fr-BE" sz="1900" kern="1200" dirty="0" smtClean="0">
              <a:solidFill>
                <a:srgbClr val="0F5494"/>
              </a:solidFill>
            </a:rPr>
            <a:t> or</a:t>
          </a:r>
          <a:br>
            <a:rPr lang="fr-BE" sz="1900" kern="1200" dirty="0" smtClean="0">
              <a:solidFill>
                <a:srgbClr val="0F5494"/>
              </a:solidFill>
            </a:rPr>
          </a:br>
          <a:r>
            <a:rPr lang="fr-BE" sz="1900" b="1" kern="1200" dirty="0" err="1" smtClean="0">
              <a:solidFill>
                <a:srgbClr val="FFC000"/>
              </a:solidFill>
            </a:rPr>
            <a:t>Gold</a:t>
          </a:r>
          <a:r>
            <a:rPr lang="fr-BE" sz="1900" kern="1200" dirty="0" err="1" smtClean="0">
              <a:solidFill>
                <a:srgbClr val="0F5494"/>
              </a:solidFill>
            </a:rPr>
            <a:t>+</a:t>
          </a:r>
          <a:r>
            <a:rPr lang="fr-BE" sz="1900" b="1" kern="1200" dirty="0" err="1" smtClean="0">
              <a:solidFill>
                <a:srgbClr val="00B050"/>
              </a:solidFill>
            </a:rPr>
            <a:t>Green</a:t>
          </a:r>
          <a:r>
            <a:rPr lang="fr-BE" sz="1900" kern="1200" dirty="0" smtClean="0">
              <a:solidFill>
                <a:srgbClr val="0F5494"/>
              </a:solidFill>
            </a:rPr>
            <a:t> </a:t>
          </a:r>
          <a:r>
            <a:rPr lang="fr-BE" sz="1900" b="1" kern="1200" dirty="0" smtClean="0">
              <a:solidFill>
                <a:srgbClr val="C00000"/>
              </a:solidFill>
            </a:rPr>
            <a:t>obligation</a:t>
          </a:r>
        </a:p>
        <a:p>
          <a:pPr lvl="0" algn="l" defTabSz="844550">
            <a:lnSpc>
              <a:spcPct val="90000"/>
            </a:lnSpc>
            <a:spcBef>
              <a:spcPct val="0"/>
            </a:spcBef>
            <a:spcAft>
              <a:spcPct val="35000"/>
            </a:spcAft>
          </a:pPr>
          <a:r>
            <a:rPr lang="fr-BE" sz="1900" kern="1200" dirty="0" smtClean="0">
              <a:solidFill>
                <a:srgbClr val="0F5494"/>
              </a:solidFill>
            </a:rPr>
            <a:t>&amp; ORD </a:t>
          </a:r>
          <a:r>
            <a:rPr lang="fr-BE" sz="1900" b="1" kern="1200" dirty="0" smtClean="0">
              <a:solidFill>
                <a:srgbClr val="C00000"/>
              </a:solidFill>
            </a:rPr>
            <a:t>by default</a:t>
          </a:r>
          <a:endParaRPr lang="en-GB" sz="1900" b="1" kern="1200" dirty="0">
            <a:solidFill>
              <a:srgbClr val="C00000"/>
            </a:solidFill>
          </a:endParaRPr>
        </a:p>
      </dsp:txBody>
      <dsp:txXfrm>
        <a:off x="5839541" y="245425"/>
        <a:ext cx="2213663" cy="19404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5D68B4-403F-48A1-B4D8-98727D0D8967}">
      <dsp:nvSpPr>
        <dsp:cNvPr id="0" name=""/>
        <dsp:cNvSpPr/>
      </dsp:nvSpPr>
      <dsp:spPr>
        <a:xfrm rot="5400000">
          <a:off x="384021" y="1317790"/>
          <a:ext cx="1144327" cy="1904136"/>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5C3141-D612-4D29-9C64-8E11F18AD33F}">
      <dsp:nvSpPr>
        <dsp:cNvPr id="0" name=""/>
        <dsp:cNvSpPr/>
      </dsp:nvSpPr>
      <dsp:spPr>
        <a:xfrm>
          <a:off x="193004" y="1886717"/>
          <a:ext cx="1719064" cy="1506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fr-BE" sz="1400" b="1" kern="1200" dirty="0" smtClean="0">
              <a:solidFill>
                <a:srgbClr val="0F5494"/>
              </a:solidFill>
            </a:rPr>
            <a:t>FP7</a:t>
          </a:r>
        </a:p>
        <a:p>
          <a:pPr lvl="0" algn="l" defTabSz="622300">
            <a:lnSpc>
              <a:spcPct val="90000"/>
            </a:lnSpc>
            <a:spcBef>
              <a:spcPct val="0"/>
            </a:spcBef>
            <a:spcAft>
              <a:spcPct val="35000"/>
            </a:spcAft>
          </a:pPr>
          <a:r>
            <a:rPr lang="fr-BE" sz="1400" kern="1200" dirty="0" smtClean="0">
              <a:solidFill>
                <a:srgbClr val="0F5494"/>
              </a:solidFill>
            </a:rPr>
            <a:t>OA </a:t>
          </a:r>
          <a:r>
            <a:rPr lang="fr-BE" sz="1400" b="1" kern="1200" dirty="0" smtClean="0">
              <a:solidFill>
                <a:srgbClr val="00B050"/>
              </a:solidFill>
            </a:rPr>
            <a:t>Green</a:t>
          </a:r>
          <a:r>
            <a:rPr lang="fr-BE" sz="1400" kern="1200" dirty="0" smtClean="0">
              <a:solidFill>
                <a:srgbClr val="0F5494"/>
              </a:solidFill>
            </a:rPr>
            <a:t> or</a:t>
          </a:r>
          <a:br>
            <a:rPr lang="fr-BE" sz="1400" kern="1200" dirty="0" smtClean="0">
              <a:solidFill>
                <a:srgbClr val="0F5494"/>
              </a:solidFill>
            </a:rPr>
          </a:br>
          <a:r>
            <a:rPr lang="fr-BE" sz="1400" b="1" kern="1200" dirty="0" err="1" smtClean="0">
              <a:solidFill>
                <a:srgbClr val="FFC000"/>
              </a:solidFill>
            </a:rPr>
            <a:t>Gold</a:t>
          </a:r>
          <a:r>
            <a:rPr lang="fr-BE" sz="1400" kern="1200" dirty="0" err="1" smtClean="0">
              <a:solidFill>
                <a:srgbClr val="0F5494"/>
              </a:solidFill>
            </a:rPr>
            <a:t>+</a:t>
          </a:r>
          <a:r>
            <a:rPr lang="fr-BE" sz="1400" b="1" kern="1200" dirty="0" err="1" smtClean="0">
              <a:solidFill>
                <a:srgbClr val="00B050"/>
              </a:solidFill>
            </a:rPr>
            <a:t>Green</a:t>
          </a:r>
          <a:r>
            <a:rPr lang="fr-BE" sz="1400" kern="1200" dirty="0" smtClean="0">
              <a:solidFill>
                <a:srgbClr val="0F5494"/>
              </a:solidFill>
            </a:rPr>
            <a:t> </a:t>
          </a:r>
          <a:r>
            <a:rPr lang="fr-BE" sz="1400" b="1" kern="1200" dirty="0" smtClean="0">
              <a:solidFill>
                <a:srgbClr val="00B0F0"/>
              </a:solidFill>
            </a:rPr>
            <a:t>Pilot</a:t>
          </a:r>
          <a:endParaRPr lang="en-GB" sz="1400" b="1" kern="1200" dirty="0">
            <a:solidFill>
              <a:srgbClr val="00B0F0"/>
            </a:solidFill>
          </a:endParaRPr>
        </a:p>
      </dsp:txBody>
      <dsp:txXfrm>
        <a:off x="193004" y="1886717"/>
        <a:ext cx="1719064" cy="1506860"/>
      </dsp:txXfrm>
    </dsp:sp>
    <dsp:sp modelId="{89D2BFD1-F5E2-448E-873D-BD4112695BC1}">
      <dsp:nvSpPr>
        <dsp:cNvPr id="0" name=""/>
        <dsp:cNvSpPr/>
      </dsp:nvSpPr>
      <dsp:spPr>
        <a:xfrm>
          <a:off x="1587717" y="1177606"/>
          <a:ext cx="324351" cy="324351"/>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19A2BD2-FDDE-45A9-9BB8-992F6CC2D038}">
      <dsp:nvSpPr>
        <dsp:cNvPr id="0" name=""/>
        <dsp:cNvSpPr/>
      </dsp:nvSpPr>
      <dsp:spPr>
        <a:xfrm rot="5400000">
          <a:off x="2488492" y="797037"/>
          <a:ext cx="1144327" cy="1904136"/>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E04CB7-442A-437E-BCD0-E51137A49033}">
      <dsp:nvSpPr>
        <dsp:cNvPr id="0" name=""/>
        <dsp:cNvSpPr/>
      </dsp:nvSpPr>
      <dsp:spPr>
        <a:xfrm>
          <a:off x="2297475" y="1365963"/>
          <a:ext cx="1719064" cy="1506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fr-BE" sz="1400" b="1" kern="1200" dirty="0" smtClean="0">
              <a:solidFill>
                <a:srgbClr val="0F5494"/>
              </a:solidFill>
            </a:rPr>
            <a:t>H2020</a:t>
          </a:r>
        </a:p>
        <a:p>
          <a:pPr lvl="0" algn="l" defTabSz="622300">
            <a:lnSpc>
              <a:spcPct val="90000"/>
            </a:lnSpc>
            <a:spcBef>
              <a:spcPct val="0"/>
            </a:spcBef>
            <a:spcAft>
              <a:spcPct val="35000"/>
            </a:spcAft>
          </a:pPr>
          <a:r>
            <a:rPr lang="fr-BE" sz="1400" kern="1200" dirty="0" smtClean="0">
              <a:solidFill>
                <a:srgbClr val="0F5494"/>
              </a:solidFill>
            </a:rPr>
            <a:t>OA </a:t>
          </a:r>
          <a:r>
            <a:rPr lang="fr-BE" sz="1400" b="1" kern="1200" dirty="0" smtClean="0">
              <a:solidFill>
                <a:srgbClr val="00B050"/>
              </a:solidFill>
            </a:rPr>
            <a:t>Green</a:t>
          </a:r>
          <a:r>
            <a:rPr lang="fr-BE" sz="1400" kern="1200" dirty="0" smtClean="0">
              <a:solidFill>
                <a:srgbClr val="0F5494"/>
              </a:solidFill>
            </a:rPr>
            <a:t> or</a:t>
          </a:r>
          <a:br>
            <a:rPr lang="fr-BE" sz="1400" kern="1200" dirty="0" smtClean="0">
              <a:solidFill>
                <a:srgbClr val="0F5494"/>
              </a:solidFill>
            </a:rPr>
          </a:br>
          <a:r>
            <a:rPr lang="fr-BE" sz="1400" b="1" kern="1200" dirty="0" err="1" smtClean="0">
              <a:solidFill>
                <a:srgbClr val="FFC000"/>
              </a:solidFill>
            </a:rPr>
            <a:t>Gold</a:t>
          </a:r>
          <a:r>
            <a:rPr lang="fr-BE" sz="1400" kern="1200" dirty="0" err="1" smtClean="0">
              <a:solidFill>
                <a:srgbClr val="0F5494"/>
              </a:solidFill>
            </a:rPr>
            <a:t>+</a:t>
          </a:r>
          <a:r>
            <a:rPr lang="fr-BE" sz="1400" b="1" kern="1200" dirty="0" err="1" smtClean="0">
              <a:solidFill>
                <a:srgbClr val="00B050"/>
              </a:solidFill>
            </a:rPr>
            <a:t>Green</a:t>
          </a:r>
          <a:r>
            <a:rPr lang="fr-BE" sz="1400" kern="1200" dirty="0" smtClean="0">
              <a:solidFill>
                <a:srgbClr val="0F5494"/>
              </a:solidFill>
            </a:rPr>
            <a:t> </a:t>
          </a:r>
          <a:r>
            <a:rPr lang="fr-BE" sz="1400" b="1" kern="1200" dirty="0" smtClean="0">
              <a:solidFill>
                <a:srgbClr val="C00000"/>
              </a:solidFill>
            </a:rPr>
            <a:t>obligation</a:t>
          </a:r>
        </a:p>
        <a:p>
          <a:pPr lvl="0" algn="l" defTabSz="622300">
            <a:lnSpc>
              <a:spcPct val="90000"/>
            </a:lnSpc>
            <a:spcBef>
              <a:spcPct val="0"/>
            </a:spcBef>
            <a:spcAft>
              <a:spcPct val="35000"/>
            </a:spcAft>
          </a:pPr>
          <a:r>
            <a:rPr lang="fr-BE" sz="1400" kern="1200" dirty="0" smtClean="0">
              <a:solidFill>
                <a:srgbClr val="0F5494"/>
              </a:solidFill>
            </a:rPr>
            <a:t>&amp; ORD </a:t>
          </a:r>
          <a:r>
            <a:rPr lang="fr-BE" sz="1400" b="1" kern="1200" dirty="0" smtClean="0">
              <a:solidFill>
                <a:srgbClr val="00B0F0"/>
              </a:solidFill>
            </a:rPr>
            <a:t>Pilot</a:t>
          </a:r>
          <a:endParaRPr lang="en-GB" sz="1400" b="1" kern="1200" dirty="0">
            <a:solidFill>
              <a:srgbClr val="00B0F0"/>
            </a:solidFill>
          </a:endParaRPr>
        </a:p>
      </dsp:txBody>
      <dsp:txXfrm>
        <a:off x="2297475" y="1365963"/>
        <a:ext cx="1719064" cy="1506860"/>
      </dsp:txXfrm>
    </dsp:sp>
    <dsp:sp modelId="{5BD1A5A7-DF3D-4E91-8DA0-05F43D168E80}">
      <dsp:nvSpPr>
        <dsp:cNvPr id="0" name=""/>
        <dsp:cNvSpPr/>
      </dsp:nvSpPr>
      <dsp:spPr>
        <a:xfrm>
          <a:off x="3692188" y="656852"/>
          <a:ext cx="324351" cy="324351"/>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3B1718-8BCA-402D-8E35-77EBBA1D4AFE}">
      <dsp:nvSpPr>
        <dsp:cNvPr id="0" name=""/>
        <dsp:cNvSpPr/>
      </dsp:nvSpPr>
      <dsp:spPr>
        <a:xfrm rot="5400000">
          <a:off x="4607301" y="318864"/>
          <a:ext cx="1144327" cy="1904136"/>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85BB5C-8F27-45F9-954D-D44A942FEC49}">
      <dsp:nvSpPr>
        <dsp:cNvPr id="0" name=""/>
        <dsp:cNvSpPr/>
      </dsp:nvSpPr>
      <dsp:spPr>
        <a:xfrm>
          <a:off x="4401946" y="845210"/>
          <a:ext cx="1719064" cy="1506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r>
            <a:rPr lang="fr-BE" sz="1400" b="1" kern="1200" dirty="0" smtClean="0">
              <a:solidFill>
                <a:srgbClr val="0F5494"/>
              </a:solidFill>
            </a:rPr>
            <a:t>H2020</a:t>
          </a:r>
        </a:p>
        <a:p>
          <a:pPr lvl="0" algn="l" defTabSz="622300">
            <a:lnSpc>
              <a:spcPct val="90000"/>
            </a:lnSpc>
            <a:spcBef>
              <a:spcPct val="0"/>
            </a:spcBef>
            <a:spcAft>
              <a:spcPct val="35000"/>
            </a:spcAft>
          </a:pPr>
          <a:r>
            <a:rPr lang="fr-BE" sz="1400" kern="1200" dirty="0" smtClean="0">
              <a:solidFill>
                <a:srgbClr val="0F5494"/>
              </a:solidFill>
            </a:rPr>
            <a:t>OA </a:t>
          </a:r>
          <a:r>
            <a:rPr lang="fr-BE" sz="1400" b="1" kern="1200" dirty="0" smtClean="0">
              <a:solidFill>
                <a:srgbClr val="00B050"/>
              </a:solidFill>
            </a:rPr>
            <a:t>Green</a:t>
          </a:r>
          <a:r>
            <a:rPr lang="fr-BE" sz="1400" kern="1200" dirty="0" smtClean="0">
              <a:solidFill>
                <a:srgbClr val="0F5494"/>
              </a:solidFill>
            </a:rPr>
            <a:t> or</a:t>
          </a:r>
          <a:br>
            <a:rPr lang="fr-BE" sz="1400" kern="1200" dirty="0" smtClean="0">
              <a:solidFill>
                <a:srgbClr val="0F5494"/>
              </a:solidFill>
            </a:rPr>
          </a:br>
          <a:r>
            <a:rPr lang="fr-BE" sz="1400" b="1" kern="1200" dirty="0" err="1" smtClean="0">
              <a:solidFill>
                <a:srgbClr val="FFC000"/>
              </a:solidFill>
            </a:rPr>
            <a:t>Gold</a:t>
          </a:r>
          <a:r>
            <a:rPr lang="fr-BE" sz="1400" kern="1200" dirty="0" err="1" smtClean="0">
              <a:solidFill>
                <a:srgbClr val="0F5494"/>
              </a:solidFill>
            </a:rPr>
            <a:t>+</a:t>
          </a:r>
          <a:r>
            <a:rPr lang="fr-BE" sz="1400" b="1" kern="1200" dirty="0" err="1" smtClean="0">
              <a:solidFill>
                <a:srgbClr val="00B050"/>
              </a:solidFill>
            </a:rPr>
            <a:t>Green</a:t>
          </a:r>
          <a:r>
            <a:rPr lang="fr-BE" sz="1400" kern="1200" dirty="0" smtClean="0">
              <a:solidFill>
                <a:srgbClr val="0F5494"/>
              </a:solidFill>
            </a:rPr>
            <a:t> </a:t>
          </a:r>
          <a:r>
            <a:rPr lang="fr-BE" sz="1400" b="1" kern="1200" dirty="0" smtClean="0">
              <a:solidFill>
                <a:srgbClr val="C00000"/>
              </a:solidFill>
            </a:rPr>
            <a:t>obligation</a:t>
          </a:r>
        </a:p>
        <a:p>
          <a:pPr lvl="0" algn="l" defTabSz="622300">
            <a:lnSpc>
              <a:spcPct val="90000"/>
            </a:lnSpc>
            <a:spcBef>
              <a:spcPct val="0"/>
            </a:spcBef>
            <a:spcAft>
              <a:spcPct val="35000"/>
            </a:spcAft>
          </a:pPr>
          <a:r>
            <a:rPr lang="fr-BE" sz="1400" kern="1200" dirty="0" smtClean="0">
              <a:solidFill>
                <a:srgbClr val="0F5494"/>
              </a:solidFill>
            </a:rPr>
            <a:t>&amp; ORD </a:t>
          </a:r>
          <a:r>
            <a:rPr lang="fr-BE" sz="1400" b="1" kern="1200" dirty="0" smtClean="0">
              <a:solidFill>
                <a:srgbClr val="C00000"/>
              </a:solidFill>
            </a:rPr>
            <a:t>by default</a:t>
          </a:r>
          <a:endParaRPr lang="en-GB" sz="1400" b="1" kern="1200" dirty="0">
            <a:solidFill>
              <a:srgbClr val="C00000"/>
            </a:solidFill>
          </a:endParaRPr>
        </a:p>
      </dsp:txBody>
      <dsp:txXfrm>
        <a:off x="4401946" y="845210"/>
        <a:ext cx="1719064" cy="1506860"/>
      </dsp:txXfrm>
    </dsp:sp>
    <dsp:sp modelId="{DC2C18E0-A8B7-431B-9F90-885E4B4A426B}">
      <dsp:nvSpPr>
        <dsp:cNvPr id="0" name=""/>
        <dsp:cNvSpPr/>
      </dsp:nvSpPr>
      <dsp:spPr>
        <a:xfrm>
          <a:off x="5796659" y="136099"/>
          <a:ext cx="324351" cy="324351"/>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795283-61C8-4927-864F-77B9DAB72824}">
      <dsp:nvSpPr>
        <dsp:cNvPr id="0" name=""/>
        <dsp:cNvSpPr/>
      </dsp:nvSpPr>
      <dsp:spPr>
        <a:xfrm rot="5400000">
          <a:off x="6697434" y="-244469"/>
          <a:ext cx="1144327" cy="1904136"/>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B82E22-B053-4E92-876B-DF794DB4385B}">
      <dsp:nvSpPr>
        <dsp:cNvPr id="0" name=""/>
        <dsp:cNvSpPr/>
      </dsp:nvSpPr>
      <dsp:spPr>
        <a:xfrm>
          <a:off x="6506417" y="324457"/>
          <a:ext cx="1719064" cy="1506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lvl="0" algn="l" defTabSz="622300">
            <a:lnSpc>
              <a:spcPct val="90000"/>
            </a:lnSpc>
            <a:spcBef>
              <a:spcPct val="0"/>
            </a:spcBef>
            <a:spcAft>
              <a:spcPct val="35000"/>
            </a:spcAft>
          </a:pPr>
          <a:endParaRPr lang="en-GB" sz="1400" kern="1200"/>
        </a:p>
      </dsp:txBody>
      <dsp:txXfrm>
        <a:off x="6506417" y="324457"/>
        <a:ext cx="1719064" cy="1506860"/>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254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1" name="Rectangle 3"/>
          <p:cNvSpPr>
            <a:spLocks noGrp="1" noChangeArrowheads="1"/>
          </p:cNvSpPr>
          <p:nvPr>
            <p:ph type="dt" sz="quarter" idx="1"/>
          </p:nvPr>
        </p:nvSpPr>
        <p:spPr bwMode="auto">
          <a:xfrm>
            <a:off x="3883852" y="0"/>
            <a:ext cx="297254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7892" name="Rectangle 4"/>
          <p:cNvSpPr>
            <a:spLocks noGrp="1" noChangeArrowheads="1"/>
          </p:cNvSpPr>
          <p:nvPr>
            <p:ph type="ftr" sz="quarter" idx="2"/>
          </p:nvPr>
        </p:nvSpPr>
        <p:spPr bwMode="auto">
          <a:xfrm>
            <a:off x="0" y="9428164"/>
            <a:ext cx="2972547"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7893" name="Rectangle 5"/>
          <p:cNvSpPr>
            <a:spLocks noGrp="1" noChangeArrowheads="1"/>
          </p:cNvSpPr>
          <p:nvPr>
            <p:ph type="sldNum" sz="quarter" idx="3"/>
          </p:nvPr>
        </p:nvSpPr>
        <p:spPr bwMode="auto">
          <a:xfrm>
            <a:off x="3883852" y="9428164"/>
            <a:ext cx="2972547"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1ED0A255-15FA-4504-9215-B5B30EED9652}" type="slidenum">
              <a:rPr lang="en-GB" altLang="en-US"/>
              <a:pPr/>
              <a:t>‹#›</a:t>
            </a:fld>
            <a:endParaRPr lang="en-GB" altLang="en-US"/>
          </a:p>
        </p:txBody>
      </p:sp>
    </p:spTree>
    <p:extLst>
      <p:ext uri="{BB962C8B-B14F-4D97-AF65-F5344CB8AC3E}">
        <p14:creationId xmlns:p14="http://schemas.microsoft.com/office/powerpoint/2010/main" val="10262597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254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ltLang="en-US"/>
          </a:p>
        </p:txBody>
      </p:sp>
      <p:sp>
        <p:nvSpPr>
          <p:cNvPr id="36867" name="Rectangle 3"/>
          <p:cNvSpPr>
            <a:spLocks noGrp="1" noChangeArrowheads="1"/>
          </p:cNvSpPr>
          <p:nvPr>
            <p:ph type="dt" idx="1"/>
          </p:nvPr>
        </p:nvSpPr>
        <p:spPr bwMode="auto">
          <a:xfrm>
            <a:off x="3883852" y="0"/>
            <a:ext cx="2972547"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ltLang="en-US"/>
          </a:p>
        </p:txBody>
      </p:sp>
      <p:sp>
        <p:nvSpPr>
          <p:cNvPr id="36868" name="Rectangle 4"/>
          <p:cNvSpPr>
            <a:spLocks noGrp="1" noRot="1" noChangeAspect="1" noChangeArrowheads="1" noTextEdit="1"/>
          </p:cNvSpPr>
          <p:nvPr>
            <p:ph type="sldImg" idx="2"/>
          </p:nvPr>
        </p:nvSpPr>
        <p:spPr bwMode="auto">
          <a:xfrm>
            <a:off x="947738" y="744538"/>
            <a:ext cx="4964112"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85480" y="4714876"/>
            <a:ext cx="5487041"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6870" name="Rectangle 6"/>
          <p:cNvSpPr>
            <a:spLocks noGrp="1" noChangeArrowheads="1"/>
          </p:cNvSpPr>
          <p:nvPr>
            <p:ph type="ftr" sz="quarter" idx="4"/>
          </p:nvPr>
        </p:nvSpPr>
        <p:spPr bwMode="auto">
          <a:xfrm>
            <a:off x="0" y="9428164"/>
            <a:ext cx="2972547"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ltLang="en-US"/>
          </a:p>
        </p:txBody>
      </p:sp>
      <p:sp>
        <p:nvSpPr>
          <p:cNvPr id="36871" name="Rectangle 7"/>
          <p:cNvSpPr>
            <a:spLocks noGrp="1" noChangeArrowheads="1"/>
          </p:cNvSpPr>
          <p:nvPr>
            <p:ph type="sldNum" sz="quarter" idx="5"/>
          </p:nvPr>
        </p:nvSpPr>
        <p:spPr bwMode="auto">
          <a:xfrm>
            <a:off x="3883852" y="9428164"/>
            <a:ext cx="2972547"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72D382F1-FD9D-432E-9C10-4B78C5AA75A6}" type="slidenum">
              <a:rPr lang="en-GB" altLang="en-US"/>
              <a:pPr/>
              <a:t>‹#›</a:t>
            </a:fld>
            <a:endParaRPr lang="en-GB" altLang="en-US"/>
          </a:p>
        </p:txBody>
      </p:sp>
    </p:spTree>
    <p:extLst>
      <p:ext uri="{BB962C8B-B14F-4D97-AF65-F5344CB8AC3E}">
        <p14:creationId xmlns:p14="http://schemas.microsoft.com/office/powerpoint/2010/main" val="31884075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eaLnBrk="0" hangingPunct="0">
              <a:defRPr sz="7600" b="1">
                <a:solidFill>
                  <a:srgbClr val="FFD624"/>
                </a:solidFill>
                <a:latin typeface="Verdana" pitchFamily="34" charset="0"/>
              </a:defRPr>
            </a:lvl1pPr>
            <a:lvl2pPr marL="742777" indent="-285683" eaLnBrk="0" hangingPunct="0">
              <a:defRPr sz="7600" b="1">
                <a:solidFill>
                  <a:srgbClr val="FFD624"/>
                </a:solidFill>
                <a:latin typeface="Verdana" pitchFamily="34" charset="0"/>
              </a:defRPr>
            </a:lvl2pPr>
            <a:lvl3pPr marL="1142734" indent="-228547" eaLnBrk="0" hangingPunct="0">
              <a:defRPr sz="7600" b="1">
                <a:solidFill>
                  <a:srgbClr val="FFD624"/>
                </a:solidFill>
                <a:latin typeface="Verdana" pitchFamily="34" charset="0"/>
              </a:defRPr>
            </a:lvl3pPr>
            <a:lvl4pPr marL="1599827" indent="-228547" eaLnBrk="0" hangingPunct="0">
              <a:defRPr sz="7600" b="1">
                <a:solidFill>
                  <a:srgbClr val="FFD624"/>
                </a:solidFill>
                <a:latin typeface="Verdana" pitchFamily="34" charset="0"/>
              </a:defRPr>
            </a:lvl4pPr>
            <a:lvl5pPr marL="2056922" indent="-228547" eaLnBrk="0" hangingPunct="0">
              <a:defRPr sz="7600" b="1">
                <a:solidFill>
                  <a:srgbClr val="FFD624"/>
                </a:solidFill>
                <a:latin typeface="Verdana" pitchFamily="34" charset="0"/>
              </a:defRPr>
            </a:lvl5pPr>
            <a:lvl6pPr marL="2514015" indent="-228547" eaLnBrk="0" fontAlgn="base" hangingPunct="0">
              <a:spcBef>
                <a:spcPct val="0"/>
              </a:spcBef>
              <a:spcAft>
                <a:spcPct val="0"/>
              </a:spcAft>
              <a:defRPr sz="7600" b="1">
                <a:solidFill>
                  <a:srgbClr val="FFD624"/>
                </a:solidFill>
                <a:latin typeface="Verdana" pitchFamily="34" charset="0"/>
              </a:defRPr>
            </a:lvl6pPr>
            <a:lvl7pPr marL="2971110" indent="-228547" eaLnBrk="0" fontAlgn="base" hangingPunct="0">
              <a:spcBef>
                <a:spcPct val="0"/>
              </a:spcBef>
              <a:spcAft>
                <a:spcPct val="0"/>
              </a:spcAft>
              <a:defRPr sz="7600" b="1">
                <a:solidFill>
                  <a:srgbClr val="FFD624"/>
                </a:solidFill>
                <a:latin typeface="Verdana" pitchFamily="34" charset="0"/>
              </a:defRPr>
            </a:lvl7pPr>
            <a:lvl8pPr marL="3428203" indent="-228547" eaLnBrk="0" fontAlgn="base" hangingPunct="0">
              <a:spcBef>
                <a:spcPct val="0"/>
              </a:spcBef>
              <a:spcAft>
                <a:spcPct val="0"/>
              </a:spcAft>
              <a:defRPr sz="7600" b="1">
                <a:solidFill>
                  <a:srgbClr val="FFD624"/>
                </a:solidFill>
                <a:latin typeface="Verdana" pitchFamily="34" charset="0"/>
              </a:defRPr>
            </a:lvl8pPr>
            <a:lvl9pPr marL="3885297" indent="-228547" eaLnBrk="0" fontAlgn="base" hangingPunct="0">
              <a:spcBef>
                <a:spcPct val="0"/>
              </a:spcBef>
              <a:spcAft>
                <a:spcPct val="0"/>
              </a:spcAft>
              <a:defRPr sz="7600" b="1">
                <a:solidFill>
                  <a:srgbClr val="FFD624"/>
                </a:solidFill>
                <a:latin typeface="Verdana" pitchFamily="34" charset="0"/>
              </a:defRPr>
            </a:lvl9pPr>
          </a:lstStyle>
          <a:p>
            <a:pPr eaLnBrk="1" hangingPunct="1"/>
            <a:fld id="{28441583-AEA2-413E-93D7-CF8D1EC219BD}" type="slidenum">
              <a:rPr lang="en-GB" altLang="en-US" sz="1200" b="0">
                <a:solidFill>
                  <a:schemeClr val="tx1"/>
                </a:solidFill>
                <a:latin typeface="Arial" charset="0"/>
              </a:rPr>
              <a:pPr eaLnBrk="1" hangingPunct="1"/>
              <a:t>1</a:t>
            </a:fld>
            <a:endParaRPr lang="en-GB" altLang="en-US" sz="1200" b="0">
              <a:solidFill>
                <a:schemeClr val="tx1"/>
              </a:solidFill>
              <a:latin typeface="Arial" charset="0"/>
            </a:endParaRPr>
          </a:p>
        </p:txBody>
      </p:sp>
      <p:sp>
        <p:nvSpPr>
          <p:cNvPr id="75779" name="Rectangle 2"/>
          <p:cNvSpPr>
            <a:spLocks noGrp="1" noRot="1" noChangeAspect="1" noChangeArrowheads="1" noTextEdit="1"/>
          </p:cNvSpPr>
          <p:nvPr>
            <p:ph type="sldImg"/>
          </p:nvPr>
        </p:nvSpPr>
        <p:spPr>
          <a:xfrm>
            <a:off x="984250" y="773113"/>
            <a:ext cx="4953000" cy="3714750"/>
          </a:xfrm>
          <a:ln/>
        </p:spPr>
      </p:sp>
      <p:sp>
        <p:nvSpPr>
          <p:cNvPr id="75780" name="Rectangle 3"/>
          <p:cNvSpPr>
            <a:spLocks noGrp="1" noChangeArrowheads="1"/>
          </p:cNvSpPr>
          <p:nvPr>
            <p:ph type="body" idx="1"/>
          </p:nvPr>
        </p:nvSpPr>
        <p:spPr>
          <a:xfrm>
            <a:off x="930524" y="4722814"/>
            <a:ext cx="4977735" cy="4487861"/>
          </a:xfrm>
          <a:noFill/>
        </p:spPr>
        <p:txBody>
          <a:bodyPr/>
          <a:lstStyle/>
          <a:p>
            <a:pPr marL="266638" indent="-266638"/>
            <a:endParaRPr lang="fr-FR" altLang="en-US" sz="14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p:spPr>
        <p:txBody>
          <a:bodyPr/>
          <a:lstStyle/>
          <a:p>
            <a:endParaRPr lang="en-US" altLang="en-US" smtClean="0"/>
          </a:p>
        </p:txBody>
      </p:sp>
      <p:sp>
        <p:nvSpPr>
          <p:cNvPr id="18436" name="Slide Number Placeholder 3"/>
          <p:cNvSpPr>
            <a:spLocks noGrp="1"/>
          </p:cNvSpPr>
          <p:nvPr>
            <p:ph type="sldNum" sz="quarter" idx="5"/>
          </p:nvPr>
        </p:nvSpPr>
        <p:spPr>
          <a:noFill/>
        </p:spPr>
        <p:txBody>
          <a:bodyPr/>
          <a:lstStyle>
            <a:lvl1pPr eaLnBrk="0" hangingPunct="0">
              <a:defRPr sz="7600" b="1">
                <a:solidFill>
                  <a:srgbClr val="FFD624"/>
                </a:solidFill>
                <a:latin typeface="Verdana" pitchFamily="34" charset="0"/>
              </a:defRPr>
            </a:lvl1pPr>
            <a:lvl2pPr marL="744260" indent="-286255" eaLnBrk="0" hangingPunct="0">
              <a:defRPr sz="7600" b="1">
                <a:solidFill>
                  <a:srgbClr val="FFD624"/>
                </a:solidFill>
                <a:latin typeface="Verdana" pitchFamily="34" charset="0"/>
              </a:defRPr>
            </a:lvl2pPr>
            <a:lvl3pPr marL="1145016" indent="-229002" eaLnBrk="0" hangingPunct="0">
              <a:defRPr sz="7600" b="1">
                <a:solidFill>
                  <a:srgbClr val="FFD624"/>
                </a:solidFill>
                <a:latin typeface="Verdana" pitchFamily="34" charset="0"/>
              </a:defRPr>
            </a:lvl3pPr>
            <a:lvl4pPr marL="1603023" indent="-229002" eaLnBrk="0" hangingPunct="0">
              <a:defRPr sz="7600" b="1">
                <a:solidFill>
                  <a:srgbClr val="FFD624"/>
                </a:solidFill>
                <a:latin typeface="Verdana" pitchFamily="34" charset="0"/>
              </a:defRPr>
            </a:lvl4pPr>
            <a:lvl5pPr marL="2061029" indent="-229002" eaLnBrk="0" hangingPunct="0">
              <a:defRPr sz="7600" b="1">
                <a:solidFill>
                  <a:srgbClr val="FFD624"/>
                </a:solidFill>
                <a:latin typeface="Verdana" pitchFamily="34" charset="0"/>
              </a:defRPr>
            </a:lvl5pPr>
            <a:lvl6pPr marL="2519035" indent="-229002" eaLnBrk="0" fontAlgn="base" hangingPunct="0">
              <a:spcBef>
                <a:spcPct val="0"/>
              </a:spcBef>
              <a:spcAft>
                <a:spcPct val="0"/>
              </a:spcAft>
              <a:defRPr sz="7600" b="1">
                <a:solidFill>
                  <a:srgbClr val="FFD624"/>
                </a:solidFill>
                <a:latin typeface="Verdana" pitchFamily="34" charset="0"/>
              </a:defRPr>
            </a:lvl6pPr>
            <a:lvl7pPr marL="2977042" indent="-229002" eaLnBrk="0" fontAlgn="base" hangingPunct="0">
              <a:spcBef>
                <a:spcPct val="0"/>
              </a:spcBef>
              <a:spcAft>
                <a:spcPct val="0"/>
              </a:spcAft>
              <a:defRPr sz="7600" b="1">
                <a:solidFill>
                  <a:srgbClr val="FFD624"/>
                </a:solidFill>
                <a:latin typeface="Verdana" pitchFamily="34" charset="0"/>
              </a:defRPr>
            </a:lvl7pPr>
            <a:lvl8pPr marL="3435048" indent="-229002" eaLnBrk="0" fontAlgn="base" hangingPunct="0">
              <a:spcBef>
                <a:spcPct val="0"/>
              </a:spcBef>
              <a:spcAft>
                <a:spcPct val="0"/>
              </a:spcAft>
              <a:defRPr sz="7600" b="1">
                <a:solidFill>
                  <a:srgbClr val="FFD624"/>
                </a:solidFill>
                <a:latin typeface="Verdana" pitchFamily="34" charset="0"/>
              </a:defRPr>
            </a:lvl8pPr>
            <a:lvl9pPr marL="3893054" indent="-229002" eaLnBrk="0" fontAlgn="base" hangingPunct="0">
              <a:spcBef>
                <a:spcPct val="0"/>
              </a:spcBef>
              <a:spcAft>
                <a:spcPct val="0"/>
              </a:spcAft>
              <a:defRPr sz="7600" b="1">
                <a:solidFill>
                  <a:srgbClr val="FFD624"/>
                </a:solidFill>
                <a:latin typeface="Verdana" pitchFamily="34" charset="0"/>
              </a:defRPr>
            </a:lvl9pPr>
          </a:lstStyle>
          <a:p>
            <a:pPr eaLnBrk="1" hangingPunct="1"/>
            <a:fld id="{550AF042-9ADD-4ACE-A239-4E20289B91F8}" type="slidenum">
              <a:rPr lang="en-GB" altLang="en-US" sz="1200" b="0">
                <a:solidFill>
                  <a:schemeClr val="tx1"/>
                </a:solidFill>
                <a:latin typeface="Arial" charset="0"/>
              </a:rPr>
              <a:pPr eaLnBrk="1" hangingPunct="1"/>
              <a:t>10</a:t>
            </a:fld>
            <a:endParaRPr lang="en-GB" altLang="en-US" sz="1200" b="0">
              <a:solidFill>
                <a:schemeClr val="tx1"/>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81D366-1AC9-41C6-A555-F9189920BB43}" type="slidenum">
              <a:rPr lang="en-GB" smtClean="0"/>
              <a:pPr/>
              <a:t>12</a:t>
            </a:fld>
            <a:endParaRPr lang="en-GB"/>
          </a:p>
        </p:txBody>
      </p:sp>
    </p:spTree>
    <p:extLst>
      <p:ext uri="{BB962C8B-B14F-4D97-AF65-F5344CB8AC3E}">
        <p14:creationId xmlns:p14="http://schemas.microsoft.com/office/powerpoint/2010/main" val="314372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81D366-1AC9-41C6-A555-F9189920BB43}" type="slidenum">
              <a:rPr lang="en-GB" smtClean="0"/>
              <a:pPr/>
              <a:t>18</a:t>
            </a:fld>
            <a:endParaRPr lang="en-GB"/>
          </a:p>
        </p:txBody>
      </p:sp>
    </p:spTree>
    <p:extLst>
      <p:ext uri="{BB962C8B-B14F-4D97-AF65-F5344CB8AC3E}">
        <p14:creationId xmlns:p14="http://schemas.microsoft.com/office/powerpoint/2010/main" val="18674617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chemeClr val="lt1"/>
              </a:solidFill>
              <a:latin typeface="+mn-lt"/>
            </a:endParaRPr>
          </a:p>
        </p:txBody>
      </p:sp>
      <p:pic>
        <p:nvPicPr>
          <p:cNvPr id="3086"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en-US" altLang="en-US" noProof="0" smtClean="0"/>
              <a:t>Click to edit Master title style</a:t>
            </a:r>
            <a:endParaRPr lang="en-GB" altLang="en-US"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en-US" altLang="en-US" noProof="0" smtClean="0"/>
              <a:t>Click to edit Master subtitle style</a:t>
            </a:r>
            <a:endParaRPr lang="en-GB" altLang="en-US" noProof="0" smtClean="0"/>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endParaRPr lang="en-GB" altLang="en-US"/>
          </a:p>
        </p:txBody>
      </p:sp>
      <p:sp>
        <p:nvSpPr>
          <p:cNvPr id="3079" name="Rectangle 7"/>
          <p:cNvSpPr>
            <a:spLocks noGrp="1" noChangeArrowheads="1"/>
          </p:cNvSpPr>
          <p:nvPr>
            <p:ph type="ftr" sz="quarter" idx="3"/>
          </p:nvPr>
        </p:nvSpPr>
        <p:spPr/>
        <p:txBody>
          <a:bodyPr/>
          <a:lstStyle>
            <a:lvl1pPr>
              <a:defRPr>
                <a:solidFill>
                  <a:schemeClr val="bg1"/>
                </a:solidFill>
                <a:latin typeface="+mn-lt"/>
              </a:defRPr>
            </a:lvl1pPr>
          </a:lstStyle>
          <a:p>
            <a:endParaRPr lang="en-GB" altLang="en-US"/>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5E0F0EC9-6F9A-4DB6-96A2-93D337D704A4}" type="slidenum">
              <a:rPr lang="en-GB" altLang="en-US"/>
              <a:pPr/>
              <a:t>‹#›</a:t>
            </a:fld>
            <a:endParaRPr lang="en-GB" altLang="en-US"/>
          </a:p>
        </p:txBody>
      </p:sp>
      <p:sp>
        <p:nvSpPr>
          <p:cNvPr id="7" name="Rectangle 6"/>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BF35DBB-3513-4378-9FED-C2CCA518C607}" type="slidenum">
              <a:rPr lang="en-GB" altLang="en-US"/>
              <a:pPr/>
              <a:t>‹#›</a:t>
            </a:fld>
            <a:endParaRPr lang="en-GB" altLang="en-US"/>
          </a:p>
        </p:txBody>
      </p:sp>
    </p:spTree>
    <p:extLst>
      <p:ext uri="{BB962C8B-B14F-4D97-AF65-F5344CB8AC3E}">
        <p14:creationId xmlns:p14="http://schemas.microsoft.com/office/powerpoint/2010/main" val="99987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45B3D868-5E98-4803-BEB4-7F9465930E85}" type="slidenum">
              <a:rPr lang="en-GB" altLang="en-US"/>
              <a:pPr/>
              <a:t>‹#›</a:t>
            </a:fld>
            <a:endParaRPr lang="en-GB" altLang="en-US"/>
          </a:p>
        </p:txBody>
      </p:sp>
    </p:spTree>
    <p:extLst>
      <p:ext uri="{BB962C8B-B14F-4D97-AF65-F5344CB8AC3E}">
        <p14:creationId xmlns:p14="http://schemas.microsoft.com/office/powerpoint/2010/main" val="1363762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68313" y="1268413"/>
            <a:ext cx="8229600" cy="936625"/>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387600"/>
            <a:ext cx="4038600" cy="3633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2387600"/>
            <a:ext cx="4038600" cy="36337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2C2D2E9-E185-4ABB-9DA9-074A76153BB1}" type="slidenum">
              <a:rPr lang="en-GB"/>
              <a:pPr>
                <a:defRPr/>
              </a:pPr>
              <a:t>‹#›</a:t>
            </a:fld>
            <a:endParaRPr lang="en-GB"/>
          </a:p>
        </p:txBody>
      </p:sp>
    </p:spTree>
    <p:extLst>
      <p:ext uri="{BB962C8B-B14F-4D97-AF65-F5344CB8AC3E}">
        <p14:creationId xmlns:p14="http://schemas.microsoft.com/office/powerpoint/2010/main" val="2259986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1C950A6B-31A8-4137-8160-A50A87D26076}" type="slidenum">
              <a:rPr lang="en-GB" altLang="en-US"/>
              <a:pPr/>
              <a:t>‹#›</a:t>
            </a:fld>
            <a:endParaRPr lang="en-GB" altLang="en-US"/>
          </a:p>
        </p:txBody>
      </p:sp>
    </p:spTree>
    <p:extLst>
      <p:ext uri="{BB962C8B-B14F-4D97-AF65-F5344CB8AC3E}">
        <p14:creationId xmlns:p14="http://schemas.microsoft.com/office/powerpoint/2010/main" val="665184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4590342-2C8A-4463-87D7-2DE1AD382DF4}" type="slidenum">
              <a:rPr lang="en-GB" altLang="en-US"/>
              <a:pPr/>
              <a:t>‹#›</a:t>
            </a:fld>
            <a:endParaRPr lang="en-GB" altLang="en-US"/>
          </a:p>
        </p:txBody>
      </p:sp>
    </p:spTree>
    <p:extLst>
      <p:ext uri="{BB962C8B-B14F-4D97-AF65-F5344CB8AC3E}">
        <p14:creationId xmlns:p14="http://schemas.microsoft.com/office/powerpoint/2010/main" val="3858228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3E729AD8-8D06-494A-83CA-258EE622BD04}" type="slidenum">
              <a:rPr lang="en-GB" altLang="en-US"/>
              <a:pPr/>
              <a:t>‹#›</a:t>
            </a:fld>
            <a:endParaRPr lang="en-GB" altLang="en-US"/>
          </a:p>
        </p:txBody>
      </p:sp>
    </p:spTree>
    <p:extLst>
      <p:ext uri="{BB962C8B-B14F-4D97-AF65-F5344CB8AC3E}">
        <p14:creationId xmlns:p14="http://schemas.microsoft.com/office/powerpoint/2010/main" val="4258441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00CEBB1B-AD8E-49D0-BDBC-F43B88B8662E}" type="slidenum">
              <a:rPr lang="en-GB" altLang="en-US"/>
              <a:pPr/>
              <a:t>‹#›</a:t>
            </a:fld>
            <a:endParaRPr lang="en-GB" altLang="en-US"/>
          </a:p>
        </p:txBody>
      </p:sp>
    </p:spTree>
    <p:extLst>
      <p:ext uri="{BB962C8B-B14F-4D97-AF65-F5344CB8AC3E}">
        <p14:creationId xmlns:p14="http://schemas.microsoft.com/office/powerpoint/2010/main" val="2507998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1F02C5FF-D265-4E5E-A547-B786FB191548}" type="slidenum">
              <a:rPr lang="en-GB" altLang="en-US"/>
              <a:pPr/>
              <a:t>‹#›</a:t>
            </a:fld>
            <a:endParaRPr lang="en-GB" altLang="en-US"/>
          </a:p>
        </p:txBody>
      </p:sp>
    </p:spTree>
    <p:extLst>
      <p:ext uri="{BB962C8B-B14F-4D97-AF65-F5344CB8AC3E}">
        <p14:creationId xmlns:p14="http://schemas.microsoft.com/office/powerpoint/2010/main" val="562086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D8ED99BA-D9BC-43AE-89B3-DABE5DFFB0F4}" type="slidenum">
              <a:rPr lang="en-GB" altLang="en-US"/>
              <a:pPr/>
              <a:t>‹#›</a:t>
            </a:fld>
            <a:endParaRPr lang="en-GB" altLang="en-US"/>
          </a:p>
        </p:txBody>
      </p:sp>
    </p:spTree>
    <p:extLst>
      <p:ext uri="{BB962C8B-B14F-4D97-AF65-F5344CB8AC3E}">
        <p14:creationId xmlns:p14="http://schemas.microsoft.com/office/powerpoint/2010/main" val="555752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EC75F156-8A1C-48F2-BDD1-0586B934DC5A}" type="slidenum">
              <a:rPr lang="en-GB" altLang="en-US"/>
              <a:pPr/>
              <a:t>‹#›</a:t>
            </a:fld>
            <a:endParaRPr lang="en-GB" altLang="en-US"/>
          </a:p>
        </p:txBody>
      </p:sp>
    </p:spTree>
    <p:extLst>
      <p:ext uri="{BB962C8B-B14F-4D97-AF65-F5344CB8AC3E}">
        <p14:creationId xmlns:p14="http://schemas.microsoft.com/office/powerpoint/2010/main" val="1971290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B49C486-9DDD-4E5B-A272-46046D725956}" type="slidenum">
              <a:rPr lang="en-GB" altLang="en-US"/>
              <a:pPr/>
              <a:t>‹#›</a:t>
            </a:fld>
            <a:endParaRPr lang="en-GB" altLang="en-US"/>
          </a:p>
        </p:txBody>
      </p:sp>
    </p:spTree>
    <p:extLst>
      <p:ext uri="{BB962C8B-B14F-4D97-AF65-F5344CB8AC3E}">
        <p14:creationId xmlns:p14="http://schemas.microsoft.com/office/powerpoint/2010/main" val="667548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fld id="{8312D83F-4504-4FCC-A762-9544431ADA72}" type="slidenum">
              <a:rPr lang="en-GB" altLang="en-US"/>
              <a:pPr/>
              <a:t>‹#›</a:t>
            </a:fld>
            <a:endParaRPr lang="en-GB" altLang="en-US"/>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41" name="Picture 17" descr="LOGO CE_Vertical_EN_NEG_quadri_H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marL="358775" algn="l" rtl="0" eaLnBrk="1" fontAlgn="base" hangingPunct="1">
        <a:spcBef>
          <a:spcPct val="0"/>
        </a:spcBef>
        <a:spcAft>
          <a:spcPct val="0"/>
        </a:spcAft>
        <a:defRPr sz="3000" b="1">
          <a:solidFill>
            <a:srgbClr val="0F5494"/>
          </a:solidFill>
          <a:latin typeface="+mj-lt"/>
          <a:ea typeface="+mj-ea"/>
          <a:cs typeface="+mj-cs"/>
        </a:defRPr>
      </a:lvl1pPr>
      <a:lvl2pPr marL="358775" algn="l" rtl="0" eaLnBrk="1" fontAlgn="base" hangingPunct="1">
        <a:spcBef>
          <a:spcPct val="0"/>
        </a:spcBef>
        <a:spcAft>
          <a:spcPct val="0"/>
        </a:spcAft>
        <a:defRPr sz="3000" b="1">
          <a:solidFill>
            <a:srgbClr val="0F5494"/>
          </a:solidFill>
          <a:latin typeface="Verdana" pitchFamily="34" charset="0"/>
        </a:defRPr>
      </a:lvl2pPr>
      <a:lvl3pPr marL="358775" algn="l" rtl="0" eaLnBrk="1" fontAlgn="base" hangingPunct="1">
        <a:spcBef>
          <a:spcPct val="0"/>
        </a:spcBef>
        <a:spcAft>
          <a:spcPct val="0"/>
        </a:spcAft>
        <a:defRPr sz="3000" b="1">
          <a:solidFill>
            <a:srgbClr val="0F5494"/>
          </a:solidFill>
          <a:latin typeface="Verdana" pitchFamily="34" charset="0"/>
        </a:defRPr>
      </a:lvl3pPr>
      <a:lvl4pPr marL="358775" algn="l" rtl="0" eaLnBrk="1" fontAlgn="base" hangingPunct="1">
        <a:spcBef>
          <a:spcPct val="0"/>
        </a:spcBef>
        <a:spcAft>
          <a:spcPct val="0"/>
        </a:spcAft>
        <a:defRPr sz="3000" b="1">
          <a:solidFill>
            <a:srgbClr val="0F5494"/>
          </a:solidFill>
          <a:latin typeface="Verdana" pitchFamily="34" charset="0"/>
        </a:defRPr>
      </a:lvl4pPr>
      <a:lvl5pPr marL="358775" algn="l" rtl="0" eaLnBrk="1" fontAlgn="base" hangingPunct="1">
        <a:spcBef>
          <a:spcPct val="0"/>
        </a:spcBef>
        <a:spcAft>
          <a:spcPct val="0"/>
        </a:spcAft>
        <a:defRPr sz="3000" b="1">
          <a:solidFill>
            <a:srgbClr val="0F5494"/>
          </a:solidFill>
          <a:latin typeface="Verdana" pitchFamily="34" charset="0"/>
        </a:defRPr>
      </a:lvl5pPr>
      <a:lvl6pPr marL="815975" algn="l" rtl="0" eaLnBrk="1" fontAlgn="base" hangingPunct="1">
        <a:spcBef>
          <a:spcPct val="0"/>
        </a:spcBef>
        <a:spcAft>
          <a:spcPct val="0"/>
        </a:spcAft>
        <a:defRPr sz="3000" b="1">
          <a:solidFill>
            <a:srgbClr val="0F5494"/>
          </a:solidFill>
          <a:latin typeface="Verdana" pitchFamily="34" charset="0"/>
        </a:defRPr>
      </a:lvl6pPr>
      <a:lvl7pPr marL="1273175" algn="l" rtl="0" eaLnBrk="1" fontAlgn="base" hangingPunct="1">
        <a:spcBef>
          <a:spcPct val="0"/>
        </a:spcBef>
        <a:spcAft>
          <a:spcPct val="0"/>
        </a:spcAft>
        <a:defRPr sz="3000" b="1">
          <a:solidFill>
            <a:srgbClr val="0F5494"/>
          </a:solidFill>
          <a:latin typeface="Verdana" pitchFamily="34" charset="0"/>
        </a:defRPr>
      </a:lvl7pPr>
      <a:lvl8pPr marL="1730375" algn="l" rtl="0" eaLnBrk="1" fontAlgn="base" hangingPunct="1">
        <a:spcBef>
          <a:spcPct val="0"/>
        </a:spcBef>
        <a:spcAft>
          <a:spcPct val="0"/>
        </a:spcAft>
        <a:defRPr sz="3000" b="1">
          <a:solidFill>
            <a:srgbClr val="0F5494"/>
          </a:solidFill>
          <a:latin typeface="Verdana" pitchFamily="34" charset="0"/>
        </a:defRPr>
      </a:lvl8pPr>
      <a:lvl9pPr marL="2187575" algn="l" rtl="0" eaLnBrk="1" fontAlgn="base" hangingPunct="1">
        <a:spcBef>
          <a:spcPct val="0"/>
        </a:spcBef>
        <a:spcAft>
          <a:spcPct val="0"/>
        </a:spcAft>
        <a:defRPr sz="3000" b="1">
          <a:solidFill>
            <a:srgbClr val="0F5494"/>
          </a:solidFill>
          <a:latin typeface="Verdana" pitchFamily="34" charset="0"/>
        </a:defRPr>
      </a:lvl9pPr>
    </p:titleStyle>
    <p:body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ec.europa.eu/research/participants/docs/h2020-funding-guide/cross-cutting-issues/open-access-dissemination_en.htm"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c.europa.eu/research/openscience/pdf/openaccess/npr_report.pdf#view=fit&amp;pagemode=none" TargetMode="External"/><Relationship Id="rId2" Type="http://schemas.openxmlformats.org/officeDocument/2006/relationships/hyperlink" Target="http://bookshop.europa.eu/en/open-innovation-open-science-open-to-the-world-pbKI0416263/" TargetMode="External"/><Relationship Id="rId1" Type="http://schemas.openxmlformats.org/officeDocument/2006/relationships/slideLayout" Target="../slideLayouts/slideLayout2.xml"/><Relationship Id="rId6" Type="http://schemas.openxmlformats.org/officeDocument/2006/relationships/hyperlink" Target="https://data.europa.eu/euodp/data/dataset/open-research-data-the-uptake-of-the-pilot-in-the-first-calls-of-horizon-2020" TargetMode="External"/><Relationship Id="rId5" Type="http://schemas.openxmlformats.org/officeDocument/2006/relationships/hyperlink" Target="http://data.consilium.europa.eu/doc/document/ST-9526-2016-INIT/en/pdf" TargetMode="External"/><Relationship Id="rId4" Type="http://schemas.openxmlformats.org/officeDocument/2006/relationships/hyperlink" Target="http://ec.europa.eu/research/participants/docs/h2020-funding-guide/cross-cutting-issues/open-access-dissemination_en.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twitter.com/OpenAccessEC" TargetMode="External"/><Relationship Id="rId3" Type="http://schemas.openxmlformats.org/officeDocument/2006/relationships/hyperlink" Target="https://www.openaire.eu/" TargetMode="External"/><Relationship Id="rId7" Type="http://schemas.openxmlformats.org/officeDocument/2006/relationships/hyperlink" Target="https://ec.europa.eu/digital-agenda/en/open-science" TargetMode="External"/><Relationship Id="rId2" Type="http://schemas.openxmlformats.org/officeDocument/2006/relationships/hyperlink" Target="http://ec.europa.eu/research/participants/docs/h2020-funding-guide/cross-cutting-issues/open-access-dissemination_en.htm" TargetMode="External"/><Relationship Id="rId1" Type="http://schemas.openxmlformats.org/officeDocument/2006/relationships/slideLayout" Target="../slideLayouts/slideLayout4.xml"/><Relationship Id="rId6" Type="http://schemas.openxmlformats.org/officeDocument/2006/relationships/hyperlink" Target="http://ec.europa.eu/research/openscience/index.cfm?pg=openaccess" TargetMode="External"/><Relationship Id="rId5" Type="http://schemas.openxmlformats.org/officeDocument/2006/relationships/hyperlink" Target="mailto:RTD-open-access@ec.europa.eu" TargetMode="External"/><Relationship Id="rId4" Type="http://schemas.openxmlformats.org/officeDocument/2006/relationships/hyperlink" Target="https://www.openaire.eu/support/helpdesk" TargetMode="External"/><Relationship Id="rId9" Type="http://schemas.openxmlformats.org/officeDocument/2006/relationships/image" Target="../media/image7.JPG"/></Relationships>
</file>

<file path=ppt/slides/_rels/slide21.xml.rels><?xml version="1.0" encoding="UTF-8" standalone="yes"?>
<Relationships xmlns="http://schemas.openxmlformats.org/package/2006/relationships"><Relationship Id="rId3" Type="http://schemas.openxmlformats.org/officeDocument/2006/relationships/hyperlink" Target="http://doaj.org/" TargetMode="External"/><Relationship Id="rId2" Type="http://schemas.openxmlformats.org/officeDocument/2006/relationships/hyperlink" Target="http://www.sherpa.ac.uk/romeo/" TargetMode="External"/><Relationship Id="rId1" Type="http://schemas.openxmlformats.org/officeDocument/2006/relationships/slideLayout" Target="../slideLayouts/slideLayout2.xml"/><Relationship Id="rId6" Type="http://schemas.openxmlformats.org/officeDocument/2006/relationships/hyperlink" Target="http://roar.eprints.org/" TargetMode="External"/><Relationship Id="rId5" Type="http://schemas.openxmlformats.org/officeDocument/2006/relationships/hyperlink" Target="http://www.opendoar.org/" TargetMode="External"/><Relationship Id="rId4" Type="http://schemas.openxmlformats.org/officeDocument/2006/relationships/hyperlink" Target="http://www.doabooks.org/"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ec.europa.eu/research/openscience/index.cfm" TargetMode="External"/><Relationship Id="rId2" Type="http://schemas.openxmlformats.org/officeDocument/2006/relationships/hyperlink" Target="mailto:RTD-open-access@ec.europa.eu" TargetMode="External"/><Relationship Id="rId1" Type="http://schemas.openxmlformats.org/officeDocument/2006/relationships/slideLayout" Target="../slideLayouts/slideLayout12.xml"/><Relationship Id="rId5" Type="http://schemas.openxmlformats.org/officeDocument/2006/relationships/image" Target="../media/image8.jpeg"/><Relationship Id="rId4" Type="http://schemas.openxmlformats.org/officeDocument/2006/relationships/hyperlink" Target="https://twitter.com/OpenAccessE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611188" y="1341438"/>
            <a:ext cx="8066087" cy="1728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175" eaLnBrk="0" hangingPunct="0">
              <a:defRPr sz="7600" b="1">
                <a:solidFill>
                  <a:srgbClr val="FFD624"/>
                </a:solidFill>
                <a:latin typeface="Verdana" pitchFamily="34" charset="0"/>
              </a:defRPr>
            </a:lvl1pPr>
            <a:lvl2pPr marL="742950" indent="-285750" eaLnBrk="0" hangingPunct="0">
              <a:defRPr sz="7600" b="1">
                <a:solidFill>
                  <a:srgbClr val="FFD624"/>
                </a:solidFill>
                <a:latin typeface="Verdana" pitchFamily="34" charset="0"/>
              </a:defRPr>
            </a:lvl2pPr>
            <a:lvl3pPr marL="1143000" indent="-228600" eaLnBrk="0" hangingPunct="0">
              <a:defRPr sz="7600" b="1">
                <a:solidFill>
                  <a:srgbClr val="FFD624"/>
                </a:solidFill>
                <a:latin typeface="Verdana" pitchFamily="34" charset="0"/>
              </a:defRPr>
            </a:lvl3pPr>
            <a:lvl4pPr marL="1600200" indent="-228600" eaLnBrk="0" hangingPunct="0">
              <a:defRPr sz="7600" b="1">
                <a:solidFill>
                  <a:srgbClr val="FFD624"/>
                </a:solidFill>
                <a:latin typeface="Verdana" pitchFamily="34" charset="0"/>
              </a:defRPr>
            </a:lvl4pPr>
            <a:lvl5pPr marL="2057400" indent="-228600" eaLnBrk="0" hangingPunct="0">
              <a:defRPr sz="7600" b="1">
                <a:solidFill>
                  <a:srgbClr val="FFD624"/>
                </a:solidFill>
                <a:latin typeface="Verdana" pitchFamily="34" charset="0"/>
              </a:defRPr>
            </a:lvl5pPr>
            <a:lvl6pPr marL="2514600" indent="-228600" eaLnBrk="0" fontAlgn="base" hangingPunct="0">
              <a:spcBef>
                <a:spcPct val="0"/>
              </a:spcBef>
              <a:spcAft>
                <a:spcPct val="0"/>
              </a:spcAft>
              <a:defRPr sz="7600" b="1">
                <a:solidFill>
                  <a:srgbClr val="FFD624"/>
                </a:solidFill>
                <a:latin typeface="Verdana" pitchFamily="34" charset="0"/>
              </a:defRPr>
            </a:lvl6pPr>
            <a:lvl7pPr marL="2971800" indent="-228600" eaLnBrk="0" fontAlgn="base" hangingPunct="0">
              <a:spcBef>
                <a:spcPct val="0"/>
              </a:spcBef>
              <a:spcAft>
                <a:spcPct val="0"/>
              </a:spcAft>
              <a:defRPr sz="7600" b="1">
                <a:solidFill>
                  <a:srgbClr val="FFD624"/>
                </a:solidFill>
                <a:latin typeface="Verdana" pitchFamily="34" charset="0"/>
              </a:defRPr>
            </a:lvl7pPr>
            <a:lvl8pPr marL="3429000" indent="-228600" eaLnBrk="0" fontAlgn="base" hangingPunct="0">
              <a:spcBef>
                <a:spcPct val="0"/>
              </a:spcBef>
              <a:spcAft>
                <a:spcPct val="0"/>
              </a:spcAft>
              <a:defRPr sz="7600" b="1">
                <a:solidFill>
                  <a:srgbClr val="FFD624"/>
                </a:solidFill>
                <a:latin typeface="Verdana" pitchFamily="34" charset="0"/>
              </a:defRPr>
            </a:lvl8pPr>
            <a:lvl9pPr marL="3886200" indent="-228600" eaLnBrk="0" fontAlgn="base" hangingPunct="0">
              <a:spcBef>
                <a:spcPct val="0"/>
              </a:spcBef>
              <a:spcAft>
                <a:spcPct val="0"/>
              </a:spcAft>
              <a:defRPr sz="7600" b="1">
                <a:solidFill>
                  <a:srgbClr val="FFD624"/>
                </a:solidFill>
                <a:latin typeface="Verdana" pitchFamily="34" charset="0"/>
              </a:defRPr>
            </a:lvl9pPr>
          </a:lstStyle>
          <a:p>
            <a:pPr algn="ctr" eaLnBrk="1" hangingPunct="1">
              <a:buFont typeface="Wingdings" pitchFamily="2" charset="2"/>
              <a:buNone/>
            </a:pPr>
            <a:r>
              <a:rPr lang="en-GB" altLang="en-US" sz="4000" dirty="0">
                <a:solidFill>
                  <a:schemeClr val="bg1"/>
                </a:solidFill>
              </a:rPr>
              <a:t> </a:t>
            </a:r>
            <a:r>
              <a:rPr lang="en-GB" sz="4000" dirty="0"/>
              <a:t>The policy </a:t>
            </a:r>
            <a:r>
              <a:rPr lang="en-GB" sz="4000" dirty="0" smtClean="0"/>
              <a:t>context:</a:t>
            </a:r>
          </a:p>
          <a:p>
            <a:pPr algn="ctr" eaLnBrk="1" hangingPunct="1">
              <a:buFont typeface="Wingdings" pitchFamily="2" charset="2"/>
              <a:buNone/>
            </a:pPr>
            <a:r>
              <a:rPr lang="en-GB" altLang="en-US" sz="4000" dirty="0" smtClean="0">
                <a:solidFill>
                  <a:schemeClr val="bg1"/>
                </a:solidFill>
              </a:rPr>
              <a:t>Open Access/ Open Science in the EC</a:t>
            </a:r>
          </a:p>
          <a:p>
            <a:pPr algn="ctr" eaLnBrk="1" hangingPunct="1">
              <a:buFont typeface="Wingdings" pitchFamily="2" charset="2"/>
              <a:buNone/>
            </a:pPr>
            <a:endParaRPr lang="en-GB" altLang="en-US" sz="4000" dirty="0">
              <a:solidFill>
                <a:schemeClr val="bg1"/>
              </a:solidFill>
            </a:endParaRPr>
          </a:p>
          <a:p>
            <a:pPr algn="ctr" eaLnBrk="1" hangingPunct="1">
              <a:buFont typeface="Wingdings" pitchFamily="2" charset="2"/>
              <a:buNone/>
            </a:pPr>
            <a:endParaRPr lang="en-GB" altLang="en-US" sz="4000" dirty="0">
              <a:solidFill>
                <a:schemeClr val="bg1"/>
              </a:solidFill>
            </a:endParaRPr>
          </a:p>
          <a:p>
            <a:pPr algn="ctr"/>
            <a:r>
              <a:rPr lang="en-GB" sz="2400" dirty="0" smtClean="0"/>
              <a:t>EC internal training: Open </a:t>
            </a:r>
            <a:r>
              <a:rPr lang="en-GB" sz="2400" dirty="0"/>
              <a:t>Access Policies and Requirements to Publications and Research data in H2020 </a:t>
            </a:r>
          </a:p>
          <a:p>
            <a:pPr algn="ctr"/>
            <a:r>
              <a:rPr lang="en-GB" sz="2000" dirty="0" smtClean="0"/>
              <a:t>07 February 2018</a:t>
            </a:r>
            <a:r>
              <a:rPr lang="en-GB" sz="2000" dirty="0"/>
              <a:t> </a:t>
            </a:r>
            <a:endParaRPr lang="en-GB" sz="1800" dirty="0" smtClean="0"/>
          </a:p>
          <a:p>
            <a:pPr algn="ctr"/>
            <a:r>
              <a:rPr lang="en-GB" sz="1800" dirty="0" smtClean="0"/>
              <a:t>Victoria Tsoukala, </a:t>
            </a:r>
            <a:r>
              <a:rPr lang="en-GB" sz="1800" dirty="0" smtClean="0"/>
              <a:t>RTD.A6</a:t>
            </a:r>
            <a:endParaRPr lang="en-GB" altLang="en-US" sz="3200" dirty="0" smtClean="0">
              <a:solidFill>
                <a:schemeClr val="bg1"/>
              </a:solidFill>
            </a:endParaRPr>
          </a:p>
        </p:txBody>
      </p:sp>
    </p:spTree>
    <p:extLst>
      <p:ext uri="{BB962C8B-B14F-4D97-AF65-F5344CB8AC3E}">
        <p14:creationId xmlns:p14="http://schemas.microsoft.com/office/powerpoint/2010/main" val="45794799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95536" y="980728"/>
            <a:ext cx="8609013" cy="936625"/>
          </a:xfrm>
        </p:spPr>
        <p:txBody>
          <a:bodyPr/>
          <a:lstStyle/>
          <a:p>
            <a:pPr marL="0" algn="ctr"/>
            <a:r>
              <a:rPr lang="en-GB" altLang="en-US" dirty="0" smtClean="0">
                <a:ea typeface="MS PGothic" pitchFamily="34" charset="-128"/>
              </a:rPr>
              <a:t>ORD pilot requirements</a:t>
            </a:r>
            <a:endParaRPr lang="en-GB" altLang="en-US" dirty="0" smtClean="0">
              <a:solidFill>
                <a:srgbClr val="FF0000"/>
              </a:solidFill>
              <a:ea typeface="MS PGothic" pitchFamily="34" charset="-128"/>
            </a:endParaRPr>
          </a:p>
        </p:txBody>
      </p:sp>
      <p:sp>
        <p:nvSpPr>
          <p:cNvPr id="14340" name="Content Placeholder 3"/>
          <p:cNvSpPr>
            <a:spLocks noGrp="1"/>
          </p:cNvSpPr>
          <p:nvPr>
            <p:ph sz="half" idx="2"/>
          </p:nvPr>
        </p:nvSpPr>
        <p:spPr>
          <a:xfrm>
            <a:off x="-252536" y="1700808"/>
            <a:ext cx="9145711" cy="4608512"/>
          </a:xfrm>
        </p:spPr>
        <p:txBody>
          <a:bodyPr lIns="0" rIns="18000"/>
          <a:lstStyle/>
          <a:p>
            <a:pPr marL="457200" lvl="1" indent="0" algn="just">
              <a:buNone/>
            </a:pPr>
            <a:r>
              <a:rPr lang="en-GB" altLang="en-US" sz="2000" b="0" dirty="0" smtClean="0">
                <a:ea typeface="MS PGothic" pitchFamily="34" charset="-128"/>
              </a:rPr>
              <a:t>Extension of limited Open Research Data (ORD) whilst retaining its key characteristics:</a:t>
            </a:r>
          </a:p>
          <a:p>
            <a:pPr lvl="1" algn="just"/>
            <a:r>
              <a:rPr lang="en-GB" altLang="en-US" sz="2000" b="0" dirty="0" smtClean="0">
                <a:ea typeface="MS PGothic" pitchFamily="34" charset="-128"/>
              </a:rPr>
              <a:t>Targeted primarily towards </a:t>
            </a:r>
            <a:r>
              <a:rPr lang="en-GB" altLang="en-US" sz="2000" dirty="0" smtClean="0">
                <a:ea typeface="MS PGothic" pitchFamily="34" charset="-128"/>
              </a:rPr>
              <a:t>data underlying publications </a:t>
            </a:r>
            <a:r>
              <a:rPr lang="en-GB" altLang="en-US" sz="2000" b="0" dirty="0" smtClean="0">
                <a:ea typeface="MS PGothic" pitchFamily="34" charset="-128"/>
              </a:rPr>
              <a:t>(other data as specified in DMP)</a:t>
            </a:r>
          </a:p>
          <a:p>
            <a:pPr lvl="1" algn="just"/>
            <a:r>
              <a:rPr lang="en-GB" altLang="en-US" sz="2000" b="0" dirty="0" smtClean="0">
                <a:ea typeface="MS PGothic" pitchFamily="34" charset="-128"/>
              </a:rPr>
              <a:t>a </a:t>
            </a:r>
            <a:r>
              <a:rPr lang="en-GB" altLang="en-US" sz="2000" dirty="0" smtClean="0">
                <a:ea typeface="MS PGothic" pitchFamily="34" charset="-128"/>
              </a:rPr>
              <a:t>Data Management Plan </a:t>
            </a:r>
            <a:r>
              <a:rPr lang="en-GB" altLang="en-US" sz="2000" b="0" dirty="0" smtClean="0">
                <a:ea typeface="MS PGothic" pitchFamily="34" charset="-128"/>
              </a:rPr>
              <a:t>(DMP) is obligatory for projects</a:t>
            </a:r>
          </a:p>
          <a:p>
            <a:pPr lvl="1" algn="just"/>
            <a:r>
              <a:rPr lang="en-GB" altLang="en-US" sz="2000" dirty="0" smtClean="0">
                <a:ea typeface="MS PGothic" pitchFamily="34" charset="-128"/>
              </a:rPr>
              <a:t>Costs for open access to research data fully eligible </a:t>
            </a:r>
          </a:p>
          <a:p>
            <a:pPr marL="457200" lvl="1" indent="0" algn="just">
              <a:buNone/>
            </a:pPr>
            <a:endParaRPr lang="en-GB" altLang="en-US" sz="2000" dirty="0" smtClean="0">
              <a:ea typeface="MS PGothic" pitchFamily="34" charset="-128"/>
            </a:endParaRPr>
          </a:p>
          <a:p>
            <a:pPr marL="457200" lvl="1" indent="0" algn="ctr">
              <a:buNone/>
            </a:pPr>
            <a:r>
              <a:rPr lang="en-GB" altLang="en-US" sz="2000" b="1" dirty="0" smtClean="0">
                <a:solidFill>
                  <a:srgbClr val="FF0000"/>
                </a:solidFill>
                <a:ea typeface="MS PGothic" pitchFamily="34" charset="-128"/>
              </a:rPr>
              <a:t>General approach: as open as possible, as closed as necessary</a:t>
            </a:r>
          </a:p>
          <a:p>
            <a:pPr marL="457200" lvl="1" indent="0" algn="ctr">
              <a:buNone/>
            </a:pPr>
            <a:endParaRPr lang="en-GB" altLang="en-US" sz="2000" dirty="0">
              <a:solidFill>
                <a:srgbClr val="FF0000"/>
              </a:solidFill>
              <a:ea typeface="MS PGothic" pitchFamily="34" charset="-128"/>
            </a:endParaRPr>
          </a:p>
          <a:p>
            <a:pPr lvl="1" algn="ctr"/>
            <a:r>
              <a:rPr lang="en-GB" altLang="en-US" sz="2000" dirty="0">
                <a:ea typeface="MS PGothic" pitchFamily="34" charset="-128"/>
              </a:rPr>
              <a:t>Robust opt outs options </a:t>
            </a:r>
            <a:r>
              <a:rPr lang="en-GB" altLang="en-US" sz="2000" b="0" dirty="0">
                <a:ea typeface="MS PGothic" pitchFamily="34" charset="-128"/>
              </a:rPr>
              <a:t>for IPR, confidentiality/privacy and security reason as well as if OA runs against the main objective of the </a:t>
            </a:r>
            <a:r>
              <a:rPr lang="en-GB" altLang="en-US" sz="2000" b="0" dirty="0" smtClean="0">
                <a:ea typeface="MS PGothic" pitchFamily="34" charset="-128"/>
              </a:rPr>
              <a:t>project</a:t>
            </a:r>
          </a:p>
          <a:p>
            <a:pPr lvl="1" algn="ctr"/>
            <a:r>
              <a:rPr lang="en-GB" altLang="en-US" sz="2000" b="0" dirty="0">
                <a:ea typeface="MS PGothic" pitchFamily="34" charset="-128"/>
              </a:rPr>
              <a:t>Whether projects opt-out or not does </a:t>
            </a:r>
            <a:r>
              <a:rPr lang="en-GB" altLang="en-US" sz="2000" dirty="0">
                <a:ea typeface="MS PGothic" pitchFamily="34" charset="-128"/>
              </a:rPr>
              <a:t>not affect the evaluation</a:t>
            </a:r>
          </a:p>
          <a:p>
            <a:pPr lvl="1" algn="ctr"/>
            <a:endParaRPr lang="en-GB" altLang="en-US" sz="2000" b="0" dirty="0">
              <a:ea typeface="MS PGothic" pitchFamily="34" charset="-128"/>
            </a:endParaRPr>
          </a:p>
          <a:p>
            <a:pPr marL="457200" lvl="1" indent="0" algn="ctr">
              <a:buNone/>
            </a:pPr>
            <a:r>
              <a:rPr lang="en-GB" altLang="en-US" sz="2000" b="1" dirty="0" smtClean="0">
                <a:solidFill>
                  <a:srgbClr val="FF0000"/>
                </a:solidFill>
                <a:ea typeface="MS PGothic" pitchFamily="34" charset="-128"/>
              </a:rPr>
              <a:t>  </a:t>
            </a:r>
          </a:p>
        </p:txBody>
      </p:sp>
    </p:spTree>
    <p:extLst>
      <p:ext uri="{BB962C8B-B14F-4D97-AF65-F5344CB8AC3E}">
        <p14:creationId xmlns:p14="http://schemas.microsoft.com/office/powerpoint/2010/main" val="286665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8229600" cy="936625"/>
          </a:xfrm>
        </p:spPr>
        <p:txBody>
          <a:bodyPr/>
          <a:lstStyle/>
          <a:p>
            <a:r>
              <a:rPr lang="en-GB" sz="3200" dirty="0" smtClean="0">
                <a:latin typeface="+mn-lt"/>
              </a:rPr>
              <a:t>Projects must have a DMP</a:t>
            </a:r>
            <a:endParaRPr lang="en-GB" sz="3200" dirty="0">
              <a:latin typeface="+mn-lt"/>
            </a:endParaRPr>
          </a:p>
        </p:txBody>
      </p:sp>
      <p:sp>
        <p:nvSpPr>
          <p:cNvPr id="3" name="Content Placeholder 2"/>
          <p:cNvSpPr>
            <a:spLocks noGrp="1"/>
          </p:cNvSpPr>
          <p:nvPr>
            <p:ph idx="1"/>
          </p:nvPr>
        </p:nvSpPr>
        <p:spPr>
          <a:xfrm>
            <a:off x="457200" y="2514600"/>
            <a:ext cx="8507288" cy="3529013"/>
          </a:xfrm>
        </p:spPr>
        <p:txBody>
          <a:bodyPr/>
          <a:lstStyle/>
          <a:p>
            <a:pPr marL="0" indent="0">
              <a:buClr>
                <a:srgbClr val="FF9933"/>
              </a:buClr>
              <a:buNone/>
            </a:pPr>
            <a:r>
              <a:rPr lang="en-GB" b="1" i="0" dirty="0" smtClean="0"/>
              <a:t>A Data Management Plan (DMP) provides information on:</a:t>
            </a:r>
          </a:p>
          <a:p>
            <a:pPr lvl="1">
              <a:buClr>
                <a:srgbClr val="FF9933"/>
              </a:buClr>
            </a:pPr>
            <a:r>
              <a:rPr lang="en-GB" b="0" dirty="0" smtClean="0"/>
              <a:t>The data the research will generate</a:t>
            </a:r>
          </a:p>
          <a:p>
            <a:pPr lvl="1">
              <a:buClr>
                <a:srgbClr val="FF9933"/>
              </a:buClr>
            </a:pPr>
            <a:r>
              <a:rPr lang="en-GB" b="0" dirty="0" smtClean="0"/>
              <a:t>How to ensure its curation, preservation and sustainability</a:t>
            </a:r>
          </a:p>
          <a:p>
            <a:pPr lvl="1">
              <a:buClr>
                <a:srgbClr val="FF9933"/>
              </a:buClr>
            </a:pPr>
            <a:r>
              <a:rPr lang="en-GB" b="0" dirty="0" smtClean="0"/>
              <a:t>What parts of that data will be open (and how)</a:t>
            </a:r>
          </a:p>
        </p:txBody>
      </p:sp>
    </p:spTree>
    <p:extLst>
      <p:ext uri="{BB962C8B-B14F-4D97-AF65-F5344CB8AC3E}">
        <p14:creationId xmlns:p14="http://schemas.microsoft.com/office/powerpoint/2010/main" val="17224808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196752"/>
            <a:ext cx="9144000" cy="5428488"/>
          </a:xfrm>
          <a:prstGeom prst="rect">
            <a:avLst/>
          </a:prstGeom>
        </p:spPr>
      </p:pic>
      <p:sp>
        <p:nvSpPr>
          <p:cNvPr id="2" name="TextBox 1"/>
          <p:cNvSpPr txBox="1"/>
          <p:nvPr/>
        </p:nvSpPr>
        <p:spPr>
          <a:xfrm>
            <a:off x="107504" y="6237312"/>
            <a:ext cx="4465838" cy="276999"/>
          </a:xfrm>
          <a:prstGeom prst="rect">
            <a:avLst/>
          </a:prstGeom>
          <a:noFill/>
        </p:spPr>
        <p:txBody>
          <a:bodyPr wrap="none" rtlCol="0">
            <a:spAutoFit/>
          </a:bodyPr>
          <a:lstStyle/>
          <a:p>
            <a:r>
              <a:rPr lang="en-GB" dirty="0">
                <a:solidFill>
                  <a:schemeClr val="bg1"/>
                </a:solidFill>
              </a:rPr>
              <a:t>https://www.force11.org/group/fairgroup/fairprinciples</a:t>
            </a:r>
          </a:p>
        </p:txBody>
      </p:sp>
    </p:spTree>
    <p:extLst>
      <p:ext uri="{BB962C8B-B14F-4D97-AF65-F5344CB8AC3E}">
        <p14:creationId xmlns:p14="http://schemas.microsoft.com/office/powerpoint/2010/main" val="22557042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39850"/>
            <a:ext cx="4191000" cy="936625"/>
          </a:xfrm>
        </p:spPr>
        <p:txBody>
          <a:bodyPr/>
          <a:lstStyle/>
          <a:p>
            <a:r>
              <a:rPr lang="en-GB" dirty="0" smtClean="0">
                <a:effectLst>
                  <a:outerShdw blurRad="38100" dist="38100" dir="2700000" algn="tl">
                    <a:srgbClr val="000000">
                      <a:alpha val="43137"/>
                    </a:srgbClr>
                  </a:outerShdw>
                </a:effectLst>
                <a:latin typeface="EC Square Sans Cond Pro Medium" panose="020B0606000000020004" pitchFamily="34" charset="0"/>
              </a:rPr>
              <a:t>Clarifying terminology…</a:t>
            </a:r>
            <a:endParaRPr lang="en-GB" dirty="0">
              <a:effectLst>
                <a:outerShdw blurRad="38100" dist="38100" dir="2700000" algn="tl">
                  <a:srgbClr val="000000">
                    <a:alpha val="43137"/>
                  </a:srgbClr>
                </a:outerShdw>
              </a:effectLst>
              <a:latin typeface="EC Square Sans Cond Pro Medium" panose="020B06060000000200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566987"/>
            <a:ext cx="3529013" cy="3529013"/>
          </a:xfrm>
        </p:spPr>
      </p:pic>
      <p:sp>
        <p:nvSpPr>
          <p:cNvPr id="5" name="Content Placeholder 2"/>
          <p:cNvSpPr txBox="1">
            <a:spLocks/>
          </p:cNvSpPr>
          <p:nvPr/>
        </p:nvSpPr>
        <p:spPr bwMode="auto">
          <a:xfrm>
            <a:off x="3767336" y="2232720"/>
            <a:ext cx="5148064"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marL="457200" lvl="1" indent="0">
              <a:buClr>
                <a:srgbClr val="FFD624"/>
              </a:buClr>
              <a:buNone/>
            </a:pPr>
            <a:r>
              <a:rPr lang="en-GB" sz="2400" b="0" kern="0" dirty="0" smtClean="0">
                <a:latin typeface="EC Square Sans Cond Pro" panose="020B0506040000020004" pitchFamily="34" charset="0"/>
              </a:rPr>
              <a:t>In the past our policy </a:t>
            </a:r>
            <a:r>
              <a:rPr lang="en-GB" sz="2400" b="0" kern="0" dirty="0">
                <a:latin typeface="EC Square Sans Cond Pro" panose="020B0506040000020004" pitchFamily="34" charset="0"/>
              </a:rPr>
              <a:t>mainly </a:t>
            </a:r>
            <a:r>
              <a:rPr lang="en-GB" sz="2400" b="0" kern="0" dirty="0" smtClean="0">
                <a:latin typeface="EC Square Sans Cond Pro" panose="020B0506040000020004" pitchFamily="34" charset="0"/>
              </a:rPr>
              <a:t>addressed the 'accessibility' part of FAIR. </a:t>
            </a:r>
            <a:br>
              <a:rPr lang="en-GB" sz="2400" b="0" kern="0" dirty="0" smtClean="0">
                <a:latin typeface="EC Square Sans Cond Pro" panose="020B0506040000020004" pitchFamily="34" charset="0"/>
              </a:rPr>
            </a:br>
            <a:endParaRPr lang="en-GB" sz="2400" b="0" kern="0" dirty="0" smtClean="0">
              <a:latin typeface="EC Square Sans Cond Pro" panose="020B0506040000020004" pitchFamily="34" charset="0"/>
            </a:endParaRPr>
          </a:p>
          <a:p>
            <a:pPr lvl="2">
              <a:buClr>
                <a:srgbClr val="FFD624"/>
              </a:buClr>
              <a:buFont typeface="Arial" panose="020B0604020202020204" pitchFamily="34" charset="0"/>
              <a:buChar char="•"/>
            </a:pPr>
            <a:r>
              <a:rPr lang="en-GB" sz="2000" kern="0" dirty="0">
                <a:latin typeface="EC Square Sans Cond Pro" panose="020B0506040000020004" pitchFamily="34" charset="0"/>
              </a:rPr>
              <a:t>S</a:t>
            </a:r>
            <a:r>
              <a:rPr lang="en-GB" sz="2000" b="0" kern="0" dirty="0" smtClean="0">
                <a:latin typeface="EC Square Sans Cond Pro" panose="020B0506040000020004" pitchFamily="34" charset="0"/>
              </a:rPr>
              <a:t>tarted off with 'open access to research data' </a:t>
            </a:r>
            <a:endParaRPr lang="en-GB" sz="2000" kern="0" dirty="0">
              <a:latin typeface="EC Square Sans Cond Pro" panose="020B0506040000020004" pitchFamily="34" charset="0"/>
              <a:sym typeface="Wingdings" panose="05000000000000000000" pitchFamily="2" charset="2"/>
            </a:endParaRPr>
          </a:p>
          <a:p>
            <a:pPr lvl="2">
              <a:buClr>
                <a:srgbClr val="FFD624"/>
              </a:buClr>
              <a:buFont typeface="Arial" panose="020B0604020202020204" pitchFamily="34" charset="0"/>
              <a:buChar char="•"/>
            </a:pPr>
            <a:r>
              <a:rPr lang="en-GB" sz="2000" b="0" kern="0" dirty="0" smtClean="0">
                <a:latin typeface="EC Square Sans Cond Pro" panose="020B0506040000020004" pitchFamily="34" charset="0"/>
                <a:sym typeface="Wingdings" panose="05000000000000000000" pitchFamily="2" charset="2"/>
              </a:rPr>
              <a:t>Moved towards open (research) data with the ORD pilot (which also covered further aspects)</a:t>
            </a:r>
          </a:p>
          <a:p>
            <a:pPr lvl="2">
              <a:buClr>
                <a:srgbClr val="FFD624"/>
              </a:buClr>
              <a:buFont typeface="Arial" panose="020B0604020202020204" pitchFamily="34" charset="0"/>
              <a:buChar char="•"/>
            </a:pPr>
            <a:r>
              <a:rPr lang="en-GB" sz="2000" kern="0" dirty="0" smtClean="0">
                <a:latin typeface="EC Square Sans Cond Pro Medium" panose="020B0606000000020004" pitchFamily="34" charset="0"/>
                <a:sym typeface="Wingdings" panose="05000000000000000000" pitchFamily="2" charset="2"/>
              </a:rPr>
              <a:t>We are now seeing openness as one component of FAIR data and aim to address all of the FAIR aspects in Horizon 2020</a:t>
            </a:r>
            <a:endParaRPr lang="en-GB" sz="2800" kern="0" dirty="0">
              <a:latin typeface="EC Square Sans Cond Pro Medium" panose="020B0606000000020004" pitchFamily="34" charset="0"/>
            </a:endParaRPr>
          </a:p>
        </p:txBody>
      </p:sp>
    </p:spTree>
    <p:extLst>
      <p:ext uri="{BB962C8B-B14F-4D97-AF65-F5344CB8AC3E}">
        <p14:creationId xmlns:p14="http://schemas.microsoft.com/office/powerpoint/2010/main" val="16414672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smtClean="0">
                <a:ea typeface="MS PGothic" pitchFamily="34" charset="-128"/>
              </a:rPr>
              <a:t>FAIR Data Management DMP (1/3)</a:t>
            </a:r>
            <a:endParaRPr lang="en-GB" dirty="0"/>
          </a:p>
        </p:txBody>
      </p:sp>
      <p:sp>
        <p:nvSpPr>
          <p:cNvPr id="3" name="Content Placeholder 2"/>
          <p:cNvSpPr>
            <a:spLocks noGrp="1"/>
          </p:cNvSpPr>
          <p:nvPr>
            <p:ph idx="1"/>
          </p:nvPr>
        </p:nvSpPr>
        <p:spPr>
          <a:xfrm>
            <a:off x="457200" y="2492375"/>
            <a:ext cx="8229600" cy="4104977"/>
          </a:xfrm>
        </p:spPr>
        <p:txBody>
          <a:bodyPr/>
          <a:lstStyle/>
          <a:p>
            <a:r>
              <a:rPr lang="en-GB" sz="2000" u="sng" dirty="0" smtClean="0"/>
              <a:t>Template DMP</a:t>
            </a:r>
            <a:r>
              <a:rPr lang="en-GB" sz="2000" dirty="0" smtClean="0"/>
              <a:t> (Annex </a:t>
            </a:r>
            <a:r>
              <a:rPr lang="en-GB" sz="2000" dirty="0"/>
              <a:t>to </a:t>
            </a:r>
            <a:r>
              <a:rPr lang="en-GB" sz="2000" dirty="0" smtClean="0"/>
              <a:t>Guidelines </a:t>
            </a:r>
            <a:r>
              <a:rPr lang="en-GB" sz="2000" dirty="0"/>
              <a:t>on FAIR Data </a:t>
            </a:r>
            <a:r>
              <a:rPr lang="en-GB" sz="2000" dirty="0" smtClean="0"/>
              <a:t>Management)</a:t>
            </a:r>
            <a:endParaRPr lang="en-GB" sz="2000" dirty="0"/>
          </a:p>
          <a:p>
            <a:pPr lvl="1"/>
            <a:r>
              <a:rPr lang="en-GB" sz="1800" dirty="0"/>
              <a:t>Provided as a </a:t>
            </a:r>
            <a:r>
              <a:rPr lang="en-GB" sz="1800" dirty="0" smtClean="0"/>
              <a:t>service, its use is currently </a:t>
            </a:r>
            <a:r>
              <a:rPr lang="en-GB" sz="1800" u="sng" dirty="0"/>
              <a:t>optional</a:t>
            </a:r>
          </a:p>
          <a:p>
            <a:r>
              <a:rPr lang="en-GB" sz="2000" dirty="0" smtClean="0"/>
              <a:t>Standard </a:t>
            </a:r>
            <a:r>
              <a:rPr lang="en-GB" sz="2000" dirty="0"/>
              <a:t>DMP template is </a:t>
            </a:r>
            <a:r>
              <a:rPr lang="en-GB" sz="2000" u="sng" dirty="0"/>
              <a:t>light and flexible</a:t>
            </a:r>
          </a:p>
          <a:p>
            <a:pPr lvl="1"/>
            <a:r>
              <a:rPr lang="en-GB" sz="1800" dirty="0" smtClean="0"/>
              <a:t>Set </a:t>
            </a:r>
            <a:r>
              <a:rPr lang="en-GB" sz="1800" dirty="0"/>
              <a:t>of questions + summary table </a:t>
            </a:r>
          </a:p>
          <a:p>
            <a:r>
              <a:rPr lang="en-GB" sz="2000" dirty="0"/>
              <a:t>One DMP </a:t>
            </a:r>
            <a:r>
              <a:rPr lang="en-GB" sz="2000" u="sng" dirty="0"/>
              <a:t>per </a:t>
            </a:r>
            <a:r>
              <a:rPr lang="en-GB" sz="2000" u="sng" dirty="0" smtClean="0"/>
              <a:t>project</a:t>
            </a:r>
            <a:r>
              <a:rPr lang="en-GB" sz="2000" dirty="0" smtClean="0"/>
              <a:t> </a:t>
            </a:r>
            <a:r>
              <a:rPr lang="en-GB" sz="2000" dirty="0"/>
              <a:t>not per </a:t>
            </a:r>
            <a:r>
              <a:rPr lang="en-GB" sz="2000" dirty="0" smtClean="0"/>
              <a:t>dataset</a:t>
            </a:r>
          </a:p>
          <a:p>
            <a:pPr lvl="1"/>
            <a:r>
              <a:rPr lang="en-GB" sz="1800" dirty="0"/>
              <a:t>but mention if there are specific issues for a particular dataset)</a:t>
            </a:r>
          </a:p>
          <a:p>
            <a:r>
              <a:rPr lang="en-GB" sz="2000" dirty="0"/>
              <a:t>DMP as a </a:t>
            </a:r>
            <a:r>
              <a:rPr lang="en-GB" sz="2000" u="sng" dirty="0"/>
              <a:t>living </a:t>
            </a:r>
            <a:r>
              <a:rPr lang="en-GB" sz="2000" u="sng" dirty="0" smtClean="0"/>
              <a:t>document</a:t>
            </a:r>
          </a:p>
          <a:p>
            <a:pPr lvl="1"/>
            <a:r>
              <a:rPr lang="en-GB" sz="1800" dirty="0" smtClean="0"/>
              <a:t>Updated as </a:t>
            </a:r>
            <a:r>
              <a:rPr lang="en-GB" sz="1800" dirty="0"/>
              <a:t>part of periodic evaluation and/or at least at the end of the project for final </a:t>
            </a:r>
            <a:r>
              <a:rPr lang="en-GB" sz="1800" dirty="0" smtClean="0"/>
              <a:t>reporting</a:t>
            </a:r>
            <a:endParaRPr lang="en-GB" sz="1800" dirty="0"/>
          </a:p>
        </p:txBody>
      </p:sp>
    </p:spTree>
    <p:extLst>
      <p:ext uri="{BB962C8B-B14F-4D97-AF65-F5344CB8AC3E}">
        <p14:creationId xmlns:p14="http://schemas.microsoft.com/office/powerpoint/2010/main" val="189533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FAIR Data Management DMP (2/3)</a:t>
            </a:r>
            <a:endParaRPr lang="en-GB" dirty="0"/>
          </a:p>
        </p:txBody>
      </p:sp>
      <p:sp>
        <p:nvSpPr>
          <p:cNvPr id="3" name="Content Placeholder 2"/>
          <p:cNvSpPr>
            <a:spLocks noGrp="1"/>
          </p:cNvSpPr>
          <p:nvPr>
            <p:ph idx="1"/>
          </p:nvPr>
        </p:nvSpPr>
        <p:spPr>
          <a:xfrm>
            <a:off x="457200" y="2492375"/>
            <a:ext cx="8579296" cy="4176985"/>
          </a:xfrm>
        </p:spPr>
        <p:txBody>
          <a:bodyPr/>
          <a:lstStyle/>
          <a:p>
            <a:pPr>
              <a:buClr>
                <a:srgbClr val="99CCFF"/>
              </a:buClr>
            </a:pPr>
            <a:r>
              <a:rPr lang="en-GB" sz="2000" dirty="0" smtClean="0"/>
              <a:t>1. Data summary</a:t>
            </a:r>
          </a:p>
          <a:p>
            <a:pPr lvl="1">
              <a:buClr>
                <a:srgbClr val="99CCFF"/>
              </a:buClr>
            </a:pPr>
            <a:r>
              <a:rPr lang="fr-BE" sz="1600" dirty="0" smtClean="0"/>
              <a:t>General questions about data collection/</a:t>
            </a:r>
            <a:r>
              <a:rPr lang="fr-BE" sz="1600" dirty="0" err="1" smtClean="0"/>
              <a:t>generation</a:t>
            </a:r>
            <a:r>
              <a:rPr lang="fr-BE" sz="1600" dirty="0" smtClean="0"/>
              <a:t> and the </a:t>
            </a:r>
            <a:r>
              <a:rPr lang="fr-BE" sz="1600" dirty="0" err="1" smtClean="0"/>
              <a:t>project</a:t>
            </a:r>
            <a:endParaRPr lang="en-GB" sz="1600" dirty="0" smtClean="0"/>
          </a:p>
          <a:p>
            <a:pPr>
              <a:buClr>
                <a:srgbClr val="99CCFF"/>
              </a:buClr>
            </a:pPr>
            <a:r>
              <a:rPr lang="en-GB" sz="2000" dirty="0" smtClean="0"/>
              <a:t>2.1 Making </a:t>
            </a:r>
            <a:r>
              <a:rPr lang="en-GB" sz="2000" dirty="0"/>
              <a:t>data </a:t>
            </a:r>
            <a:r>
              <a:rPr lang="en-GB" sz="2000" u="sng" dirty="0" smtClean="0"/>
              <a:t>Findable</a:t>
            </a:r>
            <a:r>
              <a:rPr lang="en-GB" sz="2000" dirty="0"/>
              <a:t> </a:t>
            </a:r>
            <a:r>
              <a:rPr lang="en-GB" sz="2000" dirty="0" smtClean="0"/>
              <a:t>(incl. provisions </a:t>
            </a:r>
            <a:r>
              <a:rPr lang="en-GB" sz="2000" dirty="0"/>
              <a:t>for </a:t>
            </a:r>
            <a:r>
              <a:rPr lang="en-GB" sz="2000" dirty="0" smtClean="0"/>
              <a:t>metadata)</a:t>
            </a:r>
          </a:p>
          <a:p>
            <a:pPr lvl="1">
              <a:buClr>
                <a:srgbClr val="99CCFF"/>
              </a:buClr>
            </a:pPr>
            <a:r>
              <a:rPr lang="fr-BE" sz="1600" dirty="0" smtClean="0"/>
              <a:t>Persistent unique </a:t>
            </a:r>
            <a:r>
              <a:rPr lang="fr-BE" sz="1600" dirty="0" err="1" smtClean="0"/>
              <a:t>identifiers</a:t>
            </a:r>
            <a:r>
              <a:rPr lang="fr-BE" sz="1600" dirty="0" smtClean="0"/>
              <a:t>, conventions </a:t>
            </a:r>
            <a:r>
              <a:rPr lang="fr-BE" sz="1600" dirty="0" err="1" smtClean="0"/>
              <a:t>followed</a:t>
            </a:r>
            <a:r>
              <a:rPr lang="fr-BE" sz="1600" dirty="0" smtClean="0"/>
              <a:t>, </a:t>
            </a:r>
            <a:r>
              <a:rPr lang="fr-BE" sz="1600" dirty="0" err="1" smtClean="0"/>
              <a:t>metadata</a:t>
            </a:r>
            <a:r>
              <a:rPr lang="fr-BE" sz="1600" dirty="0" smtClean="0"/>
              <a:t> standards, keywords...</a:t>
            </a:r>
            <a:endParaRPr lang="en-GB" sz="1600" dirty="0" smtClean="0"/>
          </a:p>
          <a:p>
            <a:pPr>
              <a:buClr>
                <a:srgbClr val="99CCFF"/>
              </a:buClr>
            </a:pPr>
            <a:r>
              <a:rPr lang="en-GB" sz="2000" dirty="0" smtClean="0"/>
              <a:t>2.2 Making </a:t>
            </a:r>
            <a:r>
              <a:rPr lang="en-GB" sz="2000" dirty="0"/>
              <a:t>data openly </a:t>
            </a:r>
            <a:r>
              <a:rPr lang="en-GB" sz="2000" u="sng" dirty="0" smtClean="0"/>
              <a:t>Accessible</a:t>
            </a:r>
          </a:p>
          <a:p>
            <a:pPr lvl="1">
              <a:buClr>
                <a:srgbClr val="99CCFF"/>
              </a:buClr>
            </a:pPr>
            <a:r>
              <a:rPr lang="fr-BE" sz="1600" dirty="0" smtClean="0"/>
              <a:t>Sharing (or not), restrictions on use, software, </a:t>
            </a:r>
            <a:r>
              <a:rPr lang="fr-BE" sz="1600" dirty="0" err="1" smtClean="0"/>
              <a:t>repository</a:t>
            </a:r>
            <a:r>
              <a:rPr lang="fr-BE" sz="1600" dirty="0" smtClean="0"/>
              <a:t>...</a:t>
            </a:r>
            <a:endParaRPr lang="en-GB" sz="1600" u="sng" dirty="0" smtClean="0"/>
          </a:p>
          <a:p>
            <a:pPr>
              <a:buClr>
                <a:srgbClr val="99CCFF"/>
              </a:buClr>
            </a:pPr>
            <a:r>
              <a:rPr lang="en-GB" sz="2000" dirty="0" smtClean="0"/>
              <a:t>2.3 Making </a:t>
            </a:r>
            <a:r>
              <a:rPr lang="en-GB" sz="2000" dirty="0"/>
              <a:t>data </a:t>
            </a:r>
            <a:r>
              <a:rPr lang="en-GB" sz="2000" u="sng" dirty="0" smtClean="0"/>
              <a:t>Interoperable</a:t>
            </a:r>
          </a:p>
          <a:p>
            <a:pPr lvl="1">
              <a:buClr>
                <a:srgbClr val="99CCFF"/>
              </a:buClr>
            </a:pPr>
            <a:r>
              <a:rPr lang="fr-BE" sz="1600" dirty="0" smtClean="0"/>
              <a:t>Data exchange, ontologies (types and </a:t>
            </a:r>
            <a:r>
              <a:rPr lang="fr-BE" sz="1600" dirty="0" err="1" smtClean="0"/>
              <a:t>properties</a:t>
            </a:r>
            <a:r>
              <a:rPr lang="fr-BE" sz="1600" dirty="0" smtClean="0"/>
              <a:t> of data)...</a:t>
            </a:r>
            <a:endParaRPr lang="en-GB" sz="1600" dirty="0" smtClean="0"/>
          </a:p>
          <a:p>
            <a:pPr>
              <a:buClr>
                <a:srgbClr val="99CCFF"/>
              </a:buClr>
            </a:pPr>
            <a:r>
              <a:rPr lang="en-GB" sz="2000" dirty="0" smtClean="0"/>
              <a:t>2.4 Increasing </a:t>
            </a:r>
            <a:r>
              <a:rPr lang="en-GB" sz="2000" dirty="0"/>
              <a:t>data </a:t>
            </a:r>
            <a:r>
              <a:rPr lang="en-GB" sz="2000" u="sng" dirty="0"/>
              <a:t>R</a:t>
            </a:r>
            <a:r>
              <a:rPr lang="en-GB" sz="2000" u="sng" dirty="0" smtClean="0"/>
              <a:t>e-use</a:t>
            </a:r>
          </a:p>
          <a:p>
            <a:pPr lvl="1"/>
            <a:r>
              <a:rPr lang="fr-BE" sz="1600" dirty="0" err="1" smtClean="0"/>
              <a:t>Licensing</a:t>
            </a:r>
            <a:r>
              <a:rPr lang="fr-BE" sz="1600" dirty="0" smtClean="0"/>
              <a:t> issues, embargo, </a:t>
            </a:r>
            <a:r>
              <a:rPr lang="fr-BE" sz="1600" dirty="0" err="1" smtClean="0"/>
              <a:t>third</a:t>
            </a:r>
            <a:r>
              <a:rPr lang="fr-BE" sz="1600" dirty="0" smtClean="0"/>
              <a:t> parties...</a:t>
            </a:r>
            <a:endParaRPr lang="en-GB" sz="1600" dirty="0"/>
          </a:p>
        </p:txBody>
      </p:sp>
    </p:spTree>
    <p:extLst>
      <p:ext uri="{BB962C8B-B14F-4D97-AF65-F5344CB8AC3E}">
        <p14:creationId xmlns:p14="http://schemas.microsoft.com/office/powerpoint/2010/main" val="15735620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FAIR Data Management DMP (3/3)</a:t>
            </a:r>
            <a:endParaRPr lang="en-GB" dirty="0"/>
          </a:p>
        </p:txBody>
      </p:sp>
      <p:sp>
        <p:nvSpPr>
          <p:cNvPr id="3" name="Content Placeholder 2"/>
          <p:cNvSpPr>
            <a:spLocks noGrp="1"/>
          </p:cNvSpPr>
          <p:nvPr>
            <p:ph idx="1"/>
          </p:nvPr>
        </p:nvSpPr>
        <p:spPr>
          <a:xfrm>
            <a:off x="457200" y="2492375"/>
            <a:ext cx="8579296" cy="4176985"/>
          </a:xfrm>
        </p:spPr>
        <p:txBody>
          <a:bodyPr/>
          <a:lstStyle/>
          <a:p>
            <a:pPr>
              <a:buClr>
                <a:srgbClr val="99CCFF"/>
              </a:buClr>
            </a:pPr>
            <a:r>
              <a:rPr lang="en-GB" sz="2000" dirty="0" smtClean="0"/>
              <a:t>3. Allocation </a:t>
            </a:r>
            <a:r>
              <a:rPr lang="en-GB" sz="2000" dirty="0"/>
              <a:t>of </a:t>
            </a:r>
            <a:r>
              <a:rPr lang="en-GB" sz="2000" dirty="0" smtClean="0"/>
              <a:t>resources </a:t>
            </a:r>
          </a:p>
          <a:p>
            <a:pPr lvl="1">
              <a:buClr>
                <a:srgbClr val="99CCFF"/>
              </a:buClr>
            </a:pPr>
            <a:r>
              <a:rPr lang="fr-BE" sz="1600" dirty="0" err="1" smtClean="0"/>
              <a:t>Costs</a:t>
            </a:r>
            <a:r>
              <a:rPr lang="fr-BE" sz="1600" dirty="0" smtClean="0"/>
              <a:t> (for </a:t>
            </a:r>
            <a:r>
              <a:rPr lang="fr-BE" sz="1600" dirty="0" err="1" smtClean="0"/>
              <a:t>making</a:t>
            </a:r>
            <a:r>
              <a:rPr lang="fr-BE" sz="1600" dirty="0" smtClean="0"/>
              <a:t> FAIR), </a:t>
            </a:r>
            <a:r>
              <a:rPr lang="fr-BE" sz="1600" dirty="0" err="1" smtClean="0"/>
              <a:t>personal</a:t>
            </a:r>
            <a:r>
              <a:rPr lang="fr-BE" sz="1600" dirty="0" smtClean="0"/>
              <a:t> etc. (</a:t>
            </a:r>
            <a:r>
              <a:rPr lang="fr-BE" sz="1600" dirty="0" err="1" smtClean="0"/>
              <a:t>including</a:t>
            </a:r>
            <a:r>
              <a:rPr lang="fr-BE" sz="1600" dirty="0" smtClean="0"/>
              <a:t> long </a:t>
            </a:r>
            <a:r>
              <a:rPr lang="fr-BE" sz="1600" dirty="0" err="1" smtClean="0"/>
              <a:t>term</a:t>
            </a:r>
            <a:r>
              <a:rPr lang="fr-BE" sz="1600" dirty="0" smtClean="0"/>
              <a:t> </a:t>
            </a:r>
            <a:r>
              <a:rPr lang="fr-BE" sz="1600" dirty="0" err="1" smtClean="0"/>
              <a:t>preservation</a:t>
            </a:r>
            <a:r>
              <a:rPr lang="fr-BE" sz="1600" dirty="0" smtClean="0"/>
              <a:t>)</a:t>
            </a:r>
          </a:p>
          <a:p>
            <a:pPr>
              <a:buClr>
                <a:srgbClr val="99CCFF"/>
              </a:buClr>
            </a:pPr>
            <a:r>
              <a:rPr lang="en-GB" sz="2000" dirty="0" smtClean="0"/>
              <a:t>4. Data security</a:t>
            </a:r>
          </a:p>
          <a:p>
            <a:pPr lvl="1">
              <a:buClr>
                <a:srgbClr val="99CCFF"/>
              </a:buClr>
            </a:pPr>
            <a:r>
              <a:rPr lang="fr-BE" sz="1600" dirty="0" smtClean="0"/>
              <a:t>Sensitive data, certification of </a:t>
            </a:r>
            <a:r>
              <a:rPr lang="fr-BE" sz="1600" dirty="0" err="1" smtClean="0"/>
              <a:t>repositories</a:t>
            </a:r>
            <a:r>
              <a:rPr lang="fr-BE" sz="1600" dirty="0" smtClean="0"/>
              <a:t>...</a:t>
            </a:r>
          </a:p>
          <a:p>
            <a:pPr>
              <a:buClr>
                <a:srgbClr val="99CCFF"/>
              </a:buClr>
            </a:pPr>
            <a:r>
              <a:rPr lang="en-GB" sz="2000" dirty="0" smtClean="0"/>
              <a:t>5. Ethical </a:t>
            </a:r>
            <a:r>
              <a:rPr lang="en-GB" sz="2000" dirty="0"/>
              <a:t>aspects </a:t>
            </a:r>
            <a:endParaRPr lang="en-GB" sz="2000" dirty="0" smtClean="0"/>
          </a:p>
          <a:p>
            <a:pPr lvl="1">
              <a:buClr>
                <a:srgbClr val="99CCFF"/>
              </a:buClr>
            </a:pPr>
            <a:r>
              <a:rPr lang="fr-BE" sz="1600" dirty="0" err="1" smtClean="0"/>
              <a:t>Ethical</a:t>
            </a:r>
            <a:r>
              <a:rPr lang="fr-BE" sz="1600" dirty="0" smtClean="0"/>
              <a:t> or </a:t>
            </a:r>
            <a:r>
              <a:rPr lang="fr-BE" sz="1600" dirty="0" err="1" smtClean="0"/>
              <a:t>legal</a:t>
            </a:r>
            <a:r>
              <a:rPr lang="fr-BE" sz="1600" dirty="0" smtClean="0"/>
              <a:t> issues (</a:t>
            </a:r>
            <a:r>
              <a:rPr lang="fr-BE" sz="1600" dirty="0" err="1" smtClean="0"/>
              <a:t>also</a:t>
            </a:r>
            <a:r>
              <a:rPr lang="fr-BE" sz="1600" dirty="0" smtClean="0"/>
              <a:t> in </a:t>
            </a:r>
            <a:r>
              <a:rPr lang="fr-BE" sz="1600" dirty="0" err="1" smtClean="0"/>
              <a:t>context</a:t>
            </a:r>
            <a:r>
              <a:rPr lang="fr-BE" sz="1600" dirty="0" smtClean="0"/>
              <a:t> of </a:t>
            </a:r>
            <a:r>
              <a:rPr lang="fr-BE" sz="1600" dirty="0" err="1" smtClean="0"/>
              <a:t>ethics</a:t>
            </a:r>
            <a:r>
              <a:rPr lang="fr-BE" sz="1600" dirty="0" smtClean="0"/>
              <a:t> </a:t>
            </a:r>
            <a:r>
              <a:rPr lang="fr-BE" sz="1600" dirty="0" err="1" smtClean="0"/>
              <a:t>reviews</a:t>
            </a:r>
            <a:r>
              <a:rPr lang="fr-BE" sz="1600" dirty="0" smtClean="0"/>
              <a:t>)</a:t>
            </a:r>
          </a:p>
          <a:p>
            <a:pPr>
              <a:buClr>
                <a:srgbClr val="99CCFF"/>
              </a:buClr>
            </a:pPr>
            <a:r>
              <a:rPr lang="en-GB" sz="2000" dirty="0" smtClean="0"/>
              <a:t>6. Other </a:t>
            </a:r>
          </a:p>
          <a:p>
            <a:pPr lvl="1">
              <a:buClr>
                <a:srgbClr val="99CCFF"/>
              </a:buClr>
            </a:pPr>
            <a:r>
              <a:rPr lang="fr-BE" sz="1600" dirty="0" err="1" smtClean="0"/>
              <a:t>Other</a:t>
            </a:r>
            <a:r>
              <a:rPr lang="fr-BE" sz="1600" dirty="0" smtClean="0"/>
              <a:t> non-H2020 </a:t>
            </a:r>
            <a:r>
              <a:rPr lang="fr-BE" sz="1600" dirty="0" err="1" smtClean="0"/>
              <a:t>procedures</a:t>
            </a:r>
            <a:r>
              <a:rPr lang="fr-BE" sz="1600" dirty="0" smtClean="0"/>
              <a:t> for data management?</a:t>
            </a:r>
          </a:p>
          <a:p>
            <a:pPr lvl="1">
              <a:buClr>
                <a:srgbClr val="99CCFF"/>
              </a:buClr>
            </a:pPr>
            <a:endParaRPr lang="fr-BE" sz="1600" dirty="0" smtClean="0"/>
          </a:p>
          <a:p>
            <a:pPr indent="-285750">
              <a:buClr>
                <a:srgbClr val="99CCFF"/>
              </a:buClr>
            </a:pPr>
            <a:r>
              <a:rPr lang="en-GB" sz="2000" dirty="0"/>
              <a:t>The DMP template contains </a:t>
            </a:r>
            <a:r>
              <a:rPr lang="en-GB" sz="2000" u="sng" dirty="0"/>
              <a:t>pointers</a:t>
            </a:r>
            <a:r>
              <a:rPr lang="en-GB" sz="2000" dirty="0"/>
              <a:t> as to what to address under each section</a:t>
            </a:r>
          </a:p>
          <a:p>
            <a:pPr lvl="1">
              <a:buClr>
                <a:srgbClr val="99CCFF"/>
              </a:buClr>
            </a:pPr>
            <a:endParaRPr lang="en-GB" sz="1600" dirty="0" smtClean="0"/>
          </a:p>
        </p:txBody>
      </p:sp>
    </p:spTree>
    <p:extLst>
      <p:ext uri="{BB962C8B-B14F-4D97-AF65-F5344CB8AC3E}">
        <p14:creationId xmlns:p14="http://schemas.microsoft.com/office/powerpoint/2010/main" val="5299754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0"/>
            <a:ext cx="8641208" cy="936625"/>
          </a:xfrm>
        </p:spPr>
        <p:txBody>
          <a:bodyPr/>
          <a:lstStyle/>
          <a:p>
            <a:r>
              <a:rPr lang="fr-BE" b="0" dirty="0" smtClean="0">
                <a:effectLst>
                  <a:outerShdw blurRad="38100" dist="38100" dir="2700000" algn="tl">
                    <a:srgbClr val="000000">
                      <a:alpha val="43137"/>
                    </a:srgbClr>
                  </a:outerShdw>
                </a:effectLst>
                <a:latin typeface="EC Square Sans Cond Pro Medium" panose="020B0606000000020004" pitchFamily="34" charset="0"/>
              </a:rPr>
              <a:t>Guidelines on FAIR Data Management</a:t>
            </a:r>
            <a:endParaRPr lang="en-GB" b="0" dirty="0">
              <a:effectLst>
                <a:outerShdw blurRad="38100" dist="38100" dir="2700000" algn="tl">
                  <a:srgbClr val="000000">
                    <a:alpha val="43137"/>
                  </a:srgbClr>
                </a:outerShdw>
              </a:effectLst>
              <a:latin typeface="EC Square Sans Cond Pro Medium" panose="020B0606000000020004" pitchFamily="34" charset="0"/>
            </a:endParaRPr>
          </a:p>
        </p:txBody>
      </p:sp>
      <p:sp>
        <p:nvSpPr>
          <p:cNvPr id="3" name="Content Placeholder 2"/>
          <p:cNvSpPr>
            <a:spLocks noGrp="1"/>
          </p:cNvSpPr>
          <p:nvPr>
            <p:ph sz="half" idx="1"/>
          </p:nvPr>
        </p:nvSpPr>
        <p:spPr>
          <a:xfrm>
            <a:off x="914400" y="2362200"/>
            <a:ext cx="4038600" cy="3529013"/>
          </a:xfrm>
        </p:spPr>
        <p:txBody>
          <a:bodyPr/>
          <a:lstStyle/>
          <a:p>
            <a:endParaRPr lang="fr-BE" sz="3600" i="0" dirty="0" smtClean="0">
              <a:latin typeface="EC Square Sans Cond Pro" panose="020B0506040000020004" pitchFamily="34" charset="0"/>
            </a:endParaRPr>
          </a:p>
          <a:p>
            <a:pPr algn="r"/>
            <a:r>
              <a:rPr lang="fr-BE" sz="3600" i="0" dirty="0" err="1" smtClean="0">
                <a:latin typeface="EC Square Sans Cond Pro" panose="020B0506040000020004" pitchFamily="34" charset="0"/>
              </a:rPr>
              <a:t>Available</a:t>
            </a:r>
            <a:r>
              <a:rPr lang="fr-BE" sz="3600" i="0" dirty="0" smtClean="0">
                <a:latin typeface="EC Square Sans Cond Pro" panose="020B0506040000020004" pitchFamily="34" charset="0"/>
              </a:rPr>
              <a:t> </a:t>
            </a:r>
            <a:r>
              <a:rPr lang="fr-BE" sz="3600" i="0" dirty="0" err="1" smtClean="0">
                <a:latin typeface="EC Square Sans Cond Pro" panose="020B0506040000020004" pitchFamily="34" charset="0"/>
                <a:hlinkClick r:id="rId2"/>
              </a:rPr>
              <a:t>here</a:t>
            </a:r>
            <a:r>
              <a:rPr lang="fr-BE" sz="3600" i="0" u="sng" dirty="0" smtClean="0">
                <a:latin typeface="EC Square Sans Cond Pro" panose="020B0506040000020004" pitchFamily="34" charset="0"/>
                <a:hlinkClick r:id="rId2"/>
              </a:rPr>
              <a:t> </a:t>
            </a:r>
            <a:r>
              <a:rPr lang="fr-BE" sz="3600" i="0" dirty="0" smtClean="0">
                <a:latin typeface="EC Square Sans Cond Pro" panose="020B0506040000020004" pitchFamily="34" charset="0"/>
              </a:rPr>
              <a:t>on the Participant Portal!</a:t>
            </a:r>
          </a:p>
          <a:p>
            <a:endParaRPr lang="fr-BE" sz="3600" i="0" dirty="0" smtClean="0">
              <a:latin typeface="EC Square Sans Cond Pro" panose="020B0506040000020004" pitchFamily="34" charset="0"/>
            </a:endParaRPr>
          </a:p>
          <a:p>
            <a:endParaRPr lang="en-GB" sz="3600" i="0" dirty="0">
              <a:latin typeface="EC Square Sans Cond Pro" panose="020B0506040000020004" pitchFamily="34" charset="0"/>
            </a:endParaRPr>
          </a:p>
        </p:txBody>
      </p:sp>
      <p:pic>
        <p:nvPicPr>
          <p:cNvPr id="5" name="Picture 2"/>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bwMode="auto">
          <a:xfrm>
            <a:off x="5529936" y="2492375"/>
            <a:ext cx="2471064" cy="3529013"/>
          </a:xfrm>
          <a:prstGeom prst="rect">
            <a:avLst/>
          </a:prstGeom>
          <a:noFill/>
          <a:ln>
            <a:noFill/>
          </a:ln>
          <a:effectLst>
            <a:outerShdw blurRad="63500" sx="102000" sy="102000" algn="ctr"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rot="942468">
            <a:off x="632773" y="4621345"/>
            <a:ext cx="2303836" cy="584775"/>
          </a:xfrm>
          <a:prstGeom prst="rect">
            <a:avLst/>
          </a:prstGeom>
          <a:noFill/>
        </p:spPr>
        <p:txBody>
          <a:bodyPr wrap="none" lIns="91440" tIns="45720" rIns="91440" bIns="45720">
            <a:spAutoFit/>
          </a:bodyPr>
          <a:lstStyle/>
          <a:p>
            <a:r>
              <a:rPr lang="fr-BE" sz="3200" b="1" dirty="0">
                <a:ln w="18000">
                  <a:solidFill>
                    <a:srgbClr val="FFFF00"/>
                  </a:solidFill>
                  <a:prstDash val="solid"/>
                  <a:miter lim="800000"/>
                </a:ln>
                <a:noFill/>
                <a:effectLst>
                  <a:glow rad="139700">
                    <a:srgbClr val="FFFF00">
                      <a:alpha val="40000"/>
                    </a:srgbClr>
                  </a:glow>
                  <a:outerShdw blurRad="25500" dist="23000" dir="7020000" algn="tl">
                    <a:srgbClr val="000000">
                      <a:alpha val="50000"/>
                    </a:srgbClr>
                  </a:outerShdw>
                </a:effectLst>
              </a:rPr>
              <a:t>Read </a:t>
            </a:r>
            <a:r>
              <a:rPr lang="fr-BE" sz="3200" b="1" dirty="0" err="1" smtClean="0">
                <a:ln w="18000">
                  <a:solidFill>
                    <a:srgbClr val="FFFF00"/>
                  </a:solidFill>
                  <a:prstDash val="solid"/>
                  <a:miter lim="800000"/>
                </a:ln>
                <a:noFill/>
                <a:effectLst>
                  <a:glow rad="139700">
                    <a:srgbClr val="FFFF00">
                      <a:alpha val="40000"/>
                    </a:srgbClr>
                  </a:glow>
                  <a:outerShdw blurRad="25500" dist="23000" dir="7020000" algn="tl">
                    <a:srgbClr val="000000">
                      <a:alpha val="50000"/>
                    </a:srgbClr>
                  </a:outerShdw>
                </a:effectLst>
              </a:rPr>
              <a:t>it</a:t>
            </a:r>
            <a:r>
              <a:rPr lang="fr-BE" sz="3200" b="1" dirty="0" smtClean="0">
                <a:ln w="18000">
                  <a:solidFill>
                    <a:srgbClr val="FFFF00"/>
                  </a:solidFill>
                  <a:prstDash val="solid"/>
                  <a:miter lim="800000"/>
                </a:ln>
                <a:noFill/>
                <a:effectLst>
                  <a:glow rad="139700">
                    <a:srgbClr val="FFFF00">
                      <a:alpha val="40000"/>
                    </a:srgbClr>
                  </a:glow>
                  <a:outerShdw blurRad="25500" dist="23000" dir="7020000" algn="tl">
                    <a:srgbClr val="000000">
                      <a:alpha val="50000"/>
                    </a:srgbClr>
                  </a:outerShdw>
                </a:effectLst>
              </a:rPr>
              <a:t>!!!</a:t>
            </a:r>
            <a:endParaRPr lang="fr-BE" sz="3200" b="1" dirty="0">
              <a:ln w="18000">
                <a:solidFill>
                  <a:srgbClr val="FFFF00"/>
                </a:solidFill>
                <a:prstDash val="solid"/>
                <a:miter lim="800000"/>
              </a:ln>
              <a:noFill/>
              <a:effectLst>
                <a:glow rad="139700">
                  <a:srgbClr val="FFFF00">
                    <a:alpha val="40000"/>
                  </a:srgbClr>
                </a:glow>
                <a:outerShdw blurRad="25500" dist="23000" dir="7020000" algn="tl">
                  <a:srgbClr val="000000">
                    <a:alpha val="50000"/>
                  </a:srgbClr>
                </a:outerShdw>
              </a:effectLst>
            </a:endParaRPr>
          </a:p>
        </p:txBody>
      </p:sp>
      <p:sp>
        <p:nvSpPr>
          <p:cNvPr id="8" name="Rectangle 7"/>
          <p:cNvSpPr/>
          <p:nvPr/>
        </p:nvSpPr>
        <p:spPr>
          <a:xfrm rot="20714281">
            <a:off x="2066264" y="5559600"/>
            <a:ext cx="3026791" cy="461665"/>
          </a:xfrm>
          <a:prstGeom prst="rect">
            <a:avLst/>
          </a:prstGeom>
          <a:noFill/>
        </p:spPr>
        <p:txBody>
          <a:bodyPr wrap="none" lIns="91440" tIns="45720" rIns="91440" bIns="45720">
            <a:spAutoFit/>
          </a:bodyPr>
          <a:lstStyle/>
          <a:p>
            <a:r>
              <a:rPr lang="fr-BE" sz="2400" b="1" dirty="0" err="1" smtClean="0">
                <a:ln w="18000">
                  <a:solidFill>
                    <a:srgbClr val="FFFF00"/>
                  </a:solidFill>
                  <a:prstDash val="solid"/>
                  <a:miter lim="800000"/>
                </a:ln>
                <a:noFill/>
                <a:effectLst>
                  <a:glow rad="139700">
                    <a:srgbClr val="FFFF00">
                      <a:alpha val="40000"/>
                    </a:srgbClr>
                  </a:glow>
                  <a:outerShdw blurRad="25500" dist="23000" dir="7020000" algn="tl">
                    <a:srgbClr val="000000">
                      <a:alpha val="50000"/>
                    </a:srgbClr>
                  </a:outerShdw>
                </a:effectLst>
              </a:rPr>
              <a:t>Only</a:t>
            </a:r>
            <a:r>
              <a:rPr lang="fr-BE" sz="2400" b="1" dirty="0" smtClean="0">
                <a:ln w="18000">
                  <a:solidFill>
                    <a:srgbClr val="FFFF00"/>
                  </a:solidFill>
                  <a:prstDash val="solid"/>
                  <a:miter lim="800000"/>
                </a:ln>
                <a:noFill/>
                <a:effectLst>
                  <a:glow rad="139700">
                    <a:srgbClr val="FFFF00">
                      <a:alpha val="40000"/>
                    </a:srgbClr>
                  </a:glow>
                  <a:outerShdw blurRad="25500" dist="23000" dir="7020000" algn="tl">
                    <a:srgbClr val="000000">
                      <a:alpha val="50000"/>
                    </a:srgbClr>
                  </a:outerShdw>
                </a:effectLst>
              </a:rPr>
              <a:t> 12 Pages!!!</a:t>
            </a:r>
            <a:endParaRPr lang="fr-BE" sz="2400" b="1" dirty="0">
              <a:ln w="18000">
                <a:solidFill>
                  <a:srgbClr val="FFFF00"/>
                </a:solidFill>
                <a:prstDash val="solid"/>
                <a:miter lim="800000"/>
              </a:ln>
              <a:noFill/>
              <a:effectLst>
                <a:glow rad="139700">
                  <a:srgbClr val="FFFF00">
                    <a:alpha val="40000"/>
                  </a:srgbClr>
                </a:glow>
                <a:outerShdw blurRad="25500" dist="23000" dir="7020000" algn="tl">
                  <a:srgbClr val="000000">
                    <a:alpha val="50000"/>
                  </a:srgbClr>
                </a:outerShdw>
              </a:effectLst>
            </a:endParaRPr>
          </a:p>
        </p:txBody>
      </p:sp>
    </p:spTree>
    <p:extLst>
      <p:ext uri="{BB962C8B-B14F-4D97-AF65-F5344CB8AC3E}">
        <p14:creationId xmlns:p14="http://schemas.microsoft.com/office/powerpoint/2010/main" val="4141598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27" presetClass="emph" presetSubtype="0" fill="remove" grpId="0" nodeType="afterEffect">
                                  <p:stCondLst>
                                    <p:cond delay="0"/>
                                  </p:stCondLst>
                                  <p:childTnLst>
                                    <p:animClr clrSpc="rgb" dir="cw">
                                      <p:cBhvr override="childStyle">
                                        <p:cTn id="10" dur="250" autoRev="1" fill="remove"/>
                                        <p:tgtEl>
                                          <p:spTgt spid="7"/>
                                        </p:tgtEl>
                                        <p:attrNameLst>
                                          <p:attrName>style.color</p:attrName>
                                        </p:attrNameLst>
                                      </p:cBhvr>
                                      <p:to>
                                        <a:schemeClr val="bg1"/>
                                      </p:to>
                                    </p:animClr>
                                    <p:animClr clrSpc="rgb" dir="cw">
                                      <p:cBhvr>
                                        <p:cTn id="11" dur="250" autoRev="1" fill="remove"/>
                                        <p:tgtEl>
                                          <p:spTgt spid="7"/>
                                        </p:tgtEl>
                                        <p:attrNameLst>
                                          <p:attrName>fillcolor</p:attrName>
                                        </p:attrNameLst>
                                      </p:cBhvr>
                                      <p:to>
                                        <a:schemeClr val="bg1"/>
                                      </p:to>
                                    </p:animClr>
                                    <p:set>
                                      <p:cBhvr>
                                        <p:cTn id="12" dur="250" autoRev="1" fill="remove"/>
                                        <p:tgtEl>
                                          <p:spTgt spid="7"/>
                                        </p:tgtEl>
                                        <p:attrNameLst>
                                          <p:attrName>fill.type</p:attrName>
                                        </p:attrNameLst>
                                      </p:cBhvr>
                                      <p:to>
                                        <p:strVal val="solid"/>
                                      </p:to>
                                    </p:set>
                                    <p:set>
                                      <p:cBhvr>
                                        <p:cTn id="13" dur="250" autoRev="1" fill="remove"/>
                                        <p:tgtEl>
                                          <p:spTgt spid="7"/>
                                        </p:tgtEl>
                                        <p:attrNameLst>
                                          <p:attrName>fill.on</p:attrName>
                                        </p:attrNameLst>
                                      </p:cBhvr>
                                      <p:to>
                                        <p:strVal val="true"/>
                                      </p:to>
                                    </p:set>
                                  </p:childTnLst>
                                </p:cTn>
                              </p:par>
                            </p:childTnLst>
                          </p:cTn>
                        </p:par>
                        <p:par>
                          <p:cTn id="14" fill="hold">
                            <p:stCondLst>
                              <p:cond delay="1000"/>
                            </p:stCondLst>
                            <p:childTnLst>
                              <p:par>
                                <p:cTn id="15" presetID="27" presetClass="emph" presetSubtype="0" fill="remove" grpId="0" nodeType="afterEffect">
                                  <p:stCondLst>
                                    <p:cond delay="0"/>
                                  </p:stCondLst>
                                  <p:childTnLst>
                                    <p:animClr clrSpc="rgb" dir="cw">
                                      <p:cBhvr override="childStyle">
                                        <p:cTn id="16" dur="250" autoRev="1" fill="remove"/>
                                        <p:tgtEl>
                                          <p:spTgt spid="8"/>
                                        </p:tgtEl>
                                        <p:attrNameLst>
                                          <p:attrName>style.color</p:attrName>
                                        </p:attrNameLst>
                                      </p:cBhvr>
                                      <p:to>
                                        <a:schemeClr val="bg1"/>
                                      </p:to>
                                    </p:animClr>
                                    <p:animClr clrSpc="rgb" dir="cw">
                                      <p:cBhvr>
                                        <p:cTn id="17" dur="250" autoRev="1" fill="remove"/>
                                        <p:tgtEl>
                                          <p:spTgt spid="8"/>
                                        </p:tgtEl>
                                        <p:attrNameLst>
                                          <p:attrName>fillcolor</p:attrName>
                                        </p:attrNameLst>
                                      </p:cBhvr>
                                      <p:to>
                                        <a:schemeClr val="bg1"/>
                                      </p:to>
                                    </p:animClr>
                                    <p:set>
                                      <p:cBhvr>
                                        <p:cTn id="18" dur="250" autoRev="1" fill="remove"/>
                                        <p:tgtEl>
                                          <p:spTgt spid="8"/>
                                        </p:tgtEl>
                                        <p:attrNameLst>
                                          <p:attrName>fill.type</p:attrName>
                                        </p:attrNameLst>
                                      </p:cBhvr>
                                      <p:to>
                                        <p:strVal val="solid"/>
                                      </p:to>
                                    </p:set>
                                    <p:set>
                                      <p:cBhvr>
                                        <p:cTn id="19" dur="250" autoRev="1" fill="remove"/>
                                        <p:tgtEl>
                                          <p:spTgt spid="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5162" y="908720"/>
            <a:ext cx="8229600" cy="936625"/>
          </a:xfrm>
        </p:spPr>
        <p:txBody>
          <a:bodyPr/>
          <a:lstStyle/>
          <a:p>
            <a:pPr eaLnBrk="1" hangingPunct="1"/>
            <a:r>
              <a:rPr lang="fr-BE" dirty="0" smtClean="0"/>
              <a:t>Challenges to </a:t>
            </a:r>
            <a:r>
              <a:rPr lang="fr-BE" dirty="0" err="1" smtClean="0"/>
              <a:t>be</a:t>
            </a:r>
            <a:r>
              <a:rPr lang="fr-BE" dirty="0" smtClean="0"/>
              <a:t> </a:t>
            </a:r>
            <a:r>
              <a:rPr lang="fr-BE" dirty="0" err="1" smtClean="0"/>
              <a:t>solved</a:t>
            </a:r>
            <a:r>
              <a:rPr lang="fr-BE" dirty="0" smtClean="0"/>
              <a:t> &amp; Tools</a:t>
            </a:r>
            <a:endParaRPr lang="en-GB" dirty="0" smtClean="0"/>
          </a:p>
        </p:txBody>
      </p:sp>
      <p:sp>
        <p:nvSpPr>
          <p:cNvPr id="22531" name="Content Placeholder 2"/>
          <p:cNvSpPr>
            <a:spLocks noGrp="1"/>
          </p:cNvSpPr>
          <p:nvPr>
            <p:ph idx="1"/>
          </p:nvPr>
        </p:nvSpPr>
        <p:spPr>
          <a:xfrm>
            <a:off x="251520" y="1844824"/>
            <a:ext cx="8507413" cy="4352925"/>
          </a:xfrm>
        </p:spPr>
        <p:txBody>
          <a:bodyPr/>
          <a:lstStyle/>
          <a:p>
            <a:pPr marL="355600" lvl="1" indent="-266700" algn="just" eaLnBrk="1" hangingPunct="1">
              <a:spcBef>
                <a:spcPct val="0"/>
              </a:spcBef>
              <a:spcAft>
                <a:spcPts val="1200"/>
              </a:spcAft>
              <a:defRPr/>
            </a:pPr>
            <a:r>
              <a:rPr lang="fr-BE" b="1" dirty="0" smtClean="0"/>
              <a:t>Open </a:t>
            </a:r>
            <a:r>
              <a:rPr lang="fr-BE" b="1" dirty="0" err="1" smtClean="0"/>
              <a:t>access</a:t>
            </a:r>
            <a:r>
              <a:rPr lang="fr-BE" b="1" dirty="0" smtClean="0"/>
              <a:t> to publications</a:t>
            </a:r>
          </a:p>
          <a:p>
            <a:pPr marL="755650" lvl="2" indent="-266700" algn="just">
              <a:spcBef>
                <a:spcPct val="0"/>
              </a:spcBef>
              <a:spcAft>
                <a:spcPts val="1200"/>
              </a:spcAft>
              <a:defRPr/>
            </a:pPr>
            <a:r>
              <a:rPr lang="fr-BE" dirty="0" err="1" smtClean="0"/>
              <a:t>Increasing</a:t>
            </a:r>
            <a:r>
              <a:rPr lang="fr-BE" dirty="0" smtClean="0"/>
              <a:t> </a:t>
            </a:r>
            <a:r>
              <a:rPr lang="fr-BE" dirty="0" err="1" smtClean="0"/>
              <a:t>uptake</a:t>
            </a:r>
            <a:r>
              <a:rPr lang="fr-BE" dirty="0" smtClean="0"/>
              <a:t> to 100% - </a:t>
            </a:r>
            <a:r>
              <a:rPr lang="fr-BE" dirty="0" err="1" smtClean="0"/>
              <a:t>reinforced</a:t>
            </a:r>
            <a:r>
              <a:rPr lang="fr-BE" dirty="0" smtClean="0"/>
              <a:t> monitoring and </a:t>
            </a:r>
            <a:r>
              <a:rPr lang="fr-BE" dirty="0" err="1" smtClean="0"/>
              <a:t>incentives</a:t>
            </a:r>
            <a:r>
              <a:rPr lang="fr-BE" dirty="0" smtClean="0"/>
              <a:t> </a:t>
            </a:r>
            <a:endParaRPr lang="fr-BE" b="0" dirty="0" smtClean="0"/>
          </a:p>
          <a:p>
            <a:pPr marL="355600" lvl="1" indent="-266700" algn="just" eaLnBrk="1" hangingPunct="1">
              <a:spcBef>
                <a:spcPct val="0"/>
              </a:spcBef>
              <a:spcAft>
                <a:spcPts val="1200"/>
              </a:spcAft>
              <a:defRPr/>
            </a:pPr>
            <a:r>
              <a:rPr lang="fr-BE" b="1" dirty="0" smtClean="0"/>
              <a:t>Open </a:t>
            </a:r>
            <a:r>
              <a:rPr lang="fr-BE" b="1" dirty="0" err="1" smtClean="0"/>
              <a:t>access</a:t>
            </a:r>
            <a:r>
              <a:rPr lang="fr-BE" b="1" dirty="0" smtClean="0"/>
              <a:t> to </a:t>
            </a:r>
            <a:r>
              <a:rPr lang="fr-BE" b="1" dirty="0" err="1" smtClean="0"/>
              <a:t>research</a:t>
            </a:r>
            <a:r>
              <a:rPr lang="fr-BE" b="1" dirty="0" smtClean="0"/>
              <a:t> data </a:t>
            </a:r>
          </a:p>
          <a:p>
            <a:pPr marL="755650" lvl="2" indent="-266700" algn="just">
              <a:spcBef>
                <a:spcPct val="0"/>
              </a:spcBef>
              <a:spcAft>
                <a:spcPts val="1200"/>
              </a:spcAft>
              <a:defRPr/>
            </a:pPr>
            <a:r>
              <a:rPr lang="fr-BE" dirty="0" err="1" smtClean="0"/>
              <a:t>Mainstreaming</a:t>
            </a:r>
            <a:r>
              <a:rPr lang="fr-BE" dirty="0" smtClean="0"/>
              <a:t> FAIR data </a:t>
            </a:r>
            <a:r>
              <a:rPr lang="fr-BE" dirty="0" err="1" smtClean="0"/>
              <a:t>across</a:t>
            </a:r>
            <a:r>
              <a:rPr lang="fr-BE" dirty="0" smtClean="0"/>
              <a:t> Horizon 2020 &amp; FP9 – </a:t>
            </a:r>
            <a:r>
              <a:rPr lang="fr-BE" dirty="0" err="1" smtClean="0"/>
              <a:t>requires</a:t>
            </a:r>
            <a:r>
              <a:rPr lang="fr-BE" dirty="0" smtClean="0"/>
              <a:t> a </a:t>
            </a:r>
            <a:r>
              <a:rPr lang="fr-BE" dirty="0" err="1" smtClean="0"/>
              <a:t>change</a:t>
            </a:r>
            <a:r>
              <a:rPr lang="fr-BE" dirty="0" smtClean="0"/>
              <a:t> in </a:t>
            </a:r>
            <a:r>
              <a:rPr lang="fr-BE" dirty="0" err="1" smtClean="0"/>
              <a:t>scientific</a:t>
            </a:r>
            <a:r>
              <a:rPr lang="fr-BE" dirty="0" smtClean="0"/>
              <a:t> culture </a:t>
            </a:r>
          </a:p>
          <a:p>
            <a:pPr marL="355600" lvl="1" indent="-266700" algn="just" eaLnBrk="1" hangingPunct="1">
              <a:spcBef>
                <a:spcPct val="0"/>
              </a:spcBef>
              <a:spcAft>
                <a:spcPts val="1200"/>
              </a:spcAft>
              <a:defRPr/>
            </a:pPr>
            <a:r>
              <a:rPr lang="fr-BE" b="1" dirty="0" smtClean="0"/>
              <a:t>Tools to </a:t>
            </a:r>
            <a:r>
              <a:rPr lang="fr-BE" b="1" dirty="0" err="1" smtClean="0"/>
              <a:t>further</a:t>
            </a:r>
            <a:r>
              <a:rPr lang="fr-BE" b="1" dirty="0" smtClean="0"/>
              <a:t> </a:t>
            </a:r>
            <a:r>
              <a:rPr lang="fr-BE" b="1" dirty="0" err="1" smtClean="0"/>
              <a:t>develop</a:t>
            </a:r>
            <a:r>
              <a:rPr lang="fr-BE" b="1" dirty="0" smtClean="0"/>
              <a:t> </a:t>
            </a:r>
            <a:r>
              <a:rPr lang="fr-BE" b="1" dirty="0" err="1" smtClean="0"/>
              <a:t>policy</a:t>
            </a:r>
            <a:r>
              <a:rPr lang="fr-BE" b="1" dirty="0" smtClean="0"/>
              <a:t> </a:t>
            </a:r>
          </a:p>
          <a:p>
            <a:pPr marL="755650" lvl="2" indent="-266700" algn="just">
              <a:spcBef>
                <a:spcPct val="0"/>
              </a:spcBef>
              <a:spcAft>
                <a:spcPts val="1200"/>
              </a:spcAft>
              <a:defRPr/>
            </a:pPr>
            <a:r>
              <a:rPr lang="fr-BE" dirty="0" smtClean="0"/>
              <a:t>Open Science Policy Platform</a:t>
            </a:r>
          </a:p>
          <a:p>
            <a:pPr marL="755650" lvl="2" indent="-266700" algn="just">
              <a:spcBef>
                <a:spcPct val="0"/>
              </a:spcBef>
              <a:spcAft>
                <a:spcPts val="1200"/>
              </a:spcAft>
              <a:defRPr/>
            </a:pPr>
            <a:r>
              <a:rPr lang="fr-BE" dirty="0" smtClean="0"/>
              <a:t>Commission Expert Groups on FAIR data &amp; on Future </a:t>
            </a:r>
            <a:r>
              <a:rPr lang="fr-BE" dirty="0"/>
              <a:t>of </a:t>
            </a:r>
            <a:r>
              <a:rPr lang="fr-BE" dirty="0" err="1"/>
              <a:t>scholarly</a:t>
            </a:r>
            <a:r>
              <a:rPr lang="fr-BE" dirty="0"/>
              <a:t> communication </a:t>
            </a:r>
            <a:endParaRPr lang="fr-BE" dirty="0" smtClean="0"/>
          </a:p>
          <a:p>
            <a:pPr marL="755650" lvl="2" indent="-266700" algn="just">
              <a:spcBef>
                <a:spcPct val="0"/>
              </a:spcBef>
              <a:spcAft>
                <a:spcPts val="1200"/>
              </a:spcAft>
              <a:defRPr/>
            </a:pPr>
            <a:r>
              <a:rPr lang="fr-BE" dirty="0" err="1" smtClean="0"/>
              <a:t>continuing</a:t>
            </a:r>
            <a:r>
              <a:rPr lang="fr-BE" dirty="0" smtClean="0"/>
              <a:t> dialogue &amp; </a:t>
            </a:r>
            <a:r>
              <a:rPr lang="fr-BE" dirty="0" err="1" smtClean="0"/>
              <a:t>cooperation</a:t>
            </a:r>
            <a:r>
              <a:rPr lang="fr-BE" dirty="0" smtClean="0"/>
              <a:t> </a:t>
            </a:r>
            <a:r>
              <a:rPr lang="fr-BE" dirty="0" err="1" smtClean="0"/>
              <a:t>with</a:t>
            </a:r>
            <a:r>
              <a:rPr lang="fr-BE" dirty="0" smtClean="0"/>
              <a:t> </a:t>
            </a:r>
            <a:r>
              <a:rPr lang="fr-BE" dirty="0" err="1" smtClean="0"/>
              <a:t>Member</a:t>
            </a:r>
            <a:r>
              <a:rPr lang="fr-BE" dirty="0" smtClean="0"/>
              <a:t> States (RWP, ERAC, NPR, MLE)</a:t>
            </a:r>
          </a:p>
        </p:txBody>
      </p:sp>
    </p:spTree>
    <p:extLst>
      <p:ext uri="{BB962C8B-B14F-4D97-AF65-F5344CB8AC3E}">
        <p14:creationId xmlns:p14="http://schemas.microsoft.com/office/powerpoint/2010/main" val="1579097756"/>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5162" y="908720"/>
            <a:ext cx="8229600" cy="936625"/>
          </a:xfrm>
        </p:spPr>
        <p:txBody>
          <a:bodyPr/>
          <a:lstStyle/>
          <a:p>
            <a:pPr eaLnBrk="1" hangingPunct="1"/>
            <a:r>
              <a:rPr lang="fr-BE" dirty="0" smtClean="0"/>
              <a:t>Ressources - </a:t>
            </a:r>
            <a:r>
              <a:rPr lang="fr-BE" dirty="0" err="1" smtClean="0"/>
              <a:t>policy</a:t>
            </a:r>
            <a:endParaRPr lang="en-GB" dirty="0" smtClean="0"/>
          </a:p>
        </p:txBody>
      </p:sp>
      <p:sp>
        <p:nvSpPr>
          <p:cNvPr id="22531" name="Content Placeholder 2"/>
          <p:cNvSpPr>
            <a:spLocks noGrp="1"/>
          </p:cNvSpPr>
          <p:nvPr>
            <p:ph idx="1"/>
          </p:nvPr>
        </p:nvSpPr>
        <p:spPr>
          <a:xfrm>
            <a:off x="179512" y="1916832"/>
            <a:ext cx="8507413" cy="4352925"/>
          </a:xfrm>
        </p:spPr>
        <p:txBody>
          <a:bodyPr/>
          <a:lstStyle/>
          <a:p>
            <a:pPr algn="just">
              <a:buClr>
                <a:srgbClr val="FFFFFF"/>
              </a:buClr>
            </a:pPr>
            <a:r>
              <a:rPr lang="en-GB" sz="1600" dirty="0" smtClean="0"/>
              <a:t>Open </a:t>
            </a:r>
            <a:r>
              <a:rPr lang="en-GB" sz="1600" dirty="0"/>
              <a:t>innovation, open science, open to the world. A vision for Europe</a:t>
            </a:r>
          </a:p>
          <a:p>
            <a:pPr algn="just">
              <a:buClr>
                <a:srgbClr val="FFFFFF"/>
              </a:buClr>
            </a:pPr>
            <a:r>
              <a:rPr lang="en-GB" sz="1600" b="0" dirty="0">
                <a:hlinkClick r:id="rId2"/>
              </a:rPr>
              <a:t>http://bookshop.europa.eu/en/open-innovation-open-science-open-to-the-world-pbKI0416263/</a:t>
            </a:r>
            <a:endParaRPr lang="en-GB" sz="1600" b="0" dirty="0"/>
          </a:p>
          <a:p>
            <a:pPr algn="just">
              <a:buClr>
                <a:srgbClr val="FFFFFF"/>
              </a:buClr>
            </a:pPr>
            <a:r>
              <a:rPr lang="en-GB" sz="1600" dirty="0"/>
              <a:t>NPR report </a:t>
            </a:r>
          </a:p>
          <a:p>
            <a:pPr algn="just">
              <a:buClr>
                <a:srgbClr val="FFFFFF"/>
              </a:buClr>
            </a:pPr>
            <a:r>
              <a:rPr lang="en-GB" sz="1600" b="0" dirty="0">
                <a:hlinkClick r:id="rId3"/>
              </a:rPr>
              <a:t>https://ec.europa.eu/research/openscience/pdf/openaccess/npr_report.pdf#view=fit&amp;pagemode=none</a:t>
            </a:r>
            <a:endParaRPr lang="en-GB" sz="1600" b="0" dirty="0"/>
          </a:p>
          <a:p>
            <a:pPr algn="just">
              <a:buClr>
                <a:srgbClr val="FFFFFF"/>
              </a:buClr>
            </a:pPr>
            <a:r>
              <a:rPr lang="en-GB" sz="1600" dirty="0"/>
              <a:t>H2020 guidance</a:t>
            </a:r>
          </a:p>
          <a:p>
            <a:pPr algn="just">
              <a:buClr>
                <a:srgbClr val="FFFFFF"/>
              </a:buClr>
            </a:pPr>
            <a:r>
              <a:rPr lang="en-GB" sz="1600" dirty="0">
                <a:hlinkClick r:id="rId4"/>
              </a:rPr>
              <a:t>http://ec.europa.eu/research/participants/docs/h2020-funding-guide/cross-cutting-issues/open-access-dissemination_en.htm</a:t>
            </a:r>
            <a:endParaRPr lang="en-GB" sz="1600" dirty="0"/>
          </a:p>
          <a:p>
            <a:pPr algn="just">
              <a:buClr>
                <a:srgbClr val="FFFFFF"/>
              </a:buClr>
            </a:pPr>
            <a:r>
              <a:rPr lang="en-GB" sz="1600" dirty="0" smtClean="0"/>
              <a:t>May </a:t>
            </a:r>
            <a:r>
              <a:rPr lang="en-GB" sz="1600" dirty="0"/>
              <a:t>2016 </a:t>
            </a:r>
            <a:r>
              <a:rPr lang="en-GB" sz="1600" dirty="0" smtClean="0"/>
              <a:t>Council </a:t>
            </a:r>
            <a:r>
              <a:rPr lang="en-GB" sz="1600" dirty="0"/>
              <a:t>Conclusions </a:t>
            </a:r>
          </a:p>
          <a:p>
            <a:pPr algn="just">
              <a:buClr>
                <a:srgbClr val="FFFFFF"/>
              </a:buClr>
            </a:pPr>
            <a:r>
              <a:rPr lang="en-GB" sz="1600" b="0" dirty="0">
                <a:hlinkClick r:id="rId5"/>
              </a:rPr>
              <a:t>http://data.consilium.europa.eu/doc/document/ST-9526-2016-INIT/en/pdf</a:t>
            </a:r>
            <a:endParaRPr lang="en-GB" sz="1600" b="0" dirty="0"/>
          </a:p>
          <a:p>
            <a:pPr algn="just">
              <a:buClr>
                <a:srgbClr val="FFFFFF"/>
              </a:buClr>
            </a:pPr>
            <a:r>
              <a:rPr lang="en-GB" sz="1600" dirty="0" smtClean="0"/>
              <a:t>Uptake </a:t>
            </a:r>
            <a:r>
              <a:rPr lang="en-GB" sz="1600" dirty="0"/>
              <a:t>of ORD pilot (</a:t>
            </a:r>
            <a:r>
              <a:rPr lang="en-GB" sz="1600" dirty="0" smtClean="0"/>
              <a:t>dataset to be updated)</a:t>
            </a:r>
            <a:endParaRPr lang="en-GB" sz="1600" dirty="0"/>
          </a:p>
          <a:p>
            <a:pPr algn="just">
              <a:buClr>
                <a:srgbClr val="FFFFFF"/>
              </a:buClr>
            </a:pPr>
            <a:r>
              <a:rPr lang="en-GB" sz="1600" b="0" dirty="0">
                <a:hlinkClick r:id="rId6"/>
              </a:rPr>
              <a:t>https://data.europa.eu/euodp/data/dataset/open-research-data-the-uptake-of-the-pilot-in-the-first-calls-of-horizon-2020</a:t>
            </a:r>
            <a:endParaRPr lang="en-GB" sz="1600" b="0" dirty="0"/>
          </a:p>
          <a:p>
            <a:pPr marL="342900" lvl="1" indent="-342900" algn="r">
              <a:lnSpc>
                <a:spcPct val="80000"/>
              </a:lnSpc>
              <a:buClr>
                <a:schemeClr val="bg1"/>
              </a:buClr>
              <a:buFontTx/>
              <a:buNone/>
              <a:defRPr/>
            </a:pPr>
            <a:endParaRPr lang="en-GB" sz="1400" dirty="0">
              <a:ea typeface="MS PGothic" pitchFamily="34" charset="-128"/>
            </a:endParaRPr>
          </a:p>
          <a:p>
            <a:pPr marL="342900" lvl="1" indent="-342900" algn="r">
              <a:lnSpc>
                <a:spcPct val="80000"/>
              </a:lnSpc>
              <a:buClr>
                <a:schemeClr val="bg1"/>
              </a:buClr>
              <a:buFontTx/>
              <a:buNone/>
              <a:defRPr/>
            </a:pPr>
            <a:endParaRPr lang="en-GB" sz="1400" dirty="0">
              <a:ea typeface="MS PGothic" pitchFamily="34" charset="-128"/>
            </a:endParaRPr>
          </a:p>
          <a:p>
            <a:pPr marL="342900" lvl="1" indent="-342900" algn="r">
              <a:lnSpc>
                <a:spcPct val="80000"/>
              </a:lnSpc>
              <a:buClr>
                <a:schemeClr val="bg1"/>
              </a:buClr>
              <a:buFontTx/>
              <a:buNone/>
              <a:defRPr/>
            </a:pPr>
            <a:r>
              <a:rPr lang="en-GB" sz="1400" dirty="0">
                <a:ea typeface="MS PGothic" pitchFamily="34" charset="-128"/>
              </a:rPr>
              <a:t> </a:t>
            </a:r>
          </a:p>
        </p:txBody>
      </p:sp>
    </p:spTree>
    <p:extLst>
      <p:ext uri="{BB962C8B-B14F-4D97-AF65-F5344CB8AC3E}">
        <p14:creationId xmlns:p14="http://schemas.microsoft.com/office/powerpoint/2010/main" val="475593612"/>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79512" y="980728"/>
            <a:ext cx="8229600" cy="936625"/>
          </a:xfrm>
        </p:spPr>
        <p:txBody>
          <a:bodyPr/>
          <a:lstStyle/>
          <a:p>
            <a:r>
              <a:rPr lang="en-GB" dirty="0" smtClean="0">
                <a:ea typeface="MS PGothic" pitchFamily="34" charset="-128"/>
              </a:rPr>
              <a:t>The Commission objective</a:t>
            </a:r>
          </a:p>
        </p:txBody>
      </p:sp>
      <p:sp>
        <p:nvSpPr>
          <p:cNvPr id="8195" name="Content Placeholder 2"/>
          <p:cNvSpPr>
            <a:spLocks noGrp="1"/>
          </p:cNvSpPr>
          <p:nvPr>
            <p:ph idx="1"/>
          </p:nvPr>
        </p:nvSpPr>
        <p:spPr>
          <a:xfrm>
            <a:off x="251520" y="1700808"/>
            <a:ext cx="8712968" cy="5040560"/>
          </a:xfrm>
        </p:spPr>
        <p:txBody>
          <a:bodyPr/>
          <a:lstStyle/>
          <a:p>
            <a:pPr marL="0" indent="0">
              <a:buFontTx/>
              <a:buNone/>
            </a:pPr>
            <a:r>
              <a:rPr lang="en-GB" sz="2000" b="1" dirty="0" smtClean="0">
                <a:solidFill>
                  <a:srgbClr val="FF0000"/>
                </a:solidFill>
                <a:ea typeface="MS PGothic" pitchFamily="34" charset="-128"/>
              </a:rPr>
              <a:t>optimise the impact of publicly-funded scientific research</a:t>
            </a:r>
          </a:p>
          <a:p>
            <a:pPr lvl="1"/>
            <a:r>
              <a:rPr lang="en-GB" b="0" dirty="0" smtClean="0">
                <a:ea typeface="MS PGothic" pitchFamily="34" charset="-128"/>
              </a:rPr>
              <a:t>At European level (FP7 &amp; Horizon 2020)</a:t>
            </a:r>
          </a:p>
          <a:p>
            <a:pPr lvl="1"/>
            <a:r>
              <a:rPr lang="en-GB" b="0" dirty="0" smtClean="0">
                <a:ea typeface="MS PGothic" pitchFamily="34" charset="-128"/>
              </a:rPr>
              <a:t>At Member State level</a:t>
            </a:r>
            <a:endParaRPr lang="fr-BE" b="0" dirty="0" smtClean="0">
              <a:ea typeface="MS PGothic" pitchFamily="34" charset="-128"/>
            </a:endParaRPr>
          </a:p>
          <a:p>
            <a:pPr marL="0" indent="0" algn="r">
              <a:buFontTx/>
              <a:buNone/>
            </a:pPr>
            <a:endParaRPr lang="fr-BE" sz="1050" dirty="0">
              <a:ea typeface="MS PGothic" pitchFamily="34" charset="-128"/>
              <a:sym typeface="Wingdings" pitchFamily="2" charset="2"/>
            </a:endParaRPr>
          </a:p>
          <a:p>
            <a:pPr marL="0" indent="0">
              <a:buFontTx/>
              <a:buNone/>
            </a:pPr>
            <a:r>
              <a:rPr lang="fr-BE" sz="2000" b="1" dirty="0" smtClean="0">
                <a:ea typeface="MS PGothic" pitchFamily="34" charset="-128"/>
              </a:rPr>
              <a:t>One </a:t>
            </a:r>
            <a:r>
              <a:rPr lang="fr-BE" sz="2000" b="1" dirty="0" err="1" smtClean="0">
                <a:ea typeface="MS PGothic" pitchFamily="34" charset="-128"/>
              </a:rPr>
              <a:t>way</a:t>
            </a:r>
            <a:r>
              <a:rPr lang="fr-BE" sz="2000" b="1" dirty="0" smtClean="0">
                <a:ea typeface="MS PGothic" pitchFamily="34" charset="-128"/>
              </a:rPr>
              <a:t> to </a:t>
            </a:r>
            <a:r>
              <a:rPr lang="fr-BE" sz="2000" b="1" dirty="0" err="1" smtClean="0">
                <a:ea typeface="MS PGothic" pitchFamily="34" charset="-128"/>
              </a:rPr>
              <a:t>get</a:t>
            </a:r>
            <a:r>
              <a:rPr lang="fr-BE" sz="2000" b="1" dirty="0" smtClean="0">
                <a:ea typeface="MS PGothic" pitchFamily="34" charset="-128"/>
              </a:rPr>
              <a:t> </a:t>
            </a:r>
            <a:r>
              <a:rPr lang="fr-BE" sz="2000" b="1" dirty="0" err="1" smtClean="0">
                <a:ea typeface="MS PGothic" pitchFamily="34" charset="-128"/>
              </a:rPr>
              <a:t>there</a:t>
            </a:r>
            <a:r>
              <a:rPr lang="fr-BE" sz="2000" b="1" dirty="0" smtClean="0">
                <a:ea typeface="MS PGothic" pitchFamily="34" charset="-128"/>
              </a:rPr>
              <a:t>:</a:t>
            </a:r>
            <a:r>
              <a:rPr lang="fr-BE" sz="2000" dirty="0" smtClean="0">
                <a:ea typeface="MS PGothic" pitchFamily="34" charset="-128"/>
              </a:rPr>
              <a:t> open </a:t>
            </a:r>
            <a:r>
              <a:rPr lang="fr-BE" sz="2000" dirty="0" err="1" smtClean="0">
                <a:ea typeface="MS PGothic" pitchFamily="34" charset="-128"/>
              </a:rPr>
              <a:t>access</a:t>
            </a:r>
            <a:r>
              <a:rPr lang="fr-BE" sz="2000" dirty="0" smtClean="0">
                <a:ea typeface="MS PGothic" pitchFamily="34" charset="-128"/>
              </a:rPr>
              <a:t>        </a:t>
            </a:r>
            <a:endParaRPr lang="fr-BE" sz="2000" b="1" dirty="0" smtClean="0">
              <a:ea typeface="MS PGothic" pitchFamily="34" charset="-128"/>
            </a:endParaRPr>
          </a:p>
          <a:p>
            <a:pPr marL="0" indent="0">
              <a:buFontTx/>
              <a:buNone/>
            </a:pPr>
            <a:endParaRPr lang="en-GB" sz="1050" b="1" dirty="0" smtClean="0">
              <a:ea typeface="MS PGothic" pitchFamily="34" charset="-128"/>
            </a:endParaRPr>
          </a:p>
          <a:p>
            <a:pPr marL="0" indent="0">
              <a:buFontTx/>
              <a:buNone/>
            </a:pPr>
            <a:r>
              <a:rPr lang="en-GB" sz="2000" b="1" dirty="0" smtClean="0">
                <a:ea typeface="MS PGothic" pitchFamily="34" charset="-128"/>
              </a:rPr>
              <a:t>Expected benefits: </a:t>
            </a:r>
          </a:p>
          <a:p>
            <a:pPr lvl="1"/>
            <a:r>
              <a:rPr lang="en-GB" b="0" dirty="0" smtClean="0">
                <a:ea typeface="MS PGothic" pitchFamily="34" charset="-128"/>
              </a:rPr>
              <a:t>Better and more efficient science </a:t>
            </a:r>
          </a:p>
          <a:p>
            <a:pPr lvl="1"/>
            <a:r>
              <a:rPr lang="en-GB" b="0" dirty="0" smtClean="0">
                <a:ea typeface="MS PGothic" pitchFamily="34" charset="-128"/>
              </a:rPr>
              <a:t>Economic growth </a:t>
            </a:r>
          </a:p>
          <a:p>
            <a:pPr lvl="1"/>
            <a:r>
              <a:rPr lang="en-GB" b="0" dirty="0" smtClean="0">
                <a:ea typeface="MS PGothic" pitchFamily="34" charset="-128"/>
              </a:rPr>
              <a:t>Broader, faster, more transparent and equal access</a:t>
            </a:r>
            <a:r>
              <a:rPr lang="en-GB" dirty="0" smtClean="0">
                <a:ea typeface="MS PGothic" pitchFamily="34" charset="-128"/>
              </a:rPr>
              <a:t> for </a:t>
            </a:r>
            <a:r>
              <a:rPr lang="en-GB" dirty="0">
                <a:ea typeface="MS PGothic" pitchFamily="34" charset="-128"/>
              </a:rPr>
              <a:t>the benefit of researchers, industry and </a:t>
            </a:r>
            <a:r>
              <a:rPr lang="en-GB" dirty="0" smtClean="0">
                <a:ea typeface="MS PGothic" pitchFamily="34" charset="-128"/>
              </a:rPr>
              <a:t>citizens</a:t>
            </a:r>
          </a:p>
          <a:p>
            <a:pPr marL="457200" lvl="1" indent="0">
              <a:buNone/>
            </a:pPr>
            <a:endParaRPr lang="en-GB" i="1" dirty="0">
              <a:ea typeface="MS PGothic" pitchFamily="34" charset="-128"/>
              <a:sym typeface="Wingdings" pitchFamily="2" charset="2"/>
            </a:endParaRPr>
          </a:p>
          <a:p>
            <a:pPr marL="457200" lvl="1" indent="0">
              <a:buNone/>
            </a:pPr>
            <a:r>
              <a:rPr lang="en-GB" dirty="0" smtClean="0">
                <a:ea typeface="MS PGothic" pitchFamily="34" charset="-128"/>
                <a:sym typeface="Wingdings" pitchFamily="2" charset="2"/>
              </a:rPr>
              <a:t>…</a:t>
            </a:r>
            <a:r>
              <a:rPr lang="en-GB" dirty="0">
                <a:ea typeface="MS PGothic" pitchFamily="34" charset="-128"/>
                <a:sym typeface="Wingdings" pitchFamily="2" charset="2"/>
              </a:rPr>
              <a:t> </a:t>
            </a:r>
            <a:r>
              <a:rPr lang="en-GB" dirty="0" smtClean="0">
                <a:ea typeface="MS PGothic" pitchFamily="34" charset="-128"/>
                <a:sym typeface="Wingdings" pitchFamily="2" charset="2"/>
              </a:rPr>
              <a:t>in the European Research Area and beyond </a:t>
            </a:r>
          </a:p>
          <a:p>
            <a:pPr marL="457200" lvl="1" indent="0">
              <a:buNone/>
            </a:pPr>
            <a:r>
              <a:rPr lang="en-GB" dirty="0">
                <a:ea typeface="MS PGothic" pitchFamily="34" charset="-128"/>
                <a:sym typeface="Wingdings" pitchFamily="2" charset="2"/>
              </a:rPr>
              <a:t>	</a:t>
            </a:r>
            <a:r>
              <a:rPr lang="en-GB" b="0" dirty="0" smtClean="0">
                <a:ea typeface="MS PGothic" pitchFamily="34" charset="-128"/>
                <a:sym typeface="Wingdings" pitchFamily="2" charset="2"/>
              </a:rPr>
              <a:t>Open circulation of knowledge one of the five pillars of the 	ERA</a:t>
            </a:r>
            <a:endParaRPr lang="en-GB" dirty="0" smtClean="0">
              <a:ea typeface="MS PGothic" pitchFamily="34" charset="-128"/>
              <a:sym typeface="Wingdings" pitchFamily="2" charset="2"/>
            </a:endParaRPr>
          </a:p>
        </p:txBody>
      </p:sp>
    </p:spTree>
    <p:extLst>
      <p:ext uri="{BB962C8B-B14F-4D97-AF65-F5344CB8AC3E}">
        <p14:creationId xmlns:p14="http://schemas.microsoft.com/office/powerpoint/2010/main" val="16997516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err="1" smtClean="0"/>
              <a:t>Resources</a:t>
            </a:r>
            <a:r>
              <a:rPr lang="fr-BE" dirty="0" smtClean="0"/>
              <a:t> (</a:t>
            </a:r>
            <a:r>
              <a:rPr lang="fr-BE" dirty="0" err="1" smtClean="0"/>
              <a:t>practical</a:t>
            </a:r>
            <a:r>
              <a:rPr lang="fr-BE" dirty="0" smtClean="0"/>
              <a:t> for EC </a:t>
            </a:r>
            <a:r>
              <a:rPr lang="fr-BE" dirty="0" err="1" smtClean="0"/>
              <a:t>policy</a:t>
            </a:r>
            <a:r>
              <a:rPr lang="fr-BE" dirty="0" smtClean="0"/>
              <a:t>)</a:t>
            </a:r>
            <a:endParaRPr lang="en-GB" dirty="0"/>
          </a:p>
        </p:txBody>
      </p:sp>
      <p:sp>
        <p:nvSpPr>
          <p:cNvPr id="3" name="Content Placeholder 2"/>
          <p:cNvSpPr>
            <a:spLocks noGrp="1"/>
          </p:cNvSpPr>
          <p:nvPr>
            <p:ph sz="half" idx="1"/>
          </p:nvPr>
        </p:nvSpPr>
        <p:spPr>
          <a:xfrm>
            <a:off x="395536" y="2204864"/>
            <a:ext cx="4618856" cy="3529013"/>
          </a:xfrm>
        </p:spPr>
        <p:txBody>
          <a:bodyPr/>
          <a:lstStyle/>
          <a:p>
            <a:r>
              <a:rPr lang="en-GB" sz="2000" dirty="0"/>
              <a:t>The </a:t>
            </a:r>
            <a:r>
              <a:rPr lang="en-GB" sz="2000" dirty="0">
                <a:hlinkClick r:id="rId2"/>
              </a:rPr>
              <a:t>Participant </a:t>
            </a:r>
            <a:r>
              <a:rPr lang="en-GB" sz="2000" dirty="0" smtClean="0">
                <a:hlinkClick r:id="rId2"/>
              </a:rPr>
              <a:t>Portal</a:t>
            </a:r>
            <a:r>
              <a:rPr lang="en-GB" sz="2000" dirty="0" smtClean="0"/>
              <a:t> has an </a:t>
            </a:r>
            <a:r>
              <a:rPr lang="fr-BE" sz="2000" dirty="0" err="1" smtClean="0"/>
              <a:t>entire</a:t>
            </a:r>
            <a:r>
              <a:rPr lang="fr-BE" sz="2000" dirty="0" smtClean="0"/>
              <a:t> </a:t>
            </a:r>
            <a:r>
              <a:rPr lang="fr-BE" sz="2000" dirty="0"/>
              <a:t>section </a:t>
            </a:r>
            <a:r>
              <a:rPr lang="fr-BE" sz="2000" dirty="0" err="1"/>
              <a:t>with</a:t>
            </a:r>
            <a:r>
              <a:rPr lang="fr-BE" sz="2000" dirty="0"/>
              <a:t> </a:t>
            </a:r>
            <a:r>
              <a:rPr lang="fr-BE" sz="2000" dirty="0" smtClean="0"/>
              <a:t>info </a:t>
            </a:r>
            <a:r>
              <a:rPr lang="fr-BE" sz="2000" dirty="0"/>
              <a:t>and </a:t>
            </a:r>
            <a:r>
              <a:rPr lang="fr-BE" sz="2000" dirty="0" smtClean="0"/>
              <a:t>the </a:t>
            </a:r>
            <a:r>
              <a:rPr lang="fr-BE" sz="2000" u="sng" dirty="0" smtClean="0"/>
              <a:t>guidelines</a:t>
            </a:r>
            <a:r>
              <a:rPr lang="fr-BE" sz="2000" dirty="0" smtClean="0"/>
              <a:t> </a:t>
            </a:r>
            <a:r>
              <a:rPr lang="fr-BE" sz="2000" dirty="0"/>
              <a:t>on </a:t>
            </a:r>
            <a:r>
              <a:rPr lang="en-GB" sz="2000" dirty="0"/>
              <a:t>Open Access and </a:t>
            </a:r>
            <a:r>
              <a:rPr lang="en-GB" sz="2000" dirty="0" smtClean="0"/>
              <a:t>Data </a:t>
            </a:r>
            <a:r>
              <a:rPr lang="en-GB" sz="2000" dirty="0"/>
              <a:t>M</a:t>
            </a:r>
            <a:r>
              <a:rPr lang="en-GB" sz="2000" dirty="0" smtClean="0"/>
              <a:t>anagement </a:t>
            </a:r>
            <a:r>
              <a:rPr lang="en-GB" sz="2000" dirty="0"/>
              <a:t>in </a:t>
            </a:r>
            <a:r>
              <a:rPr lang="en-GB" sz="2000" dirty="0" smtClean="0"/>
              <a:t>H2020, as well as FAQs</a:t>
            </a:r>
            <a:endParaRPr lang="en-GB" sz="2000" dirty="0"/>
          </a:p>
          <a:p>
            <a:endParaRPr lang="fr-BE" sz="1000" dirty="0" smtClean="0"/>
          </a:p>
          <a:p>
            <a:r>
              <a:rPr lang="fr-BE" sz="2000" dirty="0" err="1" smtClean="0">
                <a:hlinkClick r:id="rId3"/>
              </a:rPr>
              <a:t>OpenAIRE</a:t>
            </a:r>
            <a:r>
              <a:rPr lang="fr-BE" sz="2000" dirty="0" smtClean="0">
                <a:hlinkClick r:id="rId3"/>
              </a:rPr>
              <a:t> </a:t>
            </a:r>
            <a:r>
              <a:rPr lang="fr-BE" sz="2000" dirty="0" err="1" smtClean="0"/>
              <a:t>is</a:t>
            </a:r>
            <a:r>
              <a:rPr lang="fr-BE" sz="2000" dirty="0" smtClean="0"/>
              <a:t> </a:t>
            </a:r>
            <a:r>
              <a:rPr lang="fr-BE" sz="2000" dirty="0" err="1" smtClean="0"/>
              <a:t>always</a:t>
            </a:r>
            <a:r>
              <a:rPr lang="fr-BE" sz="2000" dirty="0" smtClean="0"/>
              <a:t> </a:t>
            </a:r>
            <a:r>
              <a:rPr lang="fr-BE" sz="2000" dirty="0" err="1" smtClean="0"/>
              <a:t>helpful</a:t>
            </a:r>
            <a:r>
              <a:rPr lang="fr-BE" sz="2000" dirty="0" smtClean="0"/>
              <a:t> to H2020 </a:t>
            </a:r>
            <a:r>
              <a:rPr lang="fr-BE" sz="2000" dirty="0" err="1" smtClean="0"/>
              <a:t>grantees</a:t>
            </a:r>
            <a:r>
              <a:rPr lang="fr-BE" sz="2000" dirty="0" smtClean="0"/>
              <a:t> and </a:t>
            </a:r>
            <a:r>
              <a:rPr lang="fr-BE" sz="2000" dirty="0" err="1" smtClean="0"/>
              <a:t>POs</a:t>
            </a:r>
            <a:r>
              <a:rPr lang="fr-BE" sz="2000" dirty="0" smtClean="0"/>
              <a:t>. Do </a:t>
            </a:r>
            <a:r>
              <a:rPr lang="fr-BE" sz="2000" dirty="0" err="1" smtClean="0"/>
              <a:t>refer</a:t>
            </a:r>
            <a:r>
              <a:rPr lang="fr-BE" sz="2000" dirty="0" smtClean="0"/>
              <a:t> </a:t>
            </a:r>
            <a:r>
              <a:rPr lang="fr-BE" sz="2000" dirty="0" err="1" smtClean="0"/>
              <a:t>them</a:t>
            </a:r>
            <a:r>
              <a:rPr lang="fr-BE" sz="2000" dirty="0" smtClean="0"/>
              <a:t> to </a:t>
            </a:r>
            <a:r>
              <a:rPr lang="fr-BE" sz="2000" dirty="0" err="1" smtClean="0"/>
              <a:t>their</a:t>
            </a:r>
            <a:r>
              <a:rPr lang="fr-BE" sz="2000" dirty="0" smtClean="0"/>
              <a:t> helpdesk</a:t>
            </a:r>
          </a:p>
          <a:p>
            <a:r>
              <a:rPr lang="fr-BE" sz="2000" dirty="0">
                <a:hlinkClick r:id="rId4"/>
              </a:rPr>
              <a:t>https://</a:t>
            </a:r>
            <a:r>
              <a:rPr lang="fr-BE" sz="2000" dirty="0" smtClean="0">
                <a:hlinkClick r:id="rId4"/>
              </a:rPr>
              <a:t>www.openaire.eu/support/helpdesk</a:t>
            </a:r>
            <a:r>
              <a:rPr lang="fr-BE" sz="2000" dirty="0" smtClean="0"/>
              <a:t> </a:t>
            </a:r>
          </a:p>
          <a:p>
            <a:endParaRPr lang="en-GB" sz="1400" dirty="0" smtClean="0"/>
          </a:p>
          <a:p>
            <a:r>
              <a:rPr lang="en-GB" sz="1400" dirty="0" smtClean="0"/>
              <a:t>Write: </a:t>
            </a:r>
            <a:r>
              <a:rPr lang="en-GB" sz="1400" dirty="0">
                <a:hlinkClick r:id="rId5"/>
              </a:rPr>
              <a:t>RTD-open-access@ec.europa.eu</a:t>
            </a:r>
            <a:endParaRPr lang="en-GB" sz="1400" dirty="0"/>
          </a:p>
          <a:p>
            <a:r>
              <a:rPr lang="en-GB" sz="1400" dirty="0" smtClean="0"/>
              <a:t>Read: </a:t>
            </a:r>
            <a:r>
              <a:rPr lang="en-GB" sz="1400" dirty="0">
                <a:hlinkClick r:id="rId6"/>
              </a:rPr>
              <a:t>here</a:t>
            </a:r>
            <a:r>
              <a:rPr lang="en-GB" sz="1400" dirty="0"/>
              <a:t> (DG RTD) </a:t>
            </a:r>
            <a:r>
              <a:rPr lang="en-GB" sz="1400" dirty="0" smtClean="0"/>
              <a:t>&amp; </a:t>
            </a:r>
            <a:r>
              <a:rPr lang="en-GB" sz="1400" dirty="0" smtClean="0">
                <a:hlinkClick r:id="rId7"/>
              </a:rPr>
              <a:t>here</a:t>
            </a:r>
            <a:r>
              <a:rPr lang="en-GB" sz="1400" dirty="0" smtClean="0"/>
              <a:t> </a:t>
            </a:r>
            <a:r>
              <a:rPr lang="en-GB" sz="1400" dirty="0"/>
              <a:t>(DG CONNECT)</a:t>
            </a:r>
          </a:p>
          <a:p>
            <a:r>
              <a:rPr lang="en-GB" sz="1400" dirty="0" smtClean="0"/>
              <a:t>Follow: </a:t>
            </a:r>
            <a:r>
              <a:rPr lang="en-GB" sz="1400" dirty="0">
                <a:hlinkClick r:id="rId8"/>
              </a:rPr>
              <a:t>@</a:t>
            </a:r>
            <a:r>
              <a:rPr lang="en-GB" sz="1400" dirty="0" err="1">
                <a:hlinkClick r:id="rId8"/>
              </a:rPr>
              <a:t>OpenAccessEC</a:t>
            </a:r>
            <a:endParaRPr lang="en-GB" sz="1400" dirty="0"/>
          </a:p>
          <a:p>
            <a:endParaRPr lang="en-GB" sz="2000" dirty="0"/>
          </a:p>
        </p:txBody>
      </p:sp>
      <p:pic>
        <p:nvPicPr>
          <p:cNvPr id="5" name="Content Placeholder 6"/>
          <p:cNvPicPr>
            <a:picLocks noGrp="1" noChangeAspect="1"/>
          </p:cNvPicPr>
          <p:nvPr>
            <p:ph sz="half" idx="2"/>
          </p:nvPr>
        </p:nvPicPr>
        <p:blipFill>
          <a:blip r:embed="rId9">
            <a:extLst>
              <a:ext uri="{28A0092B-C50C-407E-A947-70E740481C1C}">
                <a14:useLocalDpi xmlns:a14="http://schemas.microsoft.com/office/drawing/2010/main" val="0"/>
              </a:ext>
            </a:extLst>
          </a:blip>
          <a:stretch>
            <a:fillRect/>
          </a:stretch>
        </p:blipFill>
        <p:spPr>
          <a:xfrm>
            <a:off x="5179489" y="2492375"/>
            <a:ext cx="2976021" cy="3529013"/>
          </a:xfrm>
          <a:prstGeom prst="rect">
            <a:avLst/>
          </a:prstGeom>
          <a:effectLst>
            <a:outerShdw blurRad="50800" dist="38100" dir="10800000" algn="r" rotWithShape="0">
              <a:prstClr val="black">
                <a:alpha val="40000"/>
              </a:prstClr>
            </a:outerShdw>
          </a:effectLst>
        </p:spPr>
      </p:pic>
    </p:spTree>
    <p:extLst>
      <p:ext uri="{BB962C8B-B14F-4D97-AF65-F5344CB8AC3E}">
        <p14:creationId xmlns:p14="http://schemas.microsoft.com/office/powerpoint/2010/main" val="1927349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79512" y="980728"/>
            <a:ext cx="8229600" cy="936625"/>
          </a:xfrm>
        </p:spPr>
        <p:txBody>
          <a:bodyPr/>
          <a:lstStyle/>
          <a:p>
            <a:r>
              <a:rPr lang="en-GB" dirty="0" smtClean="0">
                <a:ea typeface="MS PGothic" pitchFamily="34" charset="-128"/>
              </a:rPr>
              <a:t>Resources </a:t>
            </a:r>
            <a:r>
              <a:rPr lang="en-GB" dirty="0" smtClean="0">
                <a:ea typeface="MS PGothic" pitchFamily="34" charset="-128"/>
              </a:rPr>
              <a:t>– practical</a:t>
            </a:r>
          </a:p>
        </p:txBody>
      </p:sp>
      <p:sp>
        <p:nvSpPr>
          <p:cNvPr id="8195" name="Content Placeholder 2"/>
          <p:cNvSpPr>
            <a:spLocks noGrp="1"/>
          </p:cNvSpPr>
          <p:nvPr>
            <p:ph idx="1"/>
          </p:nvPr>
        </p:nvSpPr>
        <p:spPr>
          <a:xfrm>
            <a:off x="0" y="1556792"/>
            <a:ext cx="8964488" cy="5040560"/>
          </a:xfrm>
        </p:spPr>
        <p:txBody>
          <a:bodyPr>
            <a:normAutofit fontScale="70000" lnSpcReduction="20000"/>
          </a:bodyPr>
          <a:lstStyle/>
          <a:p>
            <a:pPr marL="342900" indent="-342900">
              <a:buFont typeface="Arial" panose="020B0604020202020204" pitchFamily="34" charset="0"/>
              <a:buChar char="•"/>
            </a:pPr>
            <a:endParaRPr lang="en-GB" dirty="0">
              <a:ea typeface="MS PGothic" pitchFamily="34" charset="-128"/>
              <a:sym typeface="Wingdings" pitchFamily="2" charset="2"/>
            </a:endParaRPr>
          </a:p>
          <a:p>
            <a:pPr marL="342900" indent="-342900" algn="just">
              <a:buFont typeface="Arial" panose="020B0604020202020204" pitchFamily="34" charset="0"/>
              <a:buChar char="•"/>
            </a:pPr>
            <a:r>
              <a:rPr lang="en-GB" b="1" dirty="0" smtClean="0">
                <a:ea typeface="MS PGothic" pitchFamily="34" charset="-128"/>
                <a:sym typeface="Wingdings" pitchFamily="2" charset="2"/>
              </a:rPr>
              <a:t>Sherpa-Romeo: publisher policies:</a:t>
            </a:r>
          </a:p>
          <a:p>
            <a:pPr marL="342900" indent="-342900" algn="just">
              <a:buFont typeface="Arial" panose="020B0604020202020204" pitchFamily="34" charset="0"/>
              <a:buChar char="•"/>
            </a:pPr>
            <a:r>
              <a:rPr lang="en-GB" b="0" dirty="0" smtClean="0">
                <a:ea typeface="MS PGothic" pitchFamily="34" charset="-128"/>
                <a:sym typeface="Wingdings" pitchFamily="2" charset="2"/>
                <a:hlinkClick r:id="rId2"/>
              </a:rPr>
              <a:t>http</a:t>
            </a:r>
            <a:r>
              <a:rPr lang="en-GB" b="0" dirty="0">
                <a:ea typeface="MS PGothic" pitchFamily="34" charset="-128"/>
                <a:sym typeface="Wingdings" pitchFamily="2" charset="2"/>
                <a:hlinkClick r:id="rId2"/>
              </a:rPr>
              <a:t>://www.sherpa.ac.uk/romeo</a:t>
            </a:r>
            <a:r>
              <a:rPr lang="en-GB" b="0" dirty="0" smtClean="0">
                <a:ea typeface="MS PGothic" pitchFamily="34" charset="-128"/>
                <a:sym typeface="Wingdings" pitchFamily="2" charset="2"/>
                <a:hlinkClick r:id="rId2"/>
              </a:rPr>
              <a:t>/</a:t>
            </a:r>
            <a:endParaRPr lang="en-GB" b="0" dirty="0">
              <a:ea typeface="MS PGothic" pitchFamily="34" charset="-128"/>
              <a:sym typeface="Wingdings" pitchFamily="2" charset="2"/>
            </a:endParaRPr>
          </a:p>
          <a:p>
            <a:pPr marL="342900" indent="-342900" algn="just">
              <a:buFont typeface="Arial" panose="020B0604020202020204" pitchFamily="34" charset="0"/>
              <a:buChar char="•"/>
            </a:pPr>
            <a:r>
              <a:rPr lang="en-GB" b="0" dirty="0" smtClean="0">
                <a:ea typeface="MS PGothic" pitchFamily="34" charset="-128"/>
                <a:sym typeface="Wingdings" panose="05000000000000000000" pitchFamily="2" charset="2"/>
              </a:rPr>
              <a:t> very few journals do not offer either green or gold</a:t>
            </a:r>
          </a:p>
          <a:p>
            <a:pPr marL="342900" indent="-342900" algn="just">
              <a:buFont typeface="Arial" panose="020B0604020202020204" pitchFamily="34" charset="0"/>
              <a:buChar char="•"/>
            </a:pPr>
            <a:endParaRPr lang="en-GB" b="1" dirty="0" smtClean="0">
              <a:ea typeface="MS PGothic" pitchFamily="34" charset="-128"/>
              <a:sym typeface="Wingdings" panose="05000000000000000000" pitchFamily="2" charset="2"/>
            </a:endParaRPr>
          </a:p>
          <a:p>
            <a:pPr marL="342900" indent="-342900" algn="just">
              <a:buFont typeface="Arial" panose="020B0604020202020204" pitchFamily="34" charset="0"/>
              <a:buChar char="•"/>
            </a:pPr>
            <a:r>
              <a:rPr lang="en-GB" b="1" dirty="0" smtClean="0">
                <a:ea typeface="MS PGothic" pitchFamily="34" charset="-128"/>
                <a:sym typeface="Wingdings" panose="05000000000000000000" pitchFamily="2" charset="2"/>
              </a:rPr>
              <a:t>Directory of Open Access Journals:</a:t>
            </a:r>
          </a:p>
          <a:p>
            <a:pPr marL="342900" indent="-342900" algn="just">
              <a:buFont typeface="Arial" panose="020B0604020202020204" pitchFamily="34" charset="0"/>
              <a:buChar char="•"/>
            </a:pPr>
            <a:r>
              <a:rPr lang="en-GB" b="0" dirty="0">
                <a:ea typeface="MS PGothic" pitchFamily="34" charset="-128"/>
                <a:sym typeface="Wingdings" pitchFamily="2" charset="2"/>
                <a:hlinkClick r:id="rId3"/>
              </a:rPr>
              <a:t>http://doaj.org</a:t>
            </a:r>
            <a:r>
              <a:rPr lang="en-GB" b="0" dirty="0" smtClean="0">
                <a:ea typeface="MS PGothic" pitchFamily="34" charset="-128"/>
                <a:sym typeface="Wingdings" pitchFamily="2" charset="2"/>
                <a:hlinkClick r:id="rId3"/>
              </a:rPr>
              <a:t>/</a:t>
            </a:r>
            <a:endParaRPr lang="en-GB" b="0" dirty="0" smtClean="0">
              <a:ea typeface="MS PGothic" pitchFamily="34" charset="-128"/>
              <a:sym typeface="Wingdings" pitchFamily="2" charset="2"/>
            </a:endParaRPr>
          </a:p>
          <a:p>
            <a:pPr marL="342900" indent="-342900" algn="just">
              <a:buFont typeface="Arial" panose="020B0604020202020204" pitchFamily="34" charset="0"/>
              <a:buChar char="•"/>
            </a:pPr>
            <a:r>
              <a:rPr lang="en-GB" b="0" dirty="0" smtClean="0">
                <a:ea typeface="MS PGothic" pitchFamily="34" charset="-128"/>
                <a:sym typeface="Wingdings" pitchFamily="2" charset="2"/>
              </a:rPr>
              <a:t> </a:t>
            </a:r>
            <a:r>
              <a:rPr lang="en-GB" b="0" dirty="0"/>
              <a:t>10,039 </a:t>
            </a:r>
            <a:r>
              <a:rPr lang="en-GB" b="0" dirty="0" smtClean="0"/>
              <a:t>Journals covered</a:t>
            </a:r>
          </a:p>
          <a:p>
            <a:pPr marL="342900" indent="-342900" algn="just">
              <a:buFont typeface="Arial" panose="020B0604020202020204" pitchFamily="34" charset="0"/>
              <a:buChar char="•"/>
            </a:pPr>
            <a:endParaRPr lang="en-GB" b="0" dirty="0" smtClean="0"/>
          </a:p>
          <a:p>
            <a:pPr marL="342900" indent="-342900" algn="just">
              <a:buFont typeface="Arial" panose="020B0604020202020204" pitchFamily="34" charset="0"/>
              <a:buChar char="•"/>
            </a:pPr>
            <a:r>
              <a:rPr lang="en-GB" b="1" dirty="0" smtClean="0">
                <a:ea typeface="MS PGothic" pitchFamily="34" charset="-128"/>
                <a:sym typeface="Wingdings" pitchFamily="2" charset="2"/>
              </a:rPr>
              <a:t>Directory of Open Access Books:</a:t>
            </a:r>
          </a:p>
          <a:p>
            <a:pPr marL="342900" indent="-342900" algn="just">
              <a:buFont typeface="Arial" panose="020B0604020202020204" pitchFamily="34" charset="0"/>
              <a:buChar char="•"/>
            </a:pPr>
            <a:r>
              <a:rPr lang="en-GB" b="0" dirty="0">
                <a:ea typeface="MS PGothic" pitchFamily="34" charset="-128"/>
                <a:sym typeface="Wingdings" pitchFamily="2" charset="2"/>
                <a:hlinkClick r:id="rId4"/>
              </a:rPr>
              <a:t>http://www.doabooks.org</a:t>
            </a:r>
            <a:r>
              <a:rPr lang="en-GB" b="0" dirty="0" smtClean="0">
                <a:ea typeface="MS PGothic" pitchFamily="34" charset="-128"/>
                <a:sym typeface="Wingdings" pitchFamily="2" charset="2"/>
                <a:hlinkClick r:id="rId4"/>
              </a:rPr>
              <a:t>/</a:t>
            </a:r>
            <a:endParaRPr lang="en-GB" b="0" dirty="0" smtClean="0">
              <a:ea typeface="MS PGothic" pitchFamily="34" charset="-128"/>
              <a:sym typeface="Wingdings" pitchFamily="2" charset="2"/>
            </a:endParaRPr>
          </a:p>
          <a:p>
            <a:pPr marL="342900" indent="-342900" algn="just">
              <a:buFont typeface="Arial" panose="020B0604020202020204" pitchFamily="34" charset="0"/>
              <a:buChar char="•"/>
            </a:pPr>
            <a:endParaRPr lang="en-GB" b="1" dirty="0" smtClean="0">
              <a:ea typeface="MS PGothic" pitchFamily="34" charset="-128"/>
              <a:sym typeface="Wingdings" pitchFamily="2" charset="2"/>
            </a:endParaRPr>
          </a:p>
          <a:p>
            <a:pPr marL="342900" indent="-342900" algn="just">
              <a:buFont typeface="Arial" panose="020B0604020202020204" pitchFamily="34" charset="0"/>
              <a:buChar char="•"/>
            </a:pPr>
            <a:r>
              <a:rPr lang="en-GB" b="1" dirty="0" smtClean="0">
                <a:ea typeface="MS PGothic" pitchFamily="34" charset="-128"/>
                <a:sym typeface="Wingdings" pitchFamily="2" charset="2"/>
              </a:rPr>
              <a:t>Directory of Open Access Repositories:</a:t>
            </a:r>
          </a:p>
          <a:p>
            <a:pPr marL="342900" indent="-342900" algn="just">
              <a:buFont typeface="Arial" panose="020B0604020202020204" pitchFamily="34" charset="0"/>
              <a:buChar char="•"/>
            </a:pPr>
            <a:r>
              <a:rPr lang="en-GB" b="0" dirty="0">
                <a:ea typeface="MS PGothic" pitchFamily="34" charset="-128"/>
                <a:sym typeface="Wingdings" pitchFamily="2" charset="2"/>
                <a:hlinkClick r:id="rId5"/>
              </a:rPr>
              <a:t>http://www.opendoar.org</a:t>
            </a:r>
            <a:r>
              <a:rPr lang="en-GB" b="0" dirty="0" smtClean="0">
                <a:ea typeface="MS PGothic" pitchFamily="34" charset="-128"/>
                <a:sym typeface="Wingdings" pitchFamily="2" charset="2"/>
                <a:hlinkClick r:id="rId5"/>
              </a:rPr>
              <a:t>/</a:t>
            </a:r>
            <a:r>
              <a:rPr lang="en-GB" b="0" dirty="0">
                <a:ea typeface="MS PGothic" pitchFamily="34" charset="-128"/>
                <a:sym typeface="Wingdings" pitchFamily="2" charset="2"/>
              </a:rPr>
              <a:t> and </a:t>
            </a:r>
            <a:r>
              <a:rPr lang="en-GB" b="0" dirty="0">
                <a:ea typeface="MS PGothic" pitchFamily="34" charset="-128"/>
                <a:sym typeface="Wingdings" pitchFamily="2" charset="2"/>
                <a:hlinkClick r:id="rId6"/>
              </a:rPr>
              <a:t>http://roar.eprints.org</a:t>
            </a:r>
            <a:r>
              <a:rPr lang="en-GB" b="0" dirty="0" smtClean="0">
                <a:ea typeface="MS PGothic" pitchFamily="34" charset="-128"/>
                <a:sym typeface="Wingdings" pitchFamily="2" charset="2"/>
                <a:hlinkClick r:id="rId6"/>
              </a:rPr>
              <a:t>/</a:t>
            </a:r>
            <a:endParaRPr lang="en-GB" b="0" dirty="0" smtClean="0">
              <a:ea typeface="MS PGothic" pitchFamily="34" charset="-128"/>
              <a:sym typeface="Wingdings" pitchFamily="2" charset="2"/>
            </a:endParaRPr>
          </a:p>
          <a:p>
            <a:pPr marL="342900" indent="-342900" algn="just">
              <a:buFont typeface="Arial" panose="020B0604020202020204" pitchFamily="34" charset="0"/>
              <a:buChar char="•"/>
            </a:pPr>
            <a:endParaRPr lang="en-GB" sz="2200" b="0" dirty="0" smtClean="0">
              <a:ea typeface="MS PGothic" pitchFamily="34" charset="-128"/>
              <a:sym typeface="Wingdings" pitchFamily="2" charset="2"/>
            </a:endParaRPr>
          </a:p>
          <a:p>
            <a:pPr marL="342900" indent="-342900" algn="just">
              <a:buFont typeface="Arial" panose="020B0604020202020204" pitchFamily="34" charset="0"/>
              <a:buChar char="•"/>
            </a:pPr>
            <a:r>
              <a:rPr lang="en-GB" sz="2600" b="0" dirty="0" smtClean="0">
                <a:ea typeface="MS PGothic" pitchFamily="34" charset="-128"/>
                <a:sym typeface="Wingdings" pitchFamily="2" charset="2"/>
              </a:rPr>
              <a:t>As well as thematic initiatives, (</a:t>
            </a:r>
            <a:r>
              <a:rPr lang="en-GB" sz="2600" b="0" dirty="0" err="1" smtClean="0">
                <a:ea typeface="MS PGothic" pitchFamily="34" charset="-128"/>
                <a:sym typeface="Wingdings" pitchFamily="2" charset="2"/>
              </a:rPr>
              <a:t>PubMedCentral</a:t>
            </a:r>
            <a:r>
              <a:rPr lang="en-GB" sz="2600" b="0" dirty="0" smtClean="0">
                <a:ea typeface="MS PGothic" pitchFamily="34" charset="-128"/>
                <a:sym typeface="Wingdings" pitchFamily="2" charset="2"/>
              </a:rPr>
              <a:t>, </a:t>
            </a:r>
            <a:r>
              <a:rPr lang="en-GB" sz="2600" b="0" dirty="0" smtClean="0"/>
              <a:t>arXiv.org), open access publishers (</a:t>
            </a:r>
            <a:r>
              <a:rPr lang="en-GB" sz="2600" b="0" dirty="0" err="1" smtClean="0"/>
              <a:t>e.g.PLoS</a:t>
            </a:r>
            <a:r>
              <a:rPr lang="en-GB" sz="2600" b="0" dirty="0" smtClean="0"/>
              <a:t>)  and of course…google scholar (not everything there is OA but quite a  bit)</a:t>
            </a:r>
            <a:endParaRPr lang="en-GB" sz="3400" b="0" dirty="0" smtClean="0">
              <a:ea typeface="MS PGothic" pitchFamily="34" charset="-128"/>
              <a:sym typeface="Wingdings" pitchFamily="2" charset="2"/>
            </a:endParaRPr>
          </a:p>
        </p:txBody>
      </p:sp>
    </p:spTree>
    <p:extLst>
      <p:ext uri="{BB962C8B-B14F-4D97-AF65-F5344CB8AC3E}">
        <p14:creationId xmlns:p14="http://schemas.microsoft.com/office/powerpoint/2010/main" val="13777437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sz="half" idx="2"/>
          </p:nvPr>
        </p:nvSpPr>
        <p:spPr>
          <a:xfrm>
            <a:off x="0" y="4725144"/>
            <a:ext cx="8640960" cy="1188626"/>
          </a:xfrm>
        </p:spPr>
        <p:txBody>
          <a:bodyPr/>
          <a:lstStyle/>
          <a:p>
            <a:pPr lvl="0" algn="just">
              <a:buClr>
                <a:srgbClr val="FFFFFF"/>
              </a:buClr>
            </a:pPr>
            <a:r>
              <a:rPr lang="en-GB" sz="1800" u="sng" dirty="0"/>
              <a:t>Contact us</a:t>
            </a:r>
          </a:p>
          <a:p>
            <a:pPr lvl="0">
              <a:buClr>
                <a:srgbClr val="FFFFFF"/>
              </a:buClr>
            </a:pPr>
            <a:r>
              <a:rPr lang="en-GB" sz="1800" dirty="0"/>
              <a:t>Mail: </a:t>
            </a:r>
            <a:r>
              <a:rPr lang="en-GB" sz="1800" dirty="0">
                <a:hlinkClick r:id="rId2"/>
              </a:rPr>
              <a:t>RTD-open-access@ec.europa.eu</a:t>
            </a:r>
            <a:endParaRPr lang="en-GB" sz="1800" dirty="0"/>
          </a:p>
          <a:p>
            <a:pPr lvl="0">
              <a:buClr>
                <a:srgbClr val="FFFFFF"/>
              </a:buClr>
            </a:pPr>
            <a:r>
              <a:rPr lang="en-GB" sz="1800" dirty="0"/>
              <a:t>Web: </a:t>
            </a:r>
            <a:r>
              <a:rPr lang="en-GB" sz="1800" dirty="0">
                <a:hlinkClick r:id="rId3"/>
              </a:rPr>
              <a:t>http://ec.europa.eu/research/openscience/index.cfm</a:t>
            </a:r>
            <a:endParaRPr lang="en-GB" sz="1800" dirty="0"/>
          </a:p>
          <a:p>
            <a:pPr lvl="0">
              <a:buClr>
                <a:srgbClr val="FFFFFF"/>
              </a:buClr>
            </a:pPr>
            <a:r>
              <a:rPr lang="en-GB" sz="1800" dirty="0"/>
              <a:t>Twitter: </a:t>
            </a:r>
            <a:r>
              <a:rPr lang="en-GB" sz="1800" dirty="0">
                <a:hlinkClick r:id="rId4"/>
              </a:rPr>
              <a:t>@</a:t>
            </a:r>
            <a:r>
              <a:rPr lang="en-GB" sz="1800" dirty="0" err="1">
                <a:hlinkClick r:id="rId4"/>
              </a:rPr>
              <a:t>OpenAccessEC</a:t>
            </a:r>
            <a:endParaRPr lang="en-GB" sz="1800" dirty="0"/>
          </a:p>
          <a:p>
            <a:pPr lvl="0" algn="just">
              <a:buClr>
                <a:srgbClr val="FFFFFF"/>
              </a:buClr>
            </a:pPr>
            <a:endParaRPr lang="fr-BE" sz="2000" dirty="0"/>
          </a:p>
          <a:p>
            <a:pPr marL="342900" lvl="1" indent="-342900" algn="r" eaLnBrk="1" hangingPunct="1">
              <a:lnSpc>
                <a:spcPct val="80000"/>
              </a:lnSpc>
              <a:buClr>
                <a:schemeClr val="bg1"/>
              </a:buClr>
              <a:buFontTx/>
              <a:buNone/>
              <a:defRPr/>
            </a:pPr>
            <a:endParaRPr lang="en-GB" sz="1400" dirty="0">
              <a:ea typeface="MS PGothic" pitchFamily="34" charset="-128"/>
            </a:endParaRPr>
          </a:p>
          <a:p>
            <a:pPr marL="342900" lvl="1" indent="-342900" algn="r" eaLnBrk="1" hangingPunct="1">
              <a:lnSpc>
                <a:spcPct val="80000"/>
              </a:lnSpc>
              <a:buClr>
                <a:schemeClr val="bg1"/>
              </a:buClr>
              <a:buFontTx/>
              <a:buNone/>
              <a:defRPr/>
            </a:pPr>
            <a:endParaRPr lang="en-GB" sz="1400" dirty="0" smtClean="0">
              <a:ea typeface="MS PGothic" pitchFamily="34" charset="-128"/>
            </a:endParaRPr>
          </a:p>
          <a:p>
            <a:pPr marL="342900" lvl="1" indent="-342900" algn="r" eaLnBrk="1" hangingPunct="1">
              <a:lnSpc>
                <a:spcPct val="80000"/>
              </a:lnSpc>
              <a:buClr>
                <a:schemeClr val="bg1"/>
              </a:buClr>
              <a:buFontTx/>
              <a:buNone/>
              <a:defRPr/>
            </a:pPr>
            <a:r>
              <a:rPr lang="en-GB" sz="1400" dirty="0" smtClean="0">
                <a:ea typeface="MS PGothic" pitchFamily="34" charset="-128"/>
              </a:rPr>
              <a:t> </a:t>
            </a:r>
            <a:endParaRPr lang="en-GB" sz="1400" b="0" dirty="0" smtClean="0">
              <a:ea typeface="MS PGothic" pitchFamily="34" charset="-128"/>
            </a:endParaRPr>
          </a:p>
          <a:p>
            <a:pPr marL="342900" lvl="1" indent="-342900" algn="r" eaLnBrk="1" hangingPunct="1">
              <a:lnSpc>
                <a:spcPct val="80000"/>
              </a:lnSpc>
              <a:buClr>
                <a:schemeClr val="bg1"/>
              </a:buClr>
              <a:buFontTx/>
              <a:buNone/>
              <a:defRPr/>
            </a:pPr>
            <a:endParaRPr lang="en-GB" sz="1400" b="0" dirty="0"/>
          </a:p>
          <a:p>
            <a:pPr marL="342900" lvl="1" indent="-342900" algn="r" eaLnBrk="1" hangingPunct="1">
              <a:lnSpc>
                <a:spcPct val="80000"/>
              </a:lnSpc>
              <a:buClr>
                <a:schemeClr val="bg1"/>
              </a:buClr>
              <a:buFontTx/>
              <a:buNone/>
              <a:defRPr/>
            </a:pPr>
            <a:endParaRPr lang="en-GB" sz="1400" b="0" dirty="0"/>
          </a:p>
          <a:p>
            <a:pPr marL="342900" lvl="1" indent="-342900" algn="r" eaLnBrk="1" hangingPunct="1">
              <a:lnSpc>
                <a:spcPct val="80000"/>
              </a:lnSpc>
              <a:buClr>
                <a:schemeClr val="bg1"/>
              </a:buClr>
              <a:buFontTx/>
              <a:buNone/>
              <a:defRPr/>
            </a:pPr>
            <a:endParaRPr lang="en-GB" sz="1400" b="0" dirty="0"/>
          </a:p>
          <a:p>
            <a:pPr marL="342900" lvl="1" indent="-342900" algn="r" eaLnBrk="1" hangingPunct="1">
              <a:lnSpc>
                <a:spcPct val="80000"/>
              </a:lnSpc>
              <a:buClr>
                <a:schemeClr val="bg1"/>
              </a:buClr>
              <a:buFontTx/>
              <a:buNone/>
              <a:defRPr/>
            </a:pPr>
            <a:endParaRPr lang="en-GB" sz="1400" b="0" dirty="0" smtClean="0"/>
          </a:p>
          <a:p>
            <a:pPr marL="342900" lvl="1" indent="-342900" algn="r" eaLnBrk="1" hangingPunct="1">
              <a:lnSpc>
                <a:spcPct val="80000"/>
              </a:lnSpc>
              <a:buClr>
                <a:schemeClr val="bg1"/>
              </a:buClr>
              <a:buFontTx/>
              <a:buNone/>
              <a:defRPr/>
            </a:pPr>
            <a:endParaRPr lang="en-GB" sz="1400" dirty="0" smtClean="0">
              <a:ea typeface="MS PGothic" pitchFamily="34" charset="-128"/>
            </a:endParaRPr>
          </a:p>
          <a:p>
            <a:pPr marL="342900" lvl="1" indent="-342900" algn="r" eaLnBrk="1" hangingPunct="1">
              <a:lnSpc>
                <a:spcPct val="80000"/>
              </a:lnSpc>
              <a:buClr>
                <a:schemeClr val="bg1"/>
              </a:buClr>
              <a:buFontTx/>
              <a:buNone/>
              <a:defRPr/>
            </a:pPr>
            <a:endParaRPr lang="en-GB" sz="1400" dirty="0" smtClean="0"/>
          </a:p>
          <a:p>
            <a:pPr algn="r" eaLnBrk="1" hangingPunct="1">
              <a:lnSpc>
                <a:spcPct val="80000"/>
              </a:lnSpc>
              <a:buFontTx/>
              <a:buNone/>
              <a:defRPr/>
            </a:pPr>
            <a:endParaRPr lang="fr-BE" sz="1400" dirty="0" smtClean="0"/>
          </a:p>
          <a:p>
            <a:pPr algn="r" eaLnBrk="1" hangingPunct="1">
              <a:lnSpc>
                <a:spcPct val="80000"/>
              </a:lnSpc>
              <a:buFontTx/>
              <a:buNone/>
              <a:defRPr/>
            </a:pPr>
            <a:endParaRPr lang="en-GB" sz="1400" dirty="0" smtClean="0">
              <a:solidFill>
                <a:schemeClr val="accent2"/>
              </a:solidFill>
            </a:endParaRPr>
          </a:p>
        </p:txBody>
      </p:sp>
      <p:pic>
        <p:nvPicPr>
          <p:cNvPr id="25603" name="Picture 4" descr="OpenAccessEC_logo_small"/>
          <p:cNvPicPr>
            <a:picLocks noGrp="1" noChangeAspect="1" noChangeArrowheads="1"/>
          </p:cNvPicPr>
          <p:nvPr>
            <p:ph sz="half" idx="1"/>
          </p:nvPr>
        </p:nvPicPr>
        <p:blipFill>
          <a:blip r:embed="rId5">
            <a:extLst>
              <a:ext uri="{28A0092B-C50C-407E-A947-70E740481C1C}">
                <a14:useLocalDpi xmlns:a14="http://schemas.microsoft.com/office/drawing/2010/main" val="0"/>
              </a:ext>
            </a:extLst>
          </a:blip>
          <a:srcRect/>
          <a:stretch>
            <a:fillRect/>
          </a:stretch>
        </p:blipFill>
        <p:spPr>
          <a:xfrm>
            <a:off x="3059832" y="1844824"/>
            <a:ext cx="3005746" cy="2500370"/>
          </a:xfrm>
        </p:spPr>
      </p:pic>
      <p:sp>
        <p:nvSpPr>
          <p:cNvPr id="25604" name="Rectangle 6"/>
          <p:cNvSpPr>
            <a:spLocks noGrp="1" noChangeArrowheads="1"/>
          </p:cNvSpPr>
          <p:nvPr>
            <p:ph type="title"/>
          </p:nvPr>
        </p:nvSpPr>
        <p:spPr>
          <a:xfrm>
            <a:off x="1691680" y="1196752"/>
            <a:ext cx="6840760" cy="936625"/>
          </a:xfrm>
          <a:noFill/>
        </p:spPr>
        <p:txBody>
          <a:bodyPr/>
          <a:lstStyle/>
          <a:p>
            <a:pPr indent="0"/>
            <a:r>
              <a:rPr lang="fr-BE" dirty="0" err="1"/>
              <a:t>We</a:t>
            </a:r>
            <a:r>
              <a:rPr lang="fr-BE" dirty="0"/>
              <a:t> </a:t>
            </a:r>
            <a:r>
              <a:rPr lang="fr-BE" dirty="0" err="1"/>
              <a:t>welcome</a:t>
            </a:r>
            <a:r>
              <a:rPr lang="fr-BE" dirty="0"/>
              <a:t> </a:t>
            </a:r>
            <a:r>
              <a:rPr lang="fr-BE" dirty="0" err="1"/>
              <a:t>your</a:t>
            </a:r>
            <a:r>
              <a:rPr lang="fr-BE" dirty="0"/>
              <a:t> input</a:t>
            </a:r>
            <a:br>
              <a:rPr lang="fr-BE" dirty="0"/>
            </a:br>
            <a:endParaRPr lang="en-GB" dirty="0"/>
          </a:p>
        </p:txBody>
      </p:sp>
    </p:spTree>
    <p:extLst>
      <p:ext uri="{BB962C8B-B14F-4D97-AF65-F5344CB8AC3E}">
        <p14:creationId xmlns:p14="http://schemas.microsoft.com/office/powerpoint/2010/main" val="428054161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multifaceted policy approach </a:t>
            </a:r>
            <a:endParaRPr lang="en-GB" dirty="0"/>
          </a:p>
        </p:txBody>
      </p:sp>
      <p:sp>
        <p:nvSpPr>
          <p:cNvPr id="3" name="Content Placeholder 2"/>
          <p:cNvSpPr>
            <a:spLocks noGrp="1"/>
          </p:cNvSpPr>
          <p:nvPr>
            <p:ph idx="1"/>
          </p:nvPr>
        </p:nvSpPr>
        <p:spPr>
          <a:xfrm>
            <a:off x="467544" y="2204864"/>
            <a:ext cx="8352928" cy="4752528"/>
          </a:xfrm>
        </p:spPr>
        <p:txBody>
          <a:bodyPr/>
          <a:lstStyle/>
          <a:p>
            <a:r>
              <a:rPr lang="en-GB" altLang="en-US" sz="1600" b="1" dirty="0" smtClean="0"/>
              <a:t>2012 Recommendation </a:t>
            </a:r>
            <a:r>
              <a:rPr lang="en-GB" altLang="en-US" sz="1600" b="1" dirty="0"/>
              <a:t> </a:t>
            </a:r>
            <a:r>
              <a:rPr lang="en-GB" altLang="en-US" sz="1600" dirty="0" smtClean="0"/>
              <a:t>on </a:t>
            </a:r>
            <a:r>
              <a:rPr lang="en-GB" altLang="en-US" sz="1600" dirty="0"/>
              <a:t>Access to and Preservation of Scientific </a:t>
            </a:r>
            <a:r>
              <a:rPr lang="en-GB" altLang="en-US" sz="1600" dirty="0" smtClean="0"/>
              <a:t>Information to MS </a:t>
            </a:r>
            <a:r>
              <a:rPr lang="en-GB" altLang="en-US" sz="1600" dirty="0"/>
              <a:t>– National Points of Reference (NPR)</a:t>
            </a:r>
          </a:p>
          <a:p>
            <a:pPr lvl="1"/>
            <a:r>
              <a:rPr lang="en-GB" altLang="en-US" sz="1200" b="0" dirty="0"/>
              <a:t>2016</a:t>
            </a:r>
            <a:r>
              <a:rPr lang="en-GB" altLang="en-US" sz="1200" dirty="0"/>
              <a:t> </a:t>
            </a:r>
            <a:r>
              <a:rPr lang="en-GB" altLang="en-US" sz="1200" b="0" dirty="0"/>
              <a:t>report, 2017 update in progress </a:t>
            </a:r>
            <a:r>
              <a:rPr lang="en-GB" altLang="en-US" sz="1200" b="0" dirty="0" smtClean="0"/>
              <a:t>(to be published spring 2018) </a:t>
            </a:r>
            <a:endParaRPr lang="en-GB" altLang="en-US" sz="1200" b="0" dirty="0"/>
          </a:p>
          <a:p>
            <a:pPr lvl="1"/>
            <a:r>
              <a:rPr lang="en-GB" altLang="en-US" sz="1200" b="0" dirty="0"/>
              <a:t>Upcoming review of the 2012 Recommendation in Spring </a:t>
            </a:r>
            <a:r>
              <a:rPr lang="en-GB" altLang="en-US" sz="1200" b="0" dirty="0" smtClean="0"/>
              <a:t>2018</a:t>
            </a:r>
            <a:endParaRPr lang="en-GB" altLang="en-US" sz="1400" dirty="0"/>
          </a:p>
          <a:p>
            <a:endParaRPr lang="en-GB" altLang="en-US" sz="1600" b="1" dirty="0" smtClean="0"/>
          </a:p>
          <a:p>
            <a:r>
              <a:rPr lang="en-GB" altLang="en-US" sz="1600" b="1" dirty="0" smtClean="0"/>
              <a:t>Horizon 2020</a:t>
            </a:r>
          </a:p>
          <a:p>
            <a:pPr lvl="1"/>
            <a:r>
              <a:rPr lang="en-GB" altLang="en-US" sz="1200" b="0" dirty="0" smtClean="0"/>
              <a:t>Requirements for Open access to publications and data</a:t>
            </a:r>
          </a:p>
          <a:p>
            <a:pPr lvl="1"/>
            <a:r>
              <a:rPr lang="en-GB" altLang="en-US" sz="1200" b="0" dirty="0" smtClean="0"/>
              <a:t>Funding for the uptake of such policies in MS</a:t>
            </a:r>
          </a:p>
          <a:p>
            <a:pPr lvl="1"/>
            <a:r>
              <a:rPr lang="en-GB" altLang="en-US" sz="1200" b="0" dirty="0" smtClean="0"/>
              <a:t>Funding for the development interoperable infrastructures that support open access and open science at the European level (primarily through the RI WP)</a:t>
            </a:r>
          </a:p>
          <a:p>
            <a:pPr lvl="1"/>
            <a:r>
              <a:rPr lang="en-GB" altLang="en-US" sz="1200" b="0" dirty="0" smtClean="0"/>
              <a:t>Building on investments in infrastructures to develop the European Open Science Cloud (EOSC), a trusted virtual environment </a:t>
            </a:r>
            <a:r>
              <a:rPr lang="en-GB" sz="1200" b="0" dirty="0" smtClean="0"/>
              <a:t>to enable data </a:t>
            </a:r>
            <a:r>
              <a:rPr lang="en-GB" sz="1200" b="0" dirty="0"/>
              <a:t>driven science across boundaries and disciplines </a:t>
            </a:r>
            <a:r>
              <a:rPr lang="en-GB" sz="1200" b="0" dirty="0" smtClean="0"/>
              <a:t>(work in progress)</a:t>
            </a:r>
            <a:endParaRPr lang="en-GB" altLang="en-US" sz="1200" b="0" dirty="0" smtClean="0"/>
          </a:p>
          <a:p>
            <a:endParaRPr lang="en-GB" altLang="en-US" sz="1600" b="1" dirty="0" smtClean="0"/>
          </a:p>
          <a:p>
            <a:r>
              <a:rPr lang="en-GB" altLang="en-US" sz="1600" b="1" dirty="0" smtClean="0"/>
              <a:t>Stakeholders and expertise </a:t>
            </a:r>
            <a:endParaRPr lang="en-GB" altLang="en-US" sz="1600" b="1" dirty="0"/>
          </a:p>
          <a:p>
            <a:r>
              <a:rPr lang="en-GB" altLang="en-US" sz="1400" dirty="0"/>
              <a:t>Open Science Policy </a:t>
            </a:r>
            <a:r>
              <a:rPr lang="en-GB" altLang="en-US" sz="1400" dirty="0" smtClean="0"/>
              <a:t>Platform, expert groups</a:t>
            </a:r>
            <a:endParaRPr lang="en-GB" sz="1400" dirty="0"/>
          </a:p>
          <a:p>
            <a:endParaRPr lang="en-GB" sz="1400" dirty="0" smtClean="0"/>
          </a:p>
          <a:p>
            <a:r>
              <a:rPr lang="en-GB" altLang="en-US" sz="1400" b="1" dirty="0"/>
              <a:t>May 2016 Council Conclusions </a:t>
            </a:r>
          </a:p>
          <a:p>
            <a:pPr lvl="1"/>
            <a:r>
              <a:rPr lang="en-GB" altLang="en-US" sz="1200" b="0" dirty="0"/>
              <a:t>Support for OA publications, data re-use &amp; data management </a:t>
            </a:r>
            <a:endParaRPr lang="en-GB" altLang="en-US" sz="1400" dirty="0"/>
          </a:p>
          <a:p>
            <a:endParaRPr lang="en-GB" dirty="0"/>
          </a:p>
        </p:txBody>
      </p:sp>
    </p:spTree>
    <p:extLst>
      <p:ext uri="{BB962C8B-B14F-4D97-AF65-F5344CB8AC3E}">
        <p14:creationId xmlns:p14="http://schemas.microsoft.com/office/powerpoint/2010/main" val="186492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23528" y="1124744"/>
            <a:ext cx="8497192" cy="936625"/>
          </a:xfrm>
        </p:spPr>
        <p:txBody>
          <a:bodyPr/>
          <a:lstStyle/>
          <a:p>
            <a:r>
              <a:rPr lang="fr-BE" dirty="0" smtClean="0"/>
              <a:t>The international </a:t>
            </a:r>
            <a:r>
              <a:rPr lang="fr-BE" dirty="0" err="1" smtClean="0"/>
              <a:t>landscape</a:t>
            </a:r>
            <a:endParaRPr lang="en-GB" dirty="0" smtClean="0"/>
          </a:p>
        </p:txBody>
      </p:sp>
      <p:sp>
        <p:nvSpPr>
          <p:cNvPr id="18435" name="Content Placeholder 2"/>
          <p:cNvSpPr>
            <a:spLocks noGrp="1"/>
          </p:cNvSpPr>
          <p:nvPr>
            <p:ph idx="1"/>
          </p:nvPr>
        </p:nvSpPr>
        <p:spPr>
          <a:xfrm>
            <a:off x="107504" y="1844824"/>
            <a:ext cx="8784976" cy="4608512"/>
          </a:xfrm>
        </p:spPr>
        <p:txBody>
          <a:bodyPr/>
          <a:lstStyle/>
          <a:p>
            <a:pPr marL="0" indent="0" eaLnBrk="1" hangingPunct="1">
              <a:buFontTx/>
              <a:buNone/>
            </a:pPr>
            <a:r>
              <a:rPr lang="en-GB" sz="2000" dirty="0" smtClean="0"/>
              <a:t>Robust open access policies around the world – not invented in Europe </a:t>
            </a:r>
          </a:p>
          <a:p>
            <a:pPr marL="0" indent="0" algn="just" eaLnBrk="1" hangingPunct="1">
              <a:buFontTx/>
              <a:buNone/>
            </a:pPr>
            <a:endParaRPr lang="en-GB" sz="1800" dirty="0" smtClean="0"/>
          </a:p>
          <a:p>
            <a:pPr lvl="1" algn="just"/>
            <a:r>
              <a:rPr lang="en-GB" sz="1800" b="0" dirty="0" smtClean="0"/>
              <a:t>Strong US OA mandate for federally funded research (agencies with budget of over 100 million €), most notably NIH</a:t>
            </a:r>
          </a:p>
          <a:p>
            <a:pPr marL="457200" lvl="1" indent="0" algn="just">
              <a:buNone/>
            </a:pPr>
            <a:endParaRPr lang="en-GB" sz="1800" b="0" dirty="0"/>
          </a:p>
          <a:p>
            <a:pPr lvl="1" algn="just"/>
            <a:r>
              <a:rPr lang="en-GB" sz="1800" b="0" dirty="0" smtClean="0"/>
              <a:t>Strong green open access mandate in Latin America (SCIELO)</a:t>
            </a:r>
          </a:p>
          <a:p>
            <a:pPr marL="457200" lvl="1" indent="0" algn="just">
              <a:buNone/>
            </a:pPr>
            <a:endParaRPr lang="en-GB" sz="1800" b="0" dirty="0"/>
          </a:p>
          <a:p>
            <a:pPr lvl="1" algn="just"/>
            <a:r>
              <a:rPr lang="en-GB" sz="1800" b="0" dirty="0" smtClean="0"/>
              <a:t>Strong open access policies also in Canada, Australia and Japan</a:t>
            </a:r>
          </a:p>
          <a:p>
            <a:pPr marL="457200" lvl="1" indent="0" algn="just">
              <a:buNone/>
            </a:pPr>
            <a:endParaRPr lang="en-GB" sz="1800" b="0" dirty="0" smtClean="0"/>
          </a:p>
          <a:p>
            <a:pPr lvl="1" algn="just"/>
            <a:r>
              <a:rPr lang="en-GB" sz="1800" b="0" dirty="0" smtClean="0"/>
              <a:t>Developing policies in other countries, e.g. China, Russia…</a:t>
            </a:r>
          </a:p>
          <a:p>
            <a:pPr marL="457200" lvl="1" indent="0" algn="just">
              <a:buNone/>
            </a:pPr>
            <a:endParaRPr lang="en-GB" sz="1800" b="0" dirty="0" smtClean="0"/>
          </a:p>
          <a:p>
            <a:pPr lvl="1" algn="just"/>
            <a:r>
              <a:rPr lang="en-GB" sz="1800" b="0" dirty="0" smtClean="0"/>
              <a:t>Key non-state funders also have robust mandates (</a:t>
            </a:r>
            <a:r>
              <a:rPr lang="en-GB" sz="1800" b="0" dirty="0" err="1" smtClean="0"/>
              <a:t>Wellcome</a:t>
            </a:r>
            <a:r>
              <a:rPr lang="en-GB" sz="1800" b="0" dirty="0"/>
              <a:t> </a:t>
            </a:r>
            <a:r>
              <a:rPr lang="en-GB" sz="1800" b="0" dirty="0" smtClean="0"/>
              <a:t>Trust, Gates Foundation)</a:t>
            </a:r>
          </a:p>
          <a:p>
            <a:pPr lvl="1" algn="just"/>
            <a:endParaRPr lang="en-GB" sz="1800" dirty="0" smtClean="0"/>
          </a:p>
          <a:p>
            <a:pPr lvl="1" algn="just"/>
            <a:endParaRPr lang="en-GB" sz="1800" dirty="0" smtClean="0"/>
          </a:p>
          <a:p>
            <a:pPr marL="457200" lvl="1" indent="0" algn="just">
              <a:buNone/>
            </a:pPr>
            <a:endParaRPr lang="en-GB" sz="1800" dirty="0" smtClean="0"/>
          </a:p>
          <a:p>
            <a:pPr lvl="1" algn="just"/>
            <a:endParaRPr lang="en-GB" sz="1800" dirty="0" smtClean="0"/>
          </a:p>
          <a:p>
            <a:pPr lvl="2"/>
            <a:endParaRPr lang="en-GB" dirty="0"/>
          </a:p>
        </p:txBody>
      </p:sp>
    </p:spTree>
    <p:extLst>
      <p:ext uri="{BB962C8B-B14F-4D97-AF65-F5344CB8AC3E}">
        <p14:creationId xmlns:p14="http://schemas.microsoft.com/office/powerpoint/2010/main" val="402921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2017 NPR report (in progress)</a:t>
            </a:r>
            <a:endParaRPr lang="en-GB" dirty="0"/>
          </a:p>
        </p:txBody>
      </p:sp>
      <p:pic>
        <p:nvPicPr>
          <p:cNvPr id="8909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4486" t="47408" r="11466" b="13129"/>
          <a:stretch/>
        </p:blipFill>
        <p:spPr bwMode="auto">
          <a:xfrm>
            <a:off x="323528" y="2348880"/>
            <a:ext cx="8568952" cy="43182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extLst>
      <p:ext uri="{BB962C8B-B14F-4D97-AF65-F5344CB8AC3E}">
        <p14:creationId xmlns:p14="http://schemas.microsoft.com/office/powerpoint/2010/main" val="2641686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0"/>
            <a:ext cx="8748712" cy="936625"/>
          </a:xfrm>
        </p:spPr>
        <p:txBody>
          <a:bodyPr/>
          <a:lstStyle/>
          <a:p>
            <a:r>
              <a:rPr lang="en-GB" noProof="0" dirty="0" smtClean="0">
                <a:solidFill>
                  <a:srgbClr val="2D2D8A"/>
                </a:solidFill>
              </a:rPr>
              <a:t>Then and now: considerable progress </a:t>
            </a:r>
            <a:endParaRPr lang="en-GB" noProof="0" dirty="0">
              <a:solidFill>
                <a:srgbClr val="2D2D8A"/>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7444477"/>
              </p:ext>
            </p:extLst>
          </p:nvPr>
        </p:nvGraphicFramePr>
        <p:xfrm>
          <a:off x="467544" y="3140968"/>
          <a:ext cx="8229600" cy="3529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entagon 4"/>
          <p:cNvSpPr/>
          <p:nvPr/>
        </p:nvSpPr>
        <p:spPr bwMode="auto">
          <a:xfrm>
            <a:off x="7380312" y="5013176"/>
            <a:ext cx="1080120" cy="648072"/>
          </a:xfrm>
          <a:prstGeom prst="homePlat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7" name="Rectangle 6"/>
          <p:cNvSpPr/>
          <p:nvPr/>
        </p:nvSpPr>
        <p:spPr>
          <a:xfrm>
            <a:off x="6084168" y="2523282"/>
            <a:ext cx="2448272" cy="461665"/>
          </a:xfrm>
          <a:prstGeom prst="rect">
            <a:avLst/>
          </a:prstGeom>
        </p:spPr>
        <p:style>
          <a:lnRef idx="3">
            <a:schemeClr val="lt1"/>
          </a:lnRef>
          <a:fillRef idx="1">
            <a:schemeClr val="accent1"/>
          </a:fillRef>
          <a:effectRef idx="1">
            <a:schemeClr val="accent1"/>
          </a:effectRef>
          <a:fontRef idx="minor">
            <a:schemeClr val="lt1"/>
          </a:fontRef>
        </p:style>
        <p:txBody>
          <a:bodyPr wrap="square" lIns="91440" tIns="45720" rIns="91440" bIns="45720">
            <a:spAutoFit/>
          </a:bodyPr>
          <a:lstStyle/>
          <a:p>
            <a:pPr algn="ct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From 2017</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Rectangle 5"/>
          <p:cNvSpPr/>
          <p:nvPr/>
        </p:nvSpPr>
        <p:spPr>
          <a:xfrm>
            <a:off x="1043608" y="3876921"/>
            <a:ext cx="1368152" cy="461665"/>
          </a:xfrm>
          <a:prstGeom prst="rect">
            <a:avLst/>
          </a:prstGeom>
        </p:spPr>
        <p:style>
          <a:lnRef idx="3">
            <a:schemeClr val="lt1"/>
          </a:lnRef>
          <a:fillRef idx="1">
            <a:schemeClr val="accent1"/>
          </a:fillRef>
          <a:effectRef idx="1">
            <a:schemeClr val="accent1"/>
          </a:effectRef>
          <a:fontRef idx="minor">
            <a:schemeClr val="lt1"/>
          </a:fontRef>
        </p:style>
        <p:txBody>
          <a:bodyPr wrap="square" lIns="91440" tIns="45720" rIns="91440" bIns="45720">
            <a:spAutoFit/>
          </a:bodyPr>
          <a:lstStyle/>
          <a:p>
            <a:pPr algn="ct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2008</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Rectangle 7"/>
          <p:cNvSpPr/>
          <p:nvPr/>
        </p:nvSpPr>
        <p:spPr>
          <a:xfrm>
            <a:off x="3851920" y="3213399"/>
            <a:ext cx="1368152" cy="461665"/>
          </a:xfrm>
          <a:prstGeom prst="rect">
            <a:avLst/>
          </a:prstGeom>
        </p:spPr>
        <p:style>
          <a:lnRef idx="3">
            <a:schemeClr val="lt1"/>
          </a:lnRef>
          <a:fillRef idx="1">
            <a:schemeClr val="accent1"/>
          </a:fillRef>
          <a:effectRef idx="1">
            <a:schemeClr val="accent1"/>
          </a:effectRef>
          <a:fontRef idx="minor">
            <a:schemeClr val="lt1"/>
          </a:fontRef>
        </p:style>
        <p:txBody>
          <a:bodyPr wrap="square" lIns="91440" tIns="45720" rIns="91440" bIns="45720">
            <a:spAutoFit/>
          </a:bodyPr>
          <a:lstStyle/>
          <a:p>
            <a:pPr algn="ct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2014</a:t>
            </a:r>
          </a:p>
        </p:txBody>
      </p:sp>
    </p:spTree>
    <p:extLst>
      <p:ext uri="{BB962C8B-B14F-4D97-AF65-F5344CB8AC3E}">
        <p14:creationId xmlns:p14="http://schemas.microsoft.com/office/powerpoint/2010/main" val="711746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0"/>
            <a:ext cx="8748712" cy="936625"/>
          </a:xfrm>
        </p:spPr>
        <p:txBody>
          <a:bodyPr/>
          <a:lstStyle/>
          <a:p>
            <a:r>
              <a:rPr lang="en-GB" noProof="0" dirty="0" smtClean="0">
                <a:solidFill>
                  <a:srgbClr val="2D2D8A"/>
                </a:solidFill>
              </a:rPr>
              <a:t>…and the future….</a:t>
            </a:r>
            <a:endParaRPr lang="en-GB" noProof="0" dirty="0">
              <a:solidFill>
                <a:srgbClr val="2D2D8A"/>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6526058"/>
              </p:ext>
            </p:extLst>
          </p:nvPr>
        </p:nvGraphicFramePr>
        <p:xfrm>
          <a:off x="467544" y="3140968"/>
          <a:ext cx="8229600" cy="35290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entagon 4"/>
          <p:cNvSpPr/>
          <p:nvPr/>
        </p:nvSpPr>
        <p:spPr bwMode="auto">
          <a:xfrm>
            <a:off x="7380312" y="5013176"/>
            <a:ext cx="1080120" cy="648072"/>
          </a:xfrm>
          <a:prstGeom prst="homePlat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3175" marR="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smtClean="0">
              <a:ln>
                <a:noFill/>
              </a:ln>
              <a:solidFill>
                <a:srgbClr val="0F5494"/>
              </a:solidFill>
              <a:effectLst/>
              <a:latin typeface="Verdana" pitchFamily="34" charset="0"/>
            </a:endParaRPr>
          </a:p>
        </p:txBody>
      </p:sp>
      <p:sp>
        <p:nvSpPr>
          <p:cNvPr id="7" name="Rectangle 6"/>
          <p:cNvSpPr/>
          <p:nvPr/>
        </p:nvSpPr>
        <p:spPr>
          <a:xfrm>
            <a:off x="4644008" y="3247780"/>
            <a:ext cx="1584176" cy="461665"/>
          </a:xfrm>
          <a:prstGeom prst="rect">
            <a:avLst/>
          </a:prstGeom>
        </p:spPr>
        <p:style>
          <a:lnRef idx="3">
            <a:schemeClr val="lt1"/>
          </a:lnRef>
          <a:fillRef idx="1">
            <a:schemeClr val="accent1"/>
          </a:fillRef>
          <a:effectRef idx="1">
            <a:schemeClr val="accent1"/>
          </a:effectRef>
          <a:fontRef idx="minor">
            <a:schemeClr val="lt1"/>
          </a:fontRef>
        </p:style>
        <p:txBody>
          <a:bodyPr wrap="square" lIns="91440" tIns="45720" rIns="91440" bIns="45720">
            <a:spAutoFit/>
          </a:bodyPr>
          <a:lstStyle/>
          <a:p>
            <a:pPr algn="ct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2017 on</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Rectangle 5"/>
          <p:cNvSpPr/>
          <p:nvPr/>
        </p:nvSpPr>
        <p:spPr>
          <a:xfrm>
            <a:off x="1043608" y="3876921"/>
            <a:ext cx="1368152" cy="461665"/>
          </a:xfrm>
          <a:prstGeom prst="rect">
            <a:avLst/>
          </a:prstGeom>
        </p:spPr>
        <p:style>
          <a:lnRef idx="3">
            <a:schemeClr val="lt1"/>
          </a:lnRef>
          <a:fillRef idx="1">
            <a:schemeClr val="accent1"/>
          </a:fillRef>
          <a:effectRef idx="1">
            <a:schemeClr val="accent1"/>
          </a:effectRef>
          <a:fontRef idx="minor">
            <a:schemeClr val="lt1"/>
          </a:fontRef>
        </p:style>
        <p:txBody>
          <a:bodyPr wrap="square" lIns="91440" tIns="45720" rIns="91440" bIns="45720">
            <a:spAutoFit/>
          </a:bodyPr>
          <a:lstStyle/>
          <a:p>
            <a:pPr algn="ct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2008</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8" name="Rectangle 7"/>
          <p:cNvSpPr/>
          <p:nvPr/>
        </p:nvSpPr>
        <p:spPr>
          <a:xfrm>
            <a:off x="2699792" y="3700763"/>
            <a:ext cx="1368152" cy="461665"/>
          </a:xfrm>
          <a:prstGeom prst="rect">
            <a:avLst/>
          </a:prstGeom>
        </p:spPr>
        <p:style>
          <a:lnRef idx="3">
            <a:schemeClr val="lt1"/>
          </a:lnRef>
          <a:fillRef idx="1">
            <a:schemeClr val="accent1"/>
          </a:fillRef>
          <a:effectRef idx="1">
            <a:schemeClr val="accent1"/>
          </a:effectRef>
          <a:fontRef idx="minor">
            <a:schemeClr val="lt1"/>
          </a:fontRef>
        </p:style>
        <p:txBody>
          <a:bodyPr wrap="square" lIns="91440" tIns="45720" rIns="91440" bIns="45720">
            <a:spAutoFit/>
          </a:bodyPr>
          <a:lstStyle/>
          <a:p>
            <a:pPr algn="ctr"/>
            <a:r>
              <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rPr>
              <a:t>2014</a:t>
            </a:r>
          </a:p>
        </p:txBody>
      </p:sp>
      <p:sp>
        <p:nvSpPr>
          <p:cNvPr id="9" name="Rectangle 8"/>
          <p:cNvSpPr/>
          <p:nvPr/>
        </p:nvSpPr>
        <p:spPr>
          <a:xfrm>
            <a:off x="7020272" y="2781856"/>
            <a:ext cx="1584176" cy="461665"/>
          </a:xfrm>
          <a:prstGeom prst="rect">
            <a:avLst/>
          </a:prstGeom>
        </p:spPr>
        <p:style>
          <a:lnRef idx="3">
            <a:schemeClr val="lt1"/>
          </a:lnRef>
          <a:fillRef idx="1">
            <a:schemeClr val="accent1"/>
          </a:fillRef>
          <a:effectRef idx="1">
            <a:schemeClr val="accent1"/>
          </a:effectRef>
          <a:fontRef idx="minor">
            <a:schemeClr val="lt1"/>
          </a:fontRef>
        </p:style>
        <p:txBody>
          <a:bodyPr wrap="square" lIns="91440" tIns="45720" rIns="91440" bIns="45720">
            <a:spAutoFit/>
          </a:bodyPr>
          <a:lstStyle/>
          <a:p>
            <a:pPr algn="ct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FP9</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TextBox 2"/>
          <p:cNvSpPr txBox="1"/>
          <p:nvPr/>
        </p:nvSpPr>
        <p:spPr>
          <a:xfrm>
            <a:off x="7020272" y="3478612"/>
            <a:ext cx="1440160" cy="1384995"/>
          </a:xfrm>
          <a:prstGeom prst="rect">
            <a:avLst/>
          </a:prstGeom>
          <a:noFill/>
        </p:spPr>
        <p:txBody>
          <a:bodyPr wrap="square" rtlCol="0">
            <a:spAutoFit/>
          </a:bodyPr>
          <a:lstStyle/>
          <a:p>
            <a:r>
              <a:rPr lang="en-GB" sz="1400" b="1" dirty="0" smtClean="0">
                <a:solidFill>
                  <a:srgbClr val="00B050"/>
                </a:solidFill>
              </a:rPr>
              <a:t>FP9</a:t>
            </a:r>
          </a:p>
          <a:p>
            <a:r>
              <a:rPr lang="en-GB" sz="1400" dirty="0" smtClean="0">
                <a:solidFill>
                  <a:srgbClr val="00B050"/>
                </a:solidFill>
              </a:rPr>
              <a:t>Will go beyond OA embrace and embed Open Science!! </a:t>
            </a:r>
            <a:endParaRPr lang="en-GB" sz="1400" dirty="0">
              <a:solidFill>
                <a:srgbClr val="00B050"/>
              </a:solidFill>
            </a:endParaRPr>
          </a:p>
        </p:txBody>
      </p:sp>
    </p:spTree>
    <p:extLst>
      <p:ext uri="{BB962C8B-B14F-4D97-AF65-F5344CB8AC3E}">
        <p14:creationId xmlns:p14="http://schemas.microsoft.com/office/powerpoint/2010/main" val="1213512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95288" y="1268413"/>
            <a:ext cx="8229600" cy="936625"/>
          </a:xfrm>
        </p:spPr>
        <p:txBody>
          <a:bodyPr/>
          <a:lstStyle/>
          <a:p>
            <a:pPr eaLnBrk="1" hangingPunct="1"/>
            <a:r>
              <a:rPr lang="fr-BE" dirty="0" smtClean="0"/>
              <a:t>Open </a:t>
            </a:r>
            <a:r>
              <a:rPr lang="fr-BE" dirty="0" err="1" smtClean="0"/>
              <a:t>access</a:t>
            </a:r>
            <a:r>
              <a:rPr lang="fr-BE" dirty="0" smtClean="0"/>
              <a:t> in Horizon 2020</a:t>
            </a:r>
            <a:endParaRPr lang="en-GB" dirty="0" smtClean="0"/>
          </a:p>
        </p:txBody>
      </p:sp>
      <p:sp>
        <p:nvSpPr>
          <p:cNvPr id="22531" name="Content Placeholder 2"/>
          <p:cNvSpPr>
            <a:spLocks noGrp="1"/>
          </p:cNvSpPr>
          <p:nvPr>
            <p:ph idx="1"/>
          </p:nvPr>
        </p:nvSpPr>
        <p:spPr>
          <a:xfrm>
            <a:off x="457200" y="2171700"/>
            <a:ext cx="8229600" cy="4352925"/>
          </a:xfrm>
        </p:spPr>
        <p:txBody>
          <a:bodyPr/>
          <a:lstStyle/>
          <a:p>
            <a:pPr marL="88900" lvl="1" indent="0" eaLnBrk="1" hangingPunct="1">
              <a:spcBef>
                <a:spcPct val="0"/>
              </a:spcBef>
              <a:spcAft>
                <a:spcPts val="600"/>
              </a:spcAft>
              <a:buFontTx/>
              <a:buNone/>
              <a:defRPr/>
            </a:pPr>
            <a:r>
              <a:rPr lang="fr-BE" b="1" dirty="0" err="1" smtClean="0"/>
              <a:t>Regulation</a:t>
            </a:r>
            <a:r>
              <a:rPr lang="fr-BE" b="1" dirty="0" smtClean="0"/>
              <a:t> </a:t>
            </a:r>
            <a:r>
              <a:rPr lang="fr-BE" b="1" dirty="0" err="1" smtClean="0"/>
              <a:t>establishing</a:t>
            </a:r>
            <a:r>
              <a:rPr lang="fr-BE" b="1" dirty="0" smtClean="0"/>
              <a:t> Horizon 2020</a:t>
            </a:r>
            <a:endParaRPr lang="fr-BE" b="1" dirty="0"/>
          </a:p>
          <a:p>
            <a:pPr marL="488950" lvl="2" indent="0" algn="just" eaLnBrk="1" hangingPunct="1">
              <a:spcBef>
                <a:spcPct val="0"/>
              </a:spcBef>
              <a:spcAft>
                <a:spcPts val="600"/>
              </a:spcAft>
              <a:defRPr/>
            </a:pPr>
            <a:endParaRPr lang="en-GB" sz="1800" i="1" dirty="0" smtClean="0"/>
          </a:p>
          <a:p>
            <a:pPr marL="488950" lvl="2" indent="0" algn="just" eaLnBrk="1" hangingPunct="1">
              <a:spcBef>
                <a:spcPct val="0"/>
              </a:spcBef>
              <a:spcAft>
                <a:spcPts val="600"/>
              </a:spcAft>
              <a:defRPr/>
            </a:pPr>
            <a:r>
              <a:rPr lang="en-GB" sz="1800" i="1" dirty="0" smtClean="0"/>
              <a:t>"To </a:t>
            </a:r>
            <a:r>
              <a:rPr lang="en-GB" sz="1800" i="1" dirty="0"/>
              <a:t>increase the circulation and exploitation of knowledge, open access to scientific publications should be ensured. Furthermore, open access to research data resulting from publicly funded research under Horizon 2020 should be promoted, taking into account constraints pertaining to privacy, national security and intellectual property </a:t>
            </a:r>
            <a:r>
              <a:rPr lang="en-GB" sz="1800" i="1" dirty="0" smtClean="0"/>
              <a:t>rights"</a:t>
            </a:r>
            <a:endParaRPr lang="fr-BE" sz="1800" dirty="0"/>
          </a:p>
          <a:p>
            <a:pPr marL="488950" lvl="2" indent="0" algn="just" eaLnBrk="1" hangingPunct="1">
              <a:spcBef>
                <a:spcPct val="0"/>
              </a:spcBef>
              <a:spcAft>
                <a:spcPts val="600"/>
              </a:spcAft>
              <a:defRPr/>
            </a:pPr>
            <a:r>
              <a:rPr lang="en-US" sz="1800" i="1" dirty="0"/>
              <a:t>Open access to </a:t>
            </a:r>
            <a:r>
              <a:rPr lang="en-US" sz="1800" b="1" i="1" dirty="0"/>
              <a:t>scientific publications </a:t>
            </a:r>
            <a:r>
              <a:rPr lang="en-US" sz="1800" i="1" dirty="0"/>
              <a:t>resulting from publicly funded research under Horizon 2020 shall be </a:t>
            </a:r>
            <a:r>
              <a:rPr lang="en-US" sz="1800" b="1" i="1" dirty="0"/>
              <a:t>ensured</a:t>
            </a:r>
            <a:r>
              <a:rPr lang="en-US" sz="1800" i="1" dirty="0"/>
              <a:t> [...].</a:t>
            </a:r>
          </a:p>
          <a:p>
            <a:pPr marL="488950" lvl="2" indent="0" algn="just" eaLnBrk="1" hangingPunct="1">
              <a:spcBef>
                <a:spcPct val="0"/>
              </a:spcBef>
              <a:spcAft>
                <a:spcPts val="600"/>
              </a:spcAft>
              <a:defRPr/>
            </a:pPr>
            <a:r>
              <a:rPr lang="en-US" sz="1800" i="1" dirty="0"/>
              <a:t>Open access to </a:t>
            </a:r>
            <a:r>
              <a:rPr lang="en-US" sz="1800" b="1" i="1" dirty="0"/>
              <a:t>research data </a:t>
            </a:r>
            <a:r>
              <a:rPr lang="en-US" sz="1800" i="1" dirty="0"/>
              <a:t>resulting from publicly funded research under Horizon 2020 shall be </a:t>
            </a:r>
            <a:r>
              <a:rPr lang="en-US" sz="1800" b="1" i="1" dirty="0"/>
              <a:t>promoted</a:t>
            </a:r>
            <a:r>
              <a:rPr lang="en-US" sz="1800" i="1" dirty="0"/>
              <a:t>. </a:t>
            </a:r>
            <a:r>
              <a:rPr lang="en-US" sz="1800" i="1" dirty="0" smtClean="0"/>
              <a:t>[...].</a:t>
            </a:r>
          </a:p>
          <a:p>
            <a:pPr marL="355600" lvl="1" indent="-266700" eaLnBrk="1" hangingPunct="1">
              <a:spcBef>
                <a:spcPct val="0"/>
              </a:spcBef>
              <a:spcAft>
                <a:spcPts val="1200"/>
              </a:spcAft>
              <a:defRPr/>
            </a:pPr>
            <a:endParaRPr lang="fr-BE" b="0" dirty="0"/>
          </a:p>
        </p:txBody>
      </p:sp>
    </p:spTree>
    <p:extLst>
      <p:ext uri="{BB962C8B-B14F-4D97-AF65-F5344CB8AC3E}">
        <p14:creationId xmlns:p14="http://schemas.microsoft.com/office/powerpoint/2010/main" val="3235049049"/>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Open Access to </a:t>
            </a:r>
            <a:r>
              <a:rPr lang="en-GB" dirty="0" smtClean="0"/>
              <a:t>publications: requirements (Art. 29.2 of GA)</a:t>
            </a:r>
            <a:endParaRPr lang="en-GB" dirty="0"/>
          </a:p>
        </p:txBody>
      </p:sp>
      <p:sp>
        <p:nvSpPr>
          <p:cNvPr id="3" name="Content Placeholder 2"/>
          <p:cNvSpPr>
            <a:spLocks noGrp="1"/>
          </p:cNvSpPr>
          <p:nvPr>
            <p:ph idx="1"/>
          </p:nvPr>
        </p:nvSpPr>
        <p:spPr>
          <a:xfrm>
            <a:off x="395536" y="2276872"/>
            <a:ext cx="8363272" cy="4176985"/>
          </a:xfrm>
        </p:spPr>
        <p:txBody>
          <a:bodyPr/>
          <a:lstStyle/>
          <a:p>
            <a:pPr lvl="1"/>
            <a:r>
              <a:rPr lang="en-GB" dirty="0" smtClean="0"/>
              <a:t>What: </a:t>
            </a:r>
            <a:r>
              <a:rPr lang="en-GB" b="0" dirty="0" smtClean="0"/>
              <a:t>Deposit peer-reviewed paper (author version or publisher version) in repository, provide open access to it through repository </a:t>
            </a:r>
          </a:p>
          <a:p>
            <a:pPr lvl="1"/>
            <a:r>
              <a:rPr lang="en-GB" dirty="0" smtClean="0"/>
              <a:t>When: </a:t>
            </a:r>
            <a:r>
              <a:rPr lang="en-GB" b="0" dirty="0" smtClean="0"/>
              <a:t>deposit at publication and make openly accessible at publication, or the latest make openly accessible 6M or 12M (for SSH)</a:t>
            </a:r>
          </a:p>
          <a:p>
            <a:pPr marL="457200" lvl="1" indent="0">
              <a:buNone/>
            </a:pPr>
            <a:endParaRPr lang="en-GB" dirty="0" smtClean="0"/>
          </a:p>
          <a:p>
            <a:pPr marL="457200" lvl="1" indent="0">
              <a:buNone/>
            </a:pPr>
            <a:r>
              <a:rPr lang="en-GB" dirty="0" smtClean="0"/>
              <a:t>UNDERSTANDING THE GA…………….</a:t>
            </a:r>
          </a:p>
          <a:p>
            <a:pPr lvl="1"/>
            <a:r>
              <a:rPr lang="en-GB" sz="1600" b="0" dirty="0" smtClean="0"/>
              <a:t>If a researcher publishes in open access venue: paper still needs to be in repository, but for access a link to publisher's </a:t>
            </a:r>
            <a:r>
              <a:rPr lang="en-GB" sz="1600" b="0" dirty="0" err="1" smtClean="0"/>
              <a:t>oa</a:t>
            </a:r>
            <a:r>
              <a:rPr lang="en-GB" sz="1600" b="0" dirty="0" smtClean="0"/>
              <a:t> copy can be provided </a:t>
            </a:r>
          </a:p>
          <a:p>
            <a:pPr lvl="1"/>
            <a:r>
              <a:rPr lang="en-GB" sz="1600" b="0" dirty="0" smtClean="0"/>
              <a:t>Researcher </a:t>
            </a:r>
            <a:r>
              <a:rPr lang="en-GB" sz="1600" b="0" dirty="0" smtClean="0"/>
              <a:t>needs to make sure they can fulfil the obligation to the contract. Advance planning strongly </a:t>
            </a:r>
            <a:r>
              <a:rPr lang="en-GB" sz="1600" b="0" dirty="0" smtClean="0"/>
              <a:t>advised on where to publish and whether publisher policy compatible with H2020 obligations!</a:t>
            </a:r>
            <a:endParaRPr lang="en-GB" sz="1600" b="0" dirty="0" smtClean="0"/>
          </a:p>
          <a:p>
            <a:pPr lvl="1"/>
            <a:r>
              <a:rPr lang="en-GB" sz="1600" b="0" dirty="0" smtClean="0"/>
              <a:t>APCs </a:t>
            </a:r>
            <a:r>
              <a:rPr lang="en-GB" sz="1600" b="0" dirty="0" smtClean="0"/>
              <a:t>are eligible </a:t>
            </a:r>
            <a:r>
              <a:rPr lang="en-GB" sz="1600" b="0" dirty="0" smtClean="0"/>
              <a:t>costs</a:t>
            </a:r>
            <a:endParaRPr lang="en-GB" sz="1600" b="0" dirty="0"/>
          </a:p>
        </p:txBody>
      </p:sp>
    </p:spTree>
    <p:extLst>
      <p:ext uri="{BB962C8B-B14F-4D97-AF65-F5344CB8AC3E}">
        <p14:creationId xmlns:p14="http://schemas.microsoft.com/office/powerpoint/2010/main" val="1908133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altLang="en-US"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348</TotalTime>
  <Words>1357</Words>
  <Application>Microsoft Office PowerPoint</Application>
  <PresentationFormat>On-screen Show (4:3)</PresentationFormat>
  <Paragraphs>221</Paragraphs>
  <Slides>22</Slides>
  <Notes>4</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Blank</vt:lpstr>
      <vt:lpstr>PowerPoint Presentation</vt:lpstr>
      <vt:lpstr>The Commission objective</vt:lpstr>
      <vt:lpstr>A multifaceted policy approach </vt:lpstr>
      <vt:lpstr>The international landscape</vt:lpstr>
      <vt:lpstr>2017 NPR report (in progress)</vt:lpstr>
      <vt:lpstr>Then and now: considerable progress </vt:lpstr>
      <vt:lpstr>…and the future….</vt:lpstr>
      <vt:lpstr>Open access in Horizon 2020</vt:lpstr>
      <vt:lpstr>Open Access to publications: requirements (Art. 29.2 of GA)</vt:lpstr>
      <vt:lpstr>ORD pilot requirements</vt:lpstr>
      <vt:lpstr>Projects must have a DMP</vt:lpstr>
      <vt:lpstr>PowerPoint Presentation</vt:lpstr>
      <vt:lpstr>Clarifying terminology…</vt:lpstr>
      <vt:lpstr>FAIR Data Management DMP (1/3)</vt:lpstr>
      <vt:lpstr>FAIR Data Management DMP (2/3)</vt:lpstr>
      <vt:lpstr>FAIR Data Management DMP (3/3)</vt:lpstr>
      <vt:lpstr>Guidelines on FAIR Data Management</vt:lpstr>
      <vt:lpstr>Challenges to be solved &amp; Tools</vt:lpstr>
      <vt:lpstr>Ressources - policy</vt:lpstr>
      <vt:lpstr>Resources (practical for EC policy)</vt:lpstr>
      <vt:lpstr>Resources – practical</vt:lpstr>
      <vt:lpstr>We welcome your input </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TSOUKALA Victoria (CNECT)</dc:creator>
  <cp:lastModifiedBy>TSOUKALA Victoria (CNECT)</cp:lastModifiedBy>
  <cp:revision>12</cp:revision>
  <cp:lastPrinted>2018-02-07T15:43:20Z</cp:lastPrinted>
  <dcterms:created xsi:type="dcterms:W3CDTF">2017-11-27T12:33:49Z</dcterms:created>
  <dcterms:modified xsi:type="dcterms:W3CDTF">2018-02-07T15:52:02Z</dcterms:modified>
</cp:coreProperties>
</file>