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3" r:id="rId5"/>
    <p:sldId id="260" r:id="rId6"/>
    <p:sldId id="258" r:id="rId7"/>
    <p:sldId id="274" r:id="rId8"/>
    <p:sldId id="276" r:id="rId9"/>
    <p:sldId id="259" r:id="rId10"/>
    <p:sldId id="271" r:id="rId11"/>
    <p:sldId id="261" r:id="rId12"/>
    <p:sldId id="275" r:id="rId13"/>
    <p:sldId id="269" r:id="rId14"/>
    <p:sldId id="270" r:id="rId15"/>
    <p:sldId id="262" r:id="rId16"/>
    <p:sldId id="264" r:id="rId17"/>
    <p:sldId id="263" r:id="rId18"/>
    <p:sldId id="268" r:id="rId19"/>
    <p:sldId id="265" r:id="rId20"/>
    <p:sldId id="267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240E9-9F56-A540-97D6-26794CA0E34E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FE131-AED1-F342-8225-5F99DA7AD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17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69030-33D8-2C45-82CB-6523B51665F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180E-6BCB-F045-AD49-5D6CB294E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7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DOEGrids</a:t>
            </a:r>
            <a:r>
              <a:rPr lang="en-US" baseline="0" dirty="0" smtClean="0"/>
              <a:t> stopped issuing certs due to …</a:t>
            </a:r>
          </a:p>
          <a:p>
            <a:r>
              <a:rPr lang="en-US" baseline="0" dirty="0" err="1" smtClean="0"/>
              <a:t>DOEGrids</a:t>
            </a:r>
            <a:r>
              <a:rPr lang="en-US" baseline="0" dirty="0" smtClean="0"/>
              <a:t> VOs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180E-6BCB-F045-AD49-5D6CB294E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ESNet</a:t>
            </a:r>
            <a:r>
              <a:rPr lang="en-US" baseline="0" dirty="0" smtClean="0"/>
              <a:t> and agreed </a:t>
            </a:r>
            <a:r>
              <a:rPr lang="en-US" baseline="0" dirty="0" err="1" smtClean="0"/>
              <a:t>tp</a:t>
            </a:r>
            <a:r>
              <a:rPr lang="en-US" baseline="0" dirty="0" smtClean="0"/>
              <a:t> transfer CA to </a:t>
            </a:r>
            <a:r>
              <a:rPr lang="en-US" baseline="0" dirty="0" err="1" smtClean="0"/>
              <a:t>osg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VOs created </a:t>
            </a:r>
            <a:r>
              <a:rPr lang="en-US" baseline="0" dirty="0" err="1" smtClean="0"/>
              <a:t>Ras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180E-6BCB-F045-AD49-5D6CB294E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9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Sliver vs. basic.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180E-6BCB-F045-AD49-5D6CB294E6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1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far not accepting Protect Net.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180E-6BCB-F045-AD49-5D6CB294E6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0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1180E-6BCB-F045-AD49-5D6CB294E6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2700"/>
            <a:ext cx="1393825" cy="1001713"/>
            <a:chOff x="0" y="8"/>
            <a:chExt cx="878" cy="631"/>
          </a:xfrm>
        </p:grpSpPr>
        <p:pic>
          <p:nvPicPr>
            <p:cNvPr id="5" name="Picture 12" descr="osg_logo_4c_white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6"/>
              <a:ext cx="878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 descr="osg-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8"/>
              <a:ext cx="82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1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1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0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0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2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1438" y="0"/>
            <a:ext cx="6561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10148" name="Rectangle 4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+mn-ea"/>
            </a:endParaRPr>
          </a:p>
        </p:txBody>
      </p:sp>
      <p:sp>
        <p:nvSpPr>
          <p:cNvPr id="2310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507163"/>
            <a:ext cx="4191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8000"/>
                </a:solidFill>
                <a:latin typeface="Arial" charset="0"/>
                <a:cs typeface="ＭＳ Ｐゴシック" charset="0"/>
              </a:defRPr>
            </a:lvl1pPr>
          </a:lstStyle>
          <a:p>
            <a:fld id="{04EE8ED9-4F90-A143-ABB0-8EB85C93C0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10152" name="Line 8"/>
          <p:cNvSpPr>
            <a:spLocks noChangeShapeType="1"/>
          </p:cNvSpPr>
          <p:nvPr/>
        </p:nvSpPr>
        <p:spPr bwMode="auto">
          <a:xfrm flipV="1">
            <a:off x="685800" y="1155700"/>
            <a:ext cx="8458200" cy="127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Lucida Sans" pitchFamily="48" charset="0"/>
              <a:ea typeface="+mn-ea"/>
            </a:endParaRPr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0" y="12700"/>
            <a:ext cx="1393825" cy="1077913"/>
            <a:chOff x="0" y="8"/>
            <a:chExt cx="878" cy="679"/>
          </a:xfrm>
        </p:grpSpPr>
        <p:pic>
          <p:nvPicPr>
            <p:cNvPr id="1034" name="Picture 6" descr="osg_logo_4c_white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4"/>
              <a:ext cx="878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2" descr="osg-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8"/>
              <a:ext cx="82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10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46850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8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2310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1088" y="6556375"/>
            <a:ext cx="443071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8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28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0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16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common.org/" TargetMode="External"/><Relationship Id="rId4" Type="http://schemas.openxmlformats.org/officeDocument/2006/relationships/hyperlink" Target="http://osgconnect.net/" TargetMode="External"/><Relationship Id="rId5" Type="http://schemas.openxmlformats.org/officeDocument/2006/relationships/hyperlink" Target="http://home.fnal.gov/~kevinh/" TargetMode="External"/><Relationship Id="rId6" Type="http://schemas.openxmlformats.org/officeDocument/2006/relationships/hyperlink" Target="https://osg-docdb.opensciencegrid.org:440/cgi-bin/ShowDocument?docid=1149" TargetMode="External"/><Relationship Id="rId7" Type="http://schemas.openxmlformats.org/officeDocument/2006/relationships/hyperlink" Target="https://osg-docdb.opensciencegrid.org:440/cgi-bin/ShowDocument?docid=117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Security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Evolution of the Open </a:t>
            </a:r>
            <a:r>
              <a:rPr lang="en-US" dirty="0"/>
              <a:t>Science </a:t>
            </a:r>
            <a:r>
              <a:rPr lang="en-US"/>
              <a:t>Grid Authentication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Hill</a:t>
            </a:r>
          </a:p>
          <a:p>
            <a:r>
              <a:rPr lang="en-US" dirty="0" smtClean="0"/>
              <a:t>Fermilab</a:t>
            </a:r>
          </a:p>
          <a:p>
            <a:r>
              <a:rPr lang="en-US" dirty="0" smtClean="0"/>
              <a:t>OSG Security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CILogon</a:t>
            </a:r>
            <a:r>
              <a:rPr lang="en-US" dirty="0" smtClean="0"/>
              <a:t> Basic CA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for users to get certificates</a:t>
            </a:r>
          </a:p>
          <a:p>
            <a:r>
              <a:rPr lang="en-US" dirty="0" smtClean="0"/>
              <a:t>Replaces the RA-&gt;Sponsor manual verification step in the OSG CA workflow a federated authentication check via </a:t>
            </a:r>
            <a:r>
              <a:rPr lang="en-US" dirty="0" err="1" smtClean="0"/>
              <a:t>InCommon</a:t>
            </a:r>
            <a:r>
              <a:rPr lang="en-US" smtClean="0"/>
              <a:t> federation.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6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err="1" smtClean="0"/>
              <a:t>CILogon</a:t>
            </a:r>
            <a:r>
              <a:rPr lang="en-US" dirty="0" smtClean="0"/>
              <a:t> Basic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Currently looking for more sites to accept certs, so more users can use them.</a:t>
            </a:r>
          </a:p>
          <a:p>
            <a:r>
              <a:rPr lang="en-US" dirty="0"/>
              <a:t>Not currently issuing service certs.</a:t>
            </a:r>
          </a:p>
          <a:p>
            <a:r>
              <a:rPr lang="en-US" dirty="0"/>
              <a:t>Some sites have issue with certain </a:t>
            </a:r>
            <a:r>
              <a:rPr lang="en-US" dirty="0" err="1" smtClean="0"/>
              <a:t>IdPs</a:t>
            </a:r>
            <a:r>
              <a:rPr lang="en-US" dirty="0" smtClean="0"/>
              <a:t>, </a:t>
            </a:r>
            <a:r>
              <a:rPr lang="en-US" dirty="0"/>
              <a:t>which effectively lets everyone with a valid email account sign up.</a:t>
            </a:r>
          </a:p>
          <a:p>
            <a:pPr lvl="1"/>
            <a:r>
              <a:rPr lang="en-US" dirty="0"/>
              <a:t>Can be limited via modified </a:t>
            </a:r>
            <a:r>
              <a:rPr lang="en-US" dirty="0" err="1"/>
              <a:t>signing_policy</a:t>
            </a:r>
            <a:r>
              <a:rPr lang="en-US" dirty="0"/>
              <a:t> file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Care needed in case of updates to </a:t>
            </a:r>
            <a:r>
              <a:rPr lang="en-US" dirty="0" err="1" smtClean="0"/>
              <a:t>cilogon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cert package.</a:t>
            </a:r>
            <a:endParaRPr lang="en-US" dirty="0"/>
          </a:p>
          <a:p>
            <a:r>
              <a:rPr lang="en-US" dirty="0"/>
              <a:t>Really not that different than regional CA or large university.</a:t>
            </a:r>
          </a:p>
          <a:p>
            <a:r>
              <a:rPr lang="en-US" dirty="0"/>
              <a:t>VO registration is an added authentication step.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0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Certificate-free Job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management can be a headache, especially for new users who may not need individual certificates for any other use.</a:t>
            </a:r>
          </a:p>
          <a:p>
            <a:r>
              <a:rPr lang="en-US" dirty="0" smtClean="0"/>
              <a:t>Manual approval process in the case of traditional CAs could result in delays of several days in issuing certificates.</a:t>
            </a:r>
          </a:p>
          <a:p>
            <a:r>
              <a:rPr lang="en-US" dirty="0" smtClean="0"/>
              <a:t>Glidein WMS allows users to submit jobs with local account on a submission system, without their own certificate.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3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Certificate-Free Job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use certificates?</a:t>
            </a:r>
          </a:p>
          <a:p>
            <a:pPr lvl="1"/>
            <a:r>
              <a:rPr lang="en-US" dirty="0"/>
              <a:t>Identify users running </a:t>
            </a:r>
            <a:r>
              <a:rPr lang="en-US" dirty="0" smtClean="0"/>
              <a:t>jobs (</a:t>
            </a:r>
            <a:r>
              <a:rPr lang="en-US" dirty="0"/>
              <a:t>traceability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Identify who is running a particular job.</a:t>
            </a:r>
          </a:p>
          <a:p>
            <a:pPr lvl="2"/>
            <a:r>
              <a:rPr lang="en-US" dirty="0" smtClean="0"/>
              <a:t>Identify where a particular user has jobs running.</a:t>
            </a:r>
            <a:endParaRPr lang="en-US" dirty="0"/>
          </a:p>
          <a:p>
            <a:pPr lvl="1"/>
            <a:r>
              <a:rPr lang="en-US" dirty="0"/>
              <a:t>Control </a:t>
            </a:r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Block a compromised account from running new jobs.</a:t>
            </a:r>
            <a:endParaRPr lang="en-US" dirty="0"/>
          </a:p>
          <a:p>
            <a:pPr lvl="1"/>
            <a:r>
              <a:rPr lang="en-US" dirty="0"/>
              <a:t>Block unwanted </a:t>
            </a:r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Limit access to jobs from certain VOs, or other criteria.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4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Certificate-Free Job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these functions without certificates?</a:t>
            </a:r>
          </a:p>
          <a:p>
            <a:r>
              <a:rPr lang="en-US" dirty="0"/>
              <a:t>Yes, if we move job submission from end user systems to VO managed portals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Only reliable if user management policies of submission portal is trusted.</a:t>
            </a:r>
          </a:p>
          <a:p>
            <a:r>
              <a:rPr lang="en-US" dirty="0" smtClean="0"/>
              <a:t>Certificates allow jobs to be submitted from any computer with appropriate tools installed.</a:t>
            </a:r>
          </a:p>
          <a:p>
            <a:r>
              <a:rPr lang="en-US" dirty="0" smtClean="0"/>
              <a:t>Account management needs to be trusted.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5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Glidein WMS Overview</a:t>
            </a:r>
            <a:endParaRPr lang="en-US" dirty="0"/>
          </a:p>
        </p:txBody>
      </p:sp>
      <p:pic>
        <p:nvPicPr>
          <p:cNvPr id="7" name="Content Placeholder 6" descr="glideinwm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3" r="-5519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6888" y="5933523"/>
            <a:ext cx="8172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Blatantly </a:t>
            </a:r>
            <a:r>
              <a:rPr lang="en-US" sz="1200" dirty="0"/>
              <a:t>stolen from http://</a:t>
            </a:r>
            <a:r>
              <a:rPr lang="en-US" sz="1200" dirty="0" err="1"/>
              <a:t>www.uscms.org</a:t>
            </a:r>
            <a:r>
              <a:rPr lang="en-US" sz="1200" dirty="0"/>
              <a:t>/</a:t>
            </a:r>
            <a:r>
              <a:rPr lang="en-US" sz="1200" dirty="0" err="1"/>
              <a:t>SoftwareComputing</a:t>
            </a:r>
            <a:r>
              <a:rPr lang="en-US" sz="1200" dirty="0"/>
              <a:t>/Grid/WMS/</a:t>
            </a:r>
            <a:r>
              <a:rPr lang="en-US" sz="1200" dirty="0" err="1"/>
              <a:t>glideinWMS</a:t>
            </a:r>
            <a:r>
              <a:rPr lang="en-US" sz="1200" dirty="0"/>
              <a:t>/</a:t>
            </a:r>
            <a:r>
              <a:rPr lang="en-US" sz="1200" dirty="0" err="1"/>
              <a:t>doc.prd</a:t>
            </a:r>
            <a:r>
              <a:rPr lang="en-US" sz="1200" dirty="0"/>
              <a:t>/</a:t>
            </a:r>
            <a:r>
              <a:rPr lang="en-US" sz="1200" dirty="0" err="1"/>
              <a:t>index.html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279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Certificate</a:t>
            </a:r>
            <a:r>
              <a:rPr lang="en-US" smtClean="0"/>
              <a:t>-Free </a:t>
            </a:r>
            <a:r>
              <a:rPr lang="en-US" dirty="0"/>
              <a:t>Job</a:t>
            </a:r>
            <a:r>
              <a:rPr lang="en-US"/>
              <a:t> Submission </a:t>
            </a:r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</a:t>
            </a:r>
            <a:r>
              <a:rPr lang="en-US"/>
              <a:t>if </a:t>
            </a:r>
            <a:r>
              <a:rPr lang="en-US" dirty="0"/>
              <a:t>traceability</a:t>
            </a:r>
            <a:r>
              <a:rPr lang="en-US"/>
              <a:t> is possible</a:t>
            </a:r>
            <a:r>
              <a:rPr lang="en-US" dirty="0"/>
              <a:t>,</a:t>
            </a:r>
            <a:r>
              <a:rPr lang="en-US"/>
              <a:t> to </a:t>
            </a:r>
            <a:r>
              <a:rPr lang="en-US" smtClean="0"/>
              <a:t>determine </a:t>
            </a:r>
            <a:r>
              <a:rPr lang="en-US" dirty="0"/>
              <a:t>individual running job submitted via Glidein without end user x509 cert.</a:t>
            </a:r>
          </a:p>
          <a:p>
            <a:r>
              <a:rPr lang="en-US" dirty="0"/>
              <a:t>Requires coordination of admins at worker node, factory and frontend systems.</a:t>
            </a:r>
          </a:p>
          <a:p>
            <a:r>
              <a:rPr lang="en-US" dirty="0"/>
              <a:t>All information was preserved in logs. Not a single stop for the information needed.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Traceability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VOs can have multiple independent submission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 control limited to blocking </a:t>
            </a:r>
            <a:r>
              <a:rPr lang="en-US" dirty="0" err="1" smtClean="0"/>
              <a:t>dn</a:t>
            </a:r>
            <a:r>
              <a:rPr lang="en-US" dirty="0" smtClean="0"/>
              <a:t> of the VO submission system instead of individual dn.</a:t>
            </a:r>
            <a:endParaRPr lang="en-US" dirty="0" smtClean="0"/>
          </a:p>
          <a:p>
            <a:r>
              <a:rPr lang="en-US" dirty="0" smtClean="0"/>
              <a:t>Flocking produces additional complications.</a:t>
            </a:r>
          </a:p>
          <a:p>
            <a:r>
              <a:rPr lang="en-US" dirty="0" smtClean="0"/>
              <a:t>Should all VOs be trusted?</a:t>
            </a:r>
          </a:p>
          <a:p>
            <a:r>
              <a:rPr lang="en-US" dirty="0" smtClean="0"/>
              <a:t>If not, what changes should we make?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4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OSG Connect project provides a web portal for users to sign up and submit jobs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CILogon</a:t>
            </a:r>
            <a:r>
              <a:rPr lang="en-US" dirty="0" smtClean="0"/>
              <a:t>/</a:t>
            </a:r>
            <a:r>
              <a:rPr lang="en-US" dirty="0" err="1" smtClean="0"/>
              <a:t>InCommon</a:t>
            </a:r>
            <a:r>
              <a:rPr lang="en-US" dirty="0" smtClean="0"/>
              <a:t> federated authentication so there is only minimal delays in creating accounts for users of existing experiments</a:t>
            </a:r>
          </a:p>
          <a:p>
            <a:r>
              <a:rPr lang="en-US" dirty="0" smtClean="0"/>
              <a:t>Uses Globus Online to transfer data via web browser</a:t>
            </a:r>
          </a:p>
          <a:p>
            <a:r>
              <a:rPr lang="en-US" dirty="0" smtClean="0"/>
              <a:t>Submitted jobs are flocked to existing OSG VOs frontend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9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Continue with </a:t>
            </a:r>
            <a:r>
              <a:rPr lang="en-US" dirty="0" err="1" smtClean="0"/>
              <a:t>Digicert</a:t>
            </a:r>
            <a:r>
              <a:rPr lang="en-US" dirty="0" smtClean="0"/>
              <a:t> CA signed certificates for the time being.</a:t>
            </a:r>
          </a:p>
          <a:p>
            <a:r>
              <a:rPr lang="en-US" dirty="0" smtClean="0"/>
              <a:t>Recommend </a:t>
            </a:r>
            <a:r>
              <a:rPr lang="en-US" dirty="0" err="1" smtClean="0"/>
              <a:t>CILogon</a:t>
            </a:r>
            <a:r>
              <a:rPr lang="en-US" dirty="0" smtClean="0"/>
              <a:t> CA signed certs for </a:t>
            </a:r>
            <a:r>
              <a:rPr lang="en-US" dirty="0" err="1" smtClean="0"/>
              <a:t>InCommon</a:t>
            </a:r>
            <a:r>
              <a:rPr lang="en-US" dirty="0" smtClean="0"/>
              <a:t> member sites.</a:t>
            </a:r>
          </a:p>
          <a:p>
            <a:r>
              <a:rPr lang="en-US" dirty="0" smtClean="0"/>
              <a:t>Pursue federated login support via </a:t>
            </a:r>
            <a:r>
              <a:rPr lang="en-US" dirty="0" err="1" smtClean="0"/>
              <a:t>InCommon</a:t>
            </a:r>
            <a:r>
              <a:rPr lang="en-US" dirty="0" smtClean="0"/>
              <a:t> federation (</a:t>
            </a:r>
            <a:r>
              <a:rPr lang="en-US" dirty="0" err="1" smtClean="0"/>
              <a:t>CILogon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Eliminate end user certificate requirements for normal usage from known submission nodes.</a:t>
            </a:r>
          </a:p>
          <a:p>
            <a:r>
              <a:rPr lang="en-US" dirty="0" smtClean="0"/>
              <a:t>Move job submission from end user systems to VO managed portals.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9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OSG </a:t>
            </a:r>
            <a:r>
              <a:rPr lang="en-US" dirty="0"/>
              <a:t>PKI transition to OSG </a:t>
            </a:r>
            <a:r>
              <a:rPr lang="en-US" dirty="0" smtClean="0"/>
              <a:t>CA</a:t>
            </a:r>
          </a:p>
          <a:p>
            <a:r>
              <a:rPr lang="en-US" dirty="0" smtClean="0"/>
              <a:t>SHA2 </a:t>
            </a:r>
            <a:endParaRPr lang="en-US" dirty="0"/>
          </a:p>
          <a:p>
            <a:r>
              <a:rPr lang="en-US" dirty="0" err="1"/>
              <a:t>CILogon</a:t>
            </a:r>
            <a:r>
              <a:rPr lang="en-US" dirty="0"/>
              <a:t> CA certificates</a:t>
            </a:r>
          </a:p>
          <a:p>
            <a:r>
              <a:rPr lang="en-US" dirty="0"/>
              <a:t>Certificate</a:t>
            </a:r>
            <a:r>
              <a:rPr lang="en-US" dirty="0" smtClean="0"/>
              <a:t>-Free </a:t>
            </a:r>
            <a:r>
              <a:rPr lang="en-US" dirty="0"/>
              <a:t>Job </a:t>
            </a:r>
            <a:r>
              <a:rPr lang="en-US" dirty="0" smtClean="0"/>
              <a:t>Submissions</a:t>
            </a:r>
            <a:endParaRPr lang="en-US" dirty="0"/>
          </a:p>
          <a:p>
            <a:r>
              <a:rPr lang="en-US" dirty="0"/>
              <a:t>Future </a:t>
            </a:r>
            <a:r>
              <a:rPr lang="en-US" dirty="0" smtClean="0"/>
              <a:t>Goals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://twiki.grid.iu.edu/bin/view/Security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OSG Security Page</a:t>
            </a:r>
          </a:p>
          <a:p>
            <a:r>
              <a:rPr lang="en-US" dirty="0" smtClean="0">
                <a:hlinkClick r:id="rId3"/>
              </a:rPr>
              <a:t>http://cilogon.org/osg</a:t>
            </a:r>
          </a:p>
          <a:p>
            <a:r>
              <a:rPr lang="en-US" dirty="0" smtClean="0">
                <a:hlinkClick r:id="rId3"/>
              </a:rPr>
              <a:t>http://incommon.org/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http://osgconnect.net/</a:t>
            </a:r>
            <a:endParaRPr lang="en-US" dirty="0"/>
          </a:p>
          <a:p>
            <a:r>
              <a:rPr lang="en-US" dirty="0" smtClean="0">
                <a:hlinkClick r:id="rId5"/>
              </a:rPr>
              <a:t>http://home.fnal.gov/~kevinh/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https://osg-docdb.opensciencegrid.org:440/cgi-bin/ShowDocument?docid=</a:t>
            </a:r>
            <a:r>
              <a:rPr lang="en-US" dirty="0" smtClean="0">
                <a:hlinkClick r:id="rId6"/>
              </a:rPr>
              <a:t>1149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Traceability </a:t>
            </a:r>
            <a:r>
              <a:rPr lang="en-US" dirty="0"/>
              <a:t>Requirements for end user jobs without certificates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https://osg-docdb.opensciencegrid.org:440/cgi-bin/ShowDocument?docid=</a:t>
            </a:r>
            <a:r>
              <a:rPr lang="en-US" dirty="0" smtClean="0">
                <a:hlinkClick r:id="rId7"/>
              </a:rPr>
              <a:t>1175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Assessment of User Job Traceability in GlideinWMS framework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Hopefully everyone is still awake…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pic>
        <p:nvPicPr>
          <p:cNvPr id="7" name="Picture 6" descr="kj_sleeping_with_so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2696345"/>
            <a:ext cx="2959941" cy="33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7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OSG Security Team</a:t>
            </a:r>
          </a:p>
          <a:p>
            <a:pPr lvl="1"/>
            <a:r>
              <a:rPr lang="en-US" dirty="0" smtClean="0"/>
              <a:t>Mine </a:t>
            </a:r>
            <a:r>
              <a:rPr lang="en-US" dirty="0" err="1" smtClean="0"/>
              <a:t>Altunay</a:t>
            </a:r>
            <a:r>
              <a:rPr lang="en-US" dirty="0" smtClean="0"/>
              <a:t> – OSG Security Officer</a:t>
            </a:r>
          </a:p>
          <a:p>
            <a:pPr lvl="1"/>
            <a:r>
              <a:rPr lang="en-US" dirty="0" smtClean="0"/>
              <a:t>Kevin Hill</a:t>
            </a:r>
          </a:p>
          <a:p>
            <a:pPr lvl="1"/>
            <a:r>
              <a:rPr lang="en-US" dirty="0" err="1" smtClean="0"/>
              <a:t>Anand</a:t>
            </a:r>
            <a:r>
              <a:rPr lang="en-US" dirty="0" smtClean="0"/>
              <a:t> </a:t>
            </a:r>
            <a:r>
              <a:rPr lang="en-US" dirty="0" err="1" smtClean="0"/>
              <a:t>Padmanabhan</a:t>
            </a:r>
            <a:endParaRPr lang="en-US" dirty="0" smtClean="0"/>
          </a:p>
          <a:p>
            <a:r>
              <a:rPr lang="en-US" dirty="0" smtClean="0"/>
              <a:t>The Open Science </a:t>
            </a:r>
            <a:r>
              <a:rPr lang="en-US" smtClean="0"/>
              <a:t>Grid is funded </a:t>
            </a:r>
            <a:r>
              <a:rPr lang="en-US" dirty="0"/>
              <a:t>by National Science Foundation and Department of Energy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8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PKI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OSG historically has used x509 certificates (proxies) for authentication.</a:t>
            </a:r>
          </a:p>
          <a:p>
            <a:r>
              <a:rPr lang="en-US" dirty="0" smtClean="0"/>
              <a:t>The security team is responsible for the OSG root CA bundles.</a:t>
            </a:r>
          </a:p>
          <a:p>
            <a:pPr lvl="1"/>
            <a:r>
              <a:rPr lang="en-US" dirty="0" smtClean="0"/>
              <a:t>IGTF bundle + a few additions.</a:t>
            </a:r>
          </a:p>
          <a:p>
            <a:r>
              <a:rPr lang="en-US" dirty="0" err="1" smtClean="0"/>
              <a:t>DOEGrids</a:t>
            </a:r>
            <a:r>
              <a:rPr lang="en-US" dirty="0" smtClean="0"/>
              <a:t> CA shut down, and OSG started its own CA.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9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PKI Transition – </a:t>
            </a:r>
            <a:r>
              <a:rPr lang="en-US" dirty="0" err="1" smtClean="0"/>
              <a:t>DOEGrids</a:t>
            </a:r>
            <a:r>
              <a:rPr lang="en-US" dirty="0" smtClean="0"/>
              <a:t>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DOEGrids</a:t>
            </a:r>
            <a:r>
              <a:rPr lang="en-US" dirty="0" smtClean="0"/>
              <a:t> CA stopped issuing new certs March 2013. All existing </a:t>
            </a:r>
            <a:r>
              <a:rPr lang="en-US" dirty="0" err="1" smtClean="0"/>
              <a:t>DOEGrids</a:t>
            </a:r>
            <a:r>
              <a:rPr lang="en-US" dirty="0" smtClean="0"/>
              <a:t> certs will expire early 2014.</a:t>
            </a:r>
          </a:p>
          <a:p>
            <a:r>
              <a:rPr lang="en-US" dirty="0" smtClean="0"/>
              <a:t>When announced (well ahead of time) OSG started planning to create its own CA. </a:t>
            </a:r>
          </a:p>
          <a:p>
            <a:r>
              <a:rPr lang="en-US" dirty="0" smtClean="0"/>
              <a:t>Some concerns:</a:t>
            </a:r>
          </a:p>
          <a:p>
            <a:pPr lvl="1"/>
            <a:r>
              <a:rPr lang="en-US" dirty="0" err="1" smtClean="0"/>
              <a:t>DOEGrids</a:t>
            </a:r>
            <a:r>
              <a:rPr lang="en-US" dirty="0" smtClean="0"/>
              <a:t> CA had its own web site for user cert requests, as well as command line tools for getting certificates.</a:t>
            </a:r>
          </a:p>
          <a:p>
            <a:pPr lvl="1"/>
            <a:r>
              <a:rPr lang="en-US" dirty="0" err="1" smtClean="0"/>
              <a:t>DOEGrids</a:t>
            </a:r>
            <a:r>
              <a:rPr lang="en-US" dirty="0" smtClean="0"/>
              <a:t> CA had its own concept of Sites and Virtual Organizations.</a:t>
            </a:r>
          </a:p>
          <a:p>
            <a:pPr lvl="1"/>
            <a:r>
              <a:rPr lang="en-US" dirty="0" smtClean="0"/>
              <a:t>Served wider audience than OSG.</a:t>
            </a:r>
          </a:p>
          <a:p>
            <a:pPr lvl="1"/>
            <a:r>
              <a:rPr lang="en-US" dirty="0" smtClean="0"/>
              <a:t>Slightly different mapping of virtual organizations.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2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OSG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OSG now has its own certificate portal with </a:t>
            </a:r>
            <a:r>
              <a:rPr lang="en-US" dirty="0" err="1" smtClean="0"/>
              <a:t>DigiCert</a:t>
            </a:r>
            <a:r>
              <a:rPr lang="en-US" dirty="0" smtClean="0"/>
              <a:t> CA signing certificates in the background.</a:t>
            </a:r>
          </a:p>
          <a:p>
            <a:r>
              <a:rPr lang="en-US" dirty="0" err="1" smtClean="0"/>
              <a:t>Digicert</a:t>
            </a:r>
            <a:r>
              <a:rPr lang="en-US" dirty="0" smtClean="0"/>
              <a:t> created a separate OSG Grid root CA.</a:t>
            </a:r>
          </a:p>
          <a:p>
            <a:r>
              <a:rPr lang="en-US" dirty="0" smtClean="0"/>
              <a:t>New web interface and command line tools.</a:t>
            </a:r>
          </a:p>
          <a:p>
            <a:r>
              <a:rPr lang="en-US" dirty="0" smtClean="0"/>
              <a:t>Web interface part of existing OIM system.</a:t>
            </a:r>
          </a:p>
          <a:p>
            <a:r>
              <a:rPr lang="en-US" dirty="0" smtClean="0"/>
              <a:t>Integrated with OSG GOC ticket system.</a:t>
            </a:r>
          </a:p>
          <a:p>
            <a:r>
              <a:rPr lang="en-US" dirty="0" smtClean="0"/>
              <a:t>Some growing pains with getting old </a:t>
            </a:r>
            <a:r>
              <a:rPr lang="en-US" dirty="0" err="1" smtClean="0"/>
              <a:t>DOEGrids</a:t>
            </a:r>
            <a:r>
              <a:rPr lang="en-US" dirty="0" smtClean="0"/>
              <a:t> Virtual Organizations mapped to OSG </a:t>
            </a:r>
            <a:r>
              <a:rPr lang="en-US" dirty="0" err="1" smtClean="0"/>
              <a:t>Vos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7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Approval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is requested.</a:t>
            </a:r>
          </a:p>
          <a:p>
            <a:pPr lvl="1"/>
            <a:r>
              <a:rPr lang="en-US" dirty="0" smtClean="0"/>
              <a:t>Requester specifies a VO, as well as a sponsor.</a:t>
            </a:r>
          </a:p>
          <a:p>
            <a:r>
              <a:rPr lang="en-US" dirty="0" smtClean="0"/>
              <a:t>The sponsor verifies the requester comes from a real person.</a:t>
            </a:r>
          </a:p>
          <a:p>
            <a:r>
              <a:rPr lang="en-US" dirty="0" smtClean="0"/>
              <a:t>The RA approves the certificate based on </a:t>
            </a:r>
            <a:r>
              <a:rPr lang="en-US" dirty="0" smtClean="0"/>
              <a:t>sponsor’s </a:t>
            </a:r>
            <a:r>
              <a:rPr lang="en-US" dirty="0" smtClean="0"/>
              <a:t>ok.</a:t>
            </a:r>
          </a:p>
          <a:p>
            <a:r>
              <a:rPr lang="en-US" dirty="0" smtClean="0"/>
              <a:t>Certificate is signed and downloaded by the requestor.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3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SHA2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SHA1 certificates are nearing the point where processing power to generate collisions won’t be unreachable</a:t>
            </a:r>
          </a:p>
          <a:p>
            <a:r>
              <a:rPr lang="en-US" dirty="0" smtClean="0"/>
              <a:t>Current recommendation is to start issuing SHA2 certs December 1</a:t>
            </a:r>
            <a:r>
              <a:rPr lang="en-US" baseline="30000" dirty="0" smtClean="0"/>
              <a:t>st</a:t>
            </a:r>
            <a:r>
              <a:rPr lang="en-US" dirty="0" smtClean="0"/>
              <a:t>. OSG will recommend January 15</a:t>
            </a:r>
            <a:r>
              <a:rPr lang="en-US" baseline="30000" dirty="0" smtClean="0"/>
              <a:t>th</a:t>
            </a:r>
            <a:r>
              <a:rPr lang="en-US" dirty="0" smtClean="0"/>
              <a:t>, to avoid changes during the holidays.</a:t>
            </a:r>
          </a:p>
          <a:p>
            <a:r>
              <a:rPr lang="en-US" dirty="0" smtClean="0"/>
              <a:t>All OSG provided software is working with SHA2.</a:t>
            </a:r>
          </a:p>
          <a:p>
            <a:r>
              <a:rPr lang="en-US" dirty="0" smtClean="0"/>
              <a:t>Other software may still need 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4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CILogon</a:t>
            </a:r>
            <a:r>
              <a:rPr lang="en-US" dirty="0" smtClean="0"/>
              <a:t> Basic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source of x509 certificates for users.</a:t>
            </a:r>
          </a:p>
          <a:p>
            <a:r>
              <a:rPr lang="en-US" dirty="0"/>
              <a:t>Uses </a:t>
            </a:r>
            <a:r>
              <a:rPr lang="en-US" dirty="0" smtClean="0"/>
              <a:t>federated </a:t>
            </a:r>
            <a:r>
              <a:rPr lang="en-US" dirty="0"/>
              <a:t>authentication to issue certificates </a:t>
            </a:r>
            <a:r>
              <a:rPr lang="en-US" dirty="0" smtClean="0"/>
              <a:t>authorized </a:t>
            </a:r>
            <a:r>
              <a:rPr lang="en-US" dirty="0"/>
              <a:t>by requesters’ home institution, acting as a Identity Provider (</a:t>
            </a:r>
            <a:r>
              <a:rPr lang="en-US" dirty="0" err="1"/>
              <a:t>IdP</a:t>
            </a:r>
            <a:r>
              <a:rPr lang="en-US" dirty="0"/>
              <a:t>) .</a:t>
            </a:r>
          </a:p>
          <a:p>
            <a:r>
              <a:rPr lang="en-US" dirty="0" err="1"/>
              <a:t>CILogon</a:t>
            </a:r>
            <a:r>
              <a:rPr lang="en-US" dirty="0"/>
              <a:t> Basic CA certs not IGTF approved currently. Unfortunately includes most sites.</a:t>
            </a:r>
          </a:p>
          <a:p>
            <a:r>
              <a:rPr lang="en-US" dirty="0" err="1"/>
              <a:t>CILogon</a:t>
            </a:r>
            <a:r>
              <a:rPr lang="en-US" dirty="0"/>
              <a:t> Silver CA currently in IGTF Root CA bundle.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8ED9-4F90-A143-ABB0-8EB85C93C011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Fall 2013 HEPIX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sg_isgc_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1_Japanese 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50000"/>
            <a:lumOff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Lucida Sans" pitchFamily="4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Lucida Sans" pitchFamily="48" charset="0"/>
            <a:cs typeface="Arial" charset="0"/>
          </a:defRPr>
        </a:defPPr>
      </a:lstStyle>
    </a:lnDef>
  </a:objectDefaults>
  <a:extraClrSchemeLst>
    <a:extraClrScheme>
      <a:clrScheme name="1_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1376</Words>
  <Application>Microsoft Macintosh PowerPoint</Application>
  <PresentationFormat>On-screen Show (4:3)</PresentationFormat>
  <Paragraphs>190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osg_isgc_template</vt:lpstr>
      <vt:lpstr>Evolution of the Open Science Grid Authentication Model</vt:lpstr>
      <vt:lpstr>Highlights</vt:lpstr>
      <vt:lpstr>Introduction</vt:lpstr>
      <vt:lpstr>OSG PKI Transition</vt:lpstr>
      <vt:lpstr>PKI Transition – DOEGrids CA</vt:lpstr>
      <vt:lpstr>OSG CA</vt:lpstr>
      <vt:lpstr>Certificate Approval Process</vt:lpstr>
      <vt:lpstr>SHA2 Transition</vt:lpstr>
      <vt:lpstr>CILogon Basic Certificates</vt:lpstr>
      <vt:lpstr>CILogon Basic CA Advantages</vt:lpstr>
      <vt:lpstr>Future CILogon Basic usage</vt:lpstr>
      <vt:lpstr>Certificate-free Job Submission</vt:lpstr>
      <vt:lpstr>Certificate-Free Job Submission</vt:lpstr>
      <vt:lpstr>Certificate-Free Job Submission</vt:lpstr>
      <vt:lpstr>Glidein WMS Overview</vt:lpstr>
      <vt:lpstr>Certificate-Free Job Submission Project</vt:lpstr>
      <vt:lpstr>Traceability concerns</vt:lpstr>
      <vt:lpstr>OSG Connect</vt:lpstr>
      <vt:lpstr>Future Plans</vt:lpstr>
      <vt:lpstr>Links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Science Grid Authentication Evolution</dc:title>
  <dc:creator>Kevin Hill</dc:creator>
  <cp:lastModifiedBy>Kevin Hill</cp:lastModifiedBy>
  <cp:revision>42</cp:revision>
  <dcterms:created xsi:type="dcterms:W3CDTF">2013-10-18T18:24:18Z</dcterms:created>
  <dcterms:modified xsi:type="dcterms:W3CDTF">2013-10-30T10:59:16Z</dcterms:modified>
</cp:coreProperties>
</file>