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m" ContentType="application/vnd.ms-excel.sheet.macroEnabled.12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sldIdLst>
    <p:sldId id="256" r:id="rId2"/>
    <p:sldId id="261" r:id="rId3"/>
    <p:sldId id="262" r:id="rId4"/>
    <p:sldId id="337" r:id="rId5"/>
    <p:sldId id="338" r:id="rId6"/>
    <p:sldId id="339" r:id="rId7"/>
    <p:sldId id="340" r:id="rId8"/>
    <p:sldId id="341" r:id="rId9"/>
    <p:sldId id="270" r:id="rId10"/>
    <p:sldId id="271" r:id="rId11"/>
    <p:sldId id="272" r:id="rId12"/>
    <p:sldId id="273" r:id="rId13"/>
    <p:sldId id="312" r:id="rId14"/>
    <p:sldId id="276" r:id="rId15"/>
    <p:sldId id="370" r:id="rId16"/>
    <p:sldId id="278" r:id="rId17"/>
    <p:sldId id="371" r:id="rId18"/>
    <p:sldId id="329" r:id="rId19"/>
    <p:sldId id="279" r:id="rId20"/>
    <p:sldId id="280" r:id="rId21"/>
    <p:sldId id="313" r:id="rId22"/>
    <p:sldId id="315" r:id="rId23"/>
    <p:sldId id="283" r:id="rId24"/>
    <p:sldId id="286" r:id="rId25"/>
    <p:sldId id="287" r:id="rId26"/>
    <p:sldId id="288" r:id="rId27"/>
    <p:sldId id="289" r:id="rId28"/>
    <p:sldId id="316" r:id="rId29"/>
    <p:sldId id="317" r:id="rId30"/>
    <p:sldId id="318" r:id="rId31"/>
    <p:sldId id="314" r:id="rId32"/>
    <p:sldId id="295" r:id="rId33"/>
    <p:sldId id="296" r:id="rId34"/>
    <p:sldId id="297" r:id="rId35"/>
    <p:sldId id="369" r:id="rId36"/>
    <p:sldId id="298" r:id="rId37"/>
    <p:sldId id="320" r:id="rId38"/>
    <p:sldId id="299" r:id="rId39"/>
    <p:sldId id="300" r:id="rId40"/>
    <p:sldId id="319" r:id="rId41"/>
    <p:sldId id="304" r:id="rId42"/>
    <p:sldId id="305" r:id="rId43"/>
    <p:sldId id="306" r:id="rId44"/>
    <p:sldId id="307" r:id="rId45"/>
    <p:sldId id="308" r:id="rId46"/>
    <p:sldId id="309" r:id="rId47"/>
    <p:sldId id="343" r:id="rId48"/>
    <p:sldId id="344" r:id="rId49"/>
    <p:sldId id="366" r:id="rId50"/>
    <p:sldId id="372" r:id="rId51"/>
    <p:sldId id="346" r:id="rId52"/>
    <p:sldId id="347" r:id="rId53"/>
    <p:sldId id="348" r:id="rId54"/>
    <p:sldId id="322" r:id="rId55"/>
    <p:sldId id="349" r:id="rId56"/>
    <p:sldId id="350" r:id="rId57"/>
    <p:sldId id="351" r:id="rId58"/>
    <p:sldId id="352" r:id="rId59"/>
    <p:sldId id="367" r:id="rId60"/>
    <p:sldId id="358" r:id="rId61"/>
    <p:sldId id="359" r:id="rId62"/>
    <p:sldId id="360" r:id="rId63"/>
    <p:sldId id="361" r:id="rId64"/>
    <p:sldId id="374" r:id="rId65"/>
    <p:sldId id="373" r:id="rId66"/>
    <p:sldId id="345" r:id="rId67"/>
    <p:sldId id="376" r:id="rId68"/>
    <p:sldId id="363" r:id="rId69"/>
    <p:sldId id="368" r:id="rId70"/>
    <p:sldId id="365" r:id="rId71"/>
    <p:sldId id="375" r:id="rId72"/>
    <p:sldId id="311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09"/>
    <a:srgbClr val="FCA600"/>
    <a:srgbClr val="437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6.xlsx"/><Relationship Id="rId3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337BC9"/>
              </a:solidFill>
            </a:ln>
          </c:spPr>
          <c:marker>
            <c:spPr>
              <a:solidFill>
                <a:srgbClr val="337BC9"/>
              </a:solidFill>
              <a:ln>
                <a:solidFill>
                  <a:srgbClr val="337BC9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CA600"/>
              </a:solidFill>
            </a:ln>
          </c:spPr>
          <c:marker>
            <c:spPr>
              <a:solidFill>
                <a:srgbClr val="FCA600"/>
              </a:solidFill>
              <a:ln>
                <a:solidFill>
                  <a:srgbClr val="FCA6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477976"/>
        <c:axId val="2104145048"/>
      </c:lineChart>
      <c:catAx>
        <c:axId val="210347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4145048"/>
        <c:crosses val="autoZero"/>
        <c:auto val="1"/>
        <c:lblAlgn val="ctr"/>
        <c:lblOffset val="100"/>
        <c:noMultiLvlLbl val="0"/>
      </c:catAx>
      <c:valAx>
        <c:axId val="2104145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3477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829405534167"/>
          <c:y val="0.0499473813639219"/>
          <c:w val="0.67858634896959"/>
          <c:h val="0.656020387263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490">
              <a:solidFill>
                <a:srgbClr val="437FC2"/>
              </a:solidFill>
            </a:ln>
          </c:spPr>
          <c:marker>
            <c:spPr>
              <a:solidFill>
                <a:srgbClr val="437FC2"/>
              </a:solidFill>
              <a:ln>
                <a:solidFill>
                  <a:srgbClr val="437FC2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49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440440"/>
        <c:axId val="2128445128"/>
      </c:lineChart>
      <c:catAx>
        <c:axId val="212844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8445128"/>
        <c:crosses val="autoZero"/>
        <c:auto val="1"/>
        <c:lblAlgn val="ctr"/>
        <c:lblOffset val="100"/>
        <c:noMultiLvlLbl val="0"/>
      </c:catAx>
      <c:valAx>
        <c:axId val="2128445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844044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119565319204988"/>
          <c:y val="0.843050517561709"/>
          <c:w val="0.788043497350935"/>
          <c:h val="0.06591568610103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solidFill>
              <a:srgbClr val="FF8000"/>
            </a:solidFill>
            <a:ln w="63482"/>
          </c:spPr>
          <c:invertIfNegative val="0"/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solidFill>
              <a:srgbClr val="437FC2"/>
            </a:solidFill>
            <a:ln w="63482">
              <a:solidFill>
                <a:srgbClr val="437FC2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829688"/>
        <c:axId val="-2129824728"/>
      </c:barChart>
      <c:catAx>
        <c:axId val="-212982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9824728"/>
        <c:crosses val="autoZero"/>
        <c:auto val="1"/>
        <c:lblAlgn val="ctr"/>
        <c:lblOffset val="100"/>
        <c:noMultiLvlLbl val="0"/>
      </c:catAx>
      <c:valAx>
        <c:axId val="-2129824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9829688"/>
        <c:crosses val="autoZero"/>
        <c:crossBetween val="between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136498606904906"/>
          <c:y val="0.826214279394851"/>
          <c:w val="0.737597334948516"/>
          <c:h val="0.09958816243475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52390583449"/>
          <c:y val="0.162676868410278"/>
          <c:w val="0.756449115649786"/>
          <c:h val="0.7342753794665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Policies</c:v>
                </c:pt>
              </c:strCache>
            </c:strRef>
          </c:tx>
          <c:dLbls>
            <c:dLbl>
              <c:idx val="0"/>
              <c:layout>
                <c:manualLayout>
                  <c:x val="0.025977971194874"/>
                  <c:y val="-0.11516576581314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14088812443999"/>
                  <c:y val="-0.023916753371470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039700783911594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85467787986436"/>
                  <c:y val="-0.087476383113785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404557306297196"/>
                  <c:y val="-0.072618435006454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6350150248782"/>
                  <c:y val="-0.066536953775383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 &amp; South America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356.0</c:v>
                </c:pt>
                <c:pt idx="1">
                  <c:v>146.0</c:v>
                </c:pt>
                <c:pt idx="2">
                  <c:v>35.0</c:v>
                </c:pt>
                <c:pt idx="3">
                  <c:v>11.0</c:v>
                </c:pt>
                <c:pt idx="4">
                  <c:v>65.0</c:v>
                </c:pt>
                <c:pt idx="5">
                  <c:v>38.0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116459372326"/>
          <c:y val="0.149826652994227"/>
          <c:w val="0.793038943677595"/>
          <c:h val="0.6977705283797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Policies</c:v>
                </c:pt>
              </c:strCache>
            </c:strRef>
          </c:tx>
          <c:dLbls>
            <c:dLbl>
              <c:idx val="0"/>
              <c:layout>
                <c:manualLayout>
                  <c:x val="0.025977971194874"/>
                  <c:y val="-0.11516576581314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02451518477863"/>
                  <c:y val="0.13588902786698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97638371493355"/>
                  <c:y val="0.027037124680882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98110005733367"/>
                  <c:y val="-0.07605576402270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404557306297196"/>
                  <c:y val="-0.072618435006454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6350150248782"/>
                  <c:y val="-0.066536953775383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 &amp; South America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203.0</c:v>
                </c:pt>
                <c:pt idx="1">
                  <c:v>70.0</c:v>
                </c:pt>
                <c:pt idx="2">
                  <c:v>17.0</c:v>
                </c:pt>
                <c:pt idx="3">
                  <c:v>6.0</c:v>
                </c:pt>
                <c:pt idx="4">
                  <c:v>32.0</c:v>
                </c:pt>
                <c:pt idx="5">
                  <c:v>18.0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797880094845"/>
          <c:y val="0.137983465015196"/>
          <c:w val="0.675203217599995"/>
          <c:h val="0.74903335942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37FC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Acceptance date</c:v>
                </c:pt>
                <c:pt idx="1">
                  <c:v>Publication date</c:v>
                </c:pt>
                <c:pt idx="2">
                  <c:v>Defined embargo</c:v>
                </c:pt>
                <c:pt idx="3">
                  <c:v>When publisher permits</c:v>
                </c:pt>
                <c:pt idx="4">
                  <c:v>Not specified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15.0</c:v>
                </c:pt>
                <c:pt idx="1">
                  <c:v>18.0</c:v>
                </c:pt>
                <c:pt idx="2">
                  <c:v>9.0</c:v>
                </c:pt>
                <c:pt idx="3">
                  <c:v>5.0</c:v>
                </c:pt>
                <c:pt idx="4">
                  <c:v>41.0</c:v>
                </c:pt>
                <c:pt idx="5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464872"/>
        <c:axId val="2085467880"/>
      </c:barChart>
      <c:catAx>
        <c:axId val="2085464872"/>
        <c:scaling>
          <c:orientation val="maxMin"/>
        </c:scaling>
        <c:delete val="0"/>
        <c:axPos val="l"/>
        <c:majorTickMark val="out"/>
        <c:minorTickMark val="none"/>
        <c:tickLblPos val="nextTo"/>
        <c:crossAx val="2085467880"/>
        <c:crosses val="autoZero"/>
        <c:auto val="1"/>
        <c:lblAlgn val="ctr"/>
        <c:lblOffset val="100"/>
        <c:noMultiLvlLbl val="0"/>
      </c:catAx>
      <c:valAx>
        <c:axId val="208546788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2085464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797880094845"/>
          <c:y val="0.137983465015196"/>
          <c:w val="0.675203217599995"/>
          <c:h val="0.74903335942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37FC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Acceptance date</c:v>
                </c:pt>
                <c:pt idx="1">
                  <c:v>Publication date</c:v>
                </c:pt>
                <c:pt idx="2">
                  <c:v>Defined embargo</c:v>
                </c:pt>
                <c:pt idx="3">
                  <c:v>When publisher permits</c:v>
                </c:pt>
                <c:pt idx="4">
                  <c:v>Not specified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15.0</c:v>
                </c:pt>
                <c:pt idx="1">
                  <c:v>18.0</c:v>
                </c:pt>
                <c:pt idx="2">
                  <c:v>9.0</c:v>
                </c:pt>
                <c:pt idx="3">
                  <c:v>5.0</c:v>
                </c:pt>
                <c:pt idx="4">
                  <c:v>41.0</c:v>
                </c:pt>
                <c:pt idx="5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787944"/>
        <c:axId val="-2128784936"/>
      </c:barChart>
      <c:catAx>
        <c:axId val="-2128787944"/>
        <c:scaling>
          <c:orientation val="maxMin"/>
        </c:scaling>
        <c:delete val="0"/>
        <c:axPos val="l"/>
        <c:majorTickMark val="out"/>
        <c:minorTickMark val="none"/>
        <c:tickLblPos val="nextTo"/>
        <c:crossAx val="-2128784936"/>
        <c:crosses val="autoZero"/>
        <c:auto val="1"/>
        <c:lblAlgn val="ctr"/>
        <c:lblOffset val="100"/>
        <c:noMultiLvlLbl val="0"/>
      </c:catAx>
      <c:valAx>
        <c:axId val="-2128784936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128787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87361527669"/>
          <c:y val="0.169933848645176"/>
          <c:w val="0.492175020383703"/>
          <c:h val="0.786769466789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437FC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Costs payable from grant</c:v>
                </c:pt>
                <c:pt idx="1">
                  <c:v>Additional funding for 'Gold' OA costs</c:v>
                </c:pt>
                <c:pt idx="2">
                  <c:v>Intitution has 'Gold' OA fund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3.3</c:v>
                </c:pt>
                <c:pt idx="1">
                  <c:v>2.7</c:v>
                </c:pt>
                <c:pt idx="2">
                  <c:v>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FCA6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Costs payable from grant</c:v>
                </c:pt>
                <c:pt idx="1">
                  <c:v>Additional funding for 'Gold' OA costs</c:v>
                </c:pt>
                <c:pt idx="2">
                  <c:v>Intitution has 'Gold' OA fund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3.9</c:v>
                </c:pt>
                <c:pt idx="1">
                  <c:v>4.8</c:v>
                </c:pt>
                <c:pt idx="2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733608"/>
        <c:axId val="-2128730616"/>
      </c:barChart>
      <c:catAx>
        <c:axId val="-2128733608"/>
        <c:scaling>
          <c:orientation val="maxMin"/>
        </c:scaling>
        <c:delete val="0"/>
        <c:axPos val="l"/>
        <c:majorTickMark val="out"/>
        <c:minorTickMark val="none"/>
        <c:tickLblPos val="nextTo"/>
        <c:crossAx val="-2128730616"/>
        <c:crosses val="autoZero"/>
        <c:auto val="1"/>
        <c:lblAlgn val="ctr"/>
        <c:lblOffset val="100"/>
        <c:noMultiLvlLbl val="0"/>
      </c:catAx>
      <c:valAx>
        <c:axId val="-2128730616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128733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0.60788</cdr:x>
      <cdr:y>0.01031</cdr:y>
    </cdr:from>
    <cdr:to>
      <cdr:x>0.6504</cdr:x>
      <cdr:y>0.12482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4740" y="52560"/>
          <a:ext cx="368958" cy="583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%</a:t>
          </a:r>
          <a:endParaRPr lang="en-US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0.60788</cdr:x>
      <cdr:y>0.01031</cdr:y>
    </cdr:from>
    <cdr:to>
      <cdr:x>0.6504</cdr:x>
      <cdr:y>0.12482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4740" y="52560"/>
          <a:ext cx="368958" cy="583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%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0.02699</cdr:x>
      <cdr:y>0.49077</cdr:y>
    </cdr:from>
    <cdr:to>
      <cdr:x>0.8144</cdr:x>
      <cdr:y>0.64621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34180" y="2500832"/>
          <a:ext cx="6832634" cy="7920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rgbClr val="FCA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0.5189</cdr:x>
      <cdr:y>0</cdr:y>
    </cdr:from>
    <cdr:to>
      <cdr:x>0.56142</cdr:x>
      <cdr:y>0.11477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2598" y="0"/>
          <a:ext cx="368978" cy="43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%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9E6906-C777-E047-9CE0-1082735C8D85}" type="datetimeFigureOut">
              <a:rPr lang="en-US"/>
              <a:pPr>
                <a:defRPr/>
              </a:pPr>
              <a:t>09/12/2014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50137D-0180-7947-9A63-C060226DE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63E7D8-9595-1B43-8DFF-CD8666D13C2A}" type="slidenum">
              <a:rPr lang="en-GB" sz="1200">
                <a:latin typeface="Calibri" charset="0"/>
              </a:rPr>
              <a:pPr/>
              <a:t>22</a:t>
            </a:fld>
            <a:endParaRPr lang="en-GB" sz="120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>
              <a:latin typeface="Calibri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386456-3B0A-584F-8F15-E1DF4D721293}" type="slidenum">
              <a:rPr lang="en-AU" sz="1200"/>
              <a:pPr/>
              <a:t>45</a:t>
            </a:fld>
            <a:endParaRPr lang="en-A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DB7052-4299-2943-AD90-1420AFAD3A43}" type="slidenum">
              <a:rPr lang="en-US" sz="1200">
                <a:latin typeface="Calibri" charset="0"/>
              </a:rPr>
              <a:pPr/>
              <a:t>54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arc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774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270F-F2FE-464D-9E75-610B3EE8D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3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69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1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66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1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parc-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37FC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878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878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armap.eprints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ceurope.org" TargetMode="External"/><Relationship Id="rId4" Type="http://schemas.openxmlformats.org/officeDocument/2006/relationships/hyperlink" Target="http://www.opencholarshi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talk21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Open Access in Europe: progress and policy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Alma Swan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SPARC Europe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Key Perspectives Ltd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Enabling Open Scholarship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FOSTER Project event, Croatian Ministry of Science, Education &amp; Sports Zagreb, 10 </a:t>
            </a:r>
            <a:r>
              <a:rPr lang="en-US" sz="1800" dirty="0"/>
              <a:t>D</a:t>
            </a:r>
            <a:r>
              <a:rPr lang="en-US" sz="1800" dirty="0" smtClean="0"/>
              <a:t>ecember 2014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Author advantages from Open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2925763"/>
          </a:xfrm>
        </p:spPr>
        <p:txBody>
          <a:bodyPr/>
          <a:lstStyle/>
          <a:p>
            <a:pPr marL="542925" indent="-542925">
              <a:spcAft>
                <a:spcPts val="600"/>
              </a:spcAft>
            </a:pPr>
            <a:r>
              <a:rPr lang="en-US">
                <a:latin typeface="Calibri" charset="0"/>
                <a:ea typeface="ＭＳ Ｐゴシック" charset="0"/>
              </a:rPr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>
                <a:latin typeface="Calibri" charset="0"/>
                <a:ea typeface="ＭＳ Ｐゴシック" charset="0"/>
              </a:rPr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>
                <a:latin typeface="Calibri" charset="0"/>
                <a:ea typeface="ＭＳ Ｐゴシック" charset="0"/>
              </a:rPr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>
                <a:latin typeface="Calibri" charset="0"/>
                <a:ea typeface="ＭＳ Ｐゴシック" charset="0"/>
              </a:rPr>
              <a:t>Personal profiling and marketing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sz="6000" dirty="0">
                <a:solidFill>
                  <a:srgbClr val="FCA600"/>
                </a:solidFill>
                <a:latin typeface="Calibri" charset="0"/>
                <a:ea typeface="ＭＳ Ｐゴシック" charset="0"/>
              </a:rPr>
              <a:t>Visibility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03725"/>
          </a:xfrm>
        </p:spPr>
        <p:txBody>
          <a:bodyPr/>
          <a:lstStyle/>
          <a:p>
            <a:pPr>
              <a:buFontTx/>
              <a:buNone/>
            </a:pPr>
            <a:r>
              <a:rPr lang="en-GB" sz="4000">
                <a:solidFill>
                  <a:srgbClr val="FFFFCC"/>
                </a:solidFill>
                <a:latin typeface="Calibri" charset="0"/>
                <a:ea typeface="ＭＳ Ｐゴシック" charset="0"/>
              </a:rPr>
              <a:t>   </a:t>
            </a:r>
            <a:r>
              <a:rPr lang="en-GB" sz="3600">
                <a:latin typeface="Calibri" charset="0"/>
                <a:ea typeface="ＭＳ Ｐゴシック" charset="0"/>
              </a:rPr>
              <a:t>“Self-archiving in the PhilSci Archive has given instant world-wide visibility to my work. As a result, I was invited to submit papers to refereed international conferences/journals and got them accepted.”</a:t>
            </a:r>
            <a:endParaRPr lang="en-US" sz="36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sz="6000" dirty="0">
                <a:solidFill>
                  <a:srgbClr val="FCA600"/>
                </a:solidFill>
                <a:latin typeface="Calibri" charset="0"/>
                <a:ea typeface="ＭＳ Ｐゴシック" charset="0"/>
                <a:cs typeface="ＭＳ Ｐゴシック" charset="0"/>
              </a:rPr>
              <a:t>Usage</a:t>
            </a:r>
            <a:endParaRPr lang="en-GB" dirty="0">
              <a:solidFill>
                <a:srgbClr val="FCA6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University of Liege repository:</a:t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authors deposit</a:t>
            </a:r>
          </a:p>
        </p:txBody>
      </p:sp>
      <p:pic>
        <p:nvPicPr>
          <p:cNvPr id="2" name="Picture 1" descr="ORBi ite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89034" cy="450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Bi downloads 2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 b="2700"/>
          <a:stretch>
            <a:fillRect/>
          </a:stretch>
        </p:blipFill>
        <p:spPr>
          <a:xfrm>
            <a:off x="683568" y="548680"/>
            <a:ext cx="7772400" cy="4899248"/>
          </a:xfrm>
        </p:spPr>
      </p:pic>
    </p:spTree>
    <p:extLst>
      <p:ext uri="{BB962C8B-B14F-4D97-AF65-F5344CB8AC3E}">
        <p14:creationId xmlns:p14="http://schemas.microsoft.com/office/powerpoint/2010/main" val="384769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787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Individual article </a:t>
            </a:r>
            <a:r>
              <a:rPr lang="en-US" dirty="0" smtClean="0">
                <a:latin typeface="Calibri" charset="0"/>
                <a:ea typeface="ＭＳ Ｐゴシック" charset="0"/>
              </a:rPr>
              <a:t>usage: annual levels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6626" name="Picture 3" descr="Orbi top papers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3588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r>
              <a:rPr lang="en-US" sz="4000" dirty="0" smtClean="0"/>
              <a:t>Individual article usage: monthly levels</a:t>
            </a:r>
            <a:endParaRPr lang="en-US" sz="4000" dirty="0"/>
          </a:p>
        </p:txBody>
      </p:sp>
      <p:pic>
        <p:nvPicPr>
          <p:cNvPr id="6" name="Content Placeholder 5" descr="ORBi article downloads 30 days Dec 2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" b="4289"/>
          <a:stretch>
            <a:fillRect/>
          </a:stretch>
        </p:blipFill>
        <p:spPr>
          <a:xfrm>
            <a:off x="683568" y="1340768"/>
            <a:ext cx="7772400" cy="4258816"/>
          </a:xfrm>
        </p:spPr>
      </p:pic>
    </p:spTree>
    <p:extLst>
      <p:ext uri="{BB962C8B-B14F-4D97-AF65-F5344CB8AC3E}">
        <p14:creationId xmlns:p14="http://schemas.microsoft.com/office/powerpoint/2010/main" val="46189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47700"/>
          </a:xfrm>
        </p:spPr>
        <p:txBody>
          <a:bodyPr/>
          <a:lstStyle/>
          <a:p>
            <a:r>
              <a:rPr lang="en-US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University of Salford: USIR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331913" y="1196975"/>
            <a:ext cx="6408737" cy="5762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c9000 </a:t>
            </a:r>
            <a:r>
              <a:rPr lang="en-US" dirty="0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records</a:t>
            </a:r>
          </a:p>
        </p:txBody>
      </p:sp>
      <p:pic>
        <p:nvPicPr>
          <p:cNvPr id="23555" name="Picture 1" descr="USIR downloads Sept 2013 8932 rec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46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6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Individual authors’ usage</a:t>
            </a:r>
          </a:p>
        </p:txBody>
      </p:sp>
      <p:pic>
        <p:nvPicPr>
          <p:cNvPr id="27650" name="Picture 3" descr="QUT top authors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724775" y="1892300"/>
            <a:ext cx="1419225" cy="914400"/>
          </a:xfrm>
          <a:prstGeom prst="ellipse">
            <a:avLst/>
          </a:prstGeom>
          <a:solidFill>
            <a:srgbClr val="FCA600">
              <a:alpha val="25000"/>
            </a:srgbClr>
          </a:solidFill>
          <a:ln>
            <a:solidFill>
              <a:srgbClr val="FCA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Shape of this presentation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457200">
              <a:tabLst>
                <a:tab pos="536575" algn="l"/>
              </a:tabLst>
            </a:pPr>
            <a:r>
              <a:rPr lang="en-US" dirty="0">
                <a:latin typeface="Calibri" charset="0"/>
                <a:ea typeface="ＭＳ Ｐゴシック" charset="0"/>
              </a:rPr>
              <a:t>Some context</a:t>
            </a:r>
          </a:p>
          <a:p>
            <a:pPr marL="538163" indent="-457200">
              <a:tabLst>
                <a:tab pos="536575" algn="l"/>
              </a:tabLst>
            </a:pPr>
            <a:r>
              <a:rPr lang="en-US" dirty="0">
                <a:latin typeface="Calibri" charset="0"/>
                <a:ea typeface="ＭＳ Ｐゴシック" charset="0"/>
              </a:rPr>
              <a:t>OA benefits for </a:t>
            </a:r>
            <a:r>
              <a:rPr lang="en-US" dirty="0" smtClean="0">
                <a:latin typeface="Calibri" charset="0"/>
                <a:ea typeface="ＭＳ Ｐゴシック" charset="0"/>
              </a:rPr>
              <a:t>authors, institutions </a:t>
            </a:r>
            <a:r>
              <a:rPr lang="en-US" dirty="0">
                <a:latin typeface="Calibri" charset="0"/>
                <a:ea typeface="ＭＳ Ｐゴシック" charset="0"/>
              </a:rPr>
              <a:t>and </a:t>
            </a:r>
            <a:r>
              <a:rPr lang="en-US" dirty="0" smtClean="0">
                <a:latin typeface="Calibri" charset="0"/>
                <a:ea typeface="ＭＳ Ｐゴシック" charset="0"/>
              </a:rPr>
              <a:t>funders</a:t>
            </a:r>
          </a:p>
          <a:p>
            <a:pPr marL="538163" indent="-457200">
              <a:tabLst>
                <a:tab pos="536575" algn="l"/>
              </a:tabLst>
            </a:pPr>
            <a:r>
              <a:rPr lang="en-US" dirty="0" smtClean="0">
                <a:latin typeface="Calibri" charset="0"/>
                <a:ea typeface="ＭＳ Ｐゴシック" charset="0"/>
              </a:rPr>
              <a:t>The p</a:t>
            </a:r>
            <a:r>
              <a:rPr lang="en-US" dirty="0" smtClean="0">
                <a:latin typeface="Calibri" charset="0"/>
                <a:ea typeface="ＭＳ Ｐゴシック" charset="0"/>
              </a:rPr>
              <a:t>olicy picture</a:t>
            </a:r>
          </a:p>
          <a:p>
            <a:pPr marL="538163" indent="-457200">
              <a:tabLst>
                <a:tab pos="536575" algn="l"/>
              </a:tabLst>
            </a:pPr>
            <a:r>
              <a:rPr lang="en-US" dirty="0" smtClean="0">
                <a:latin typeface="Calibri" charset="0"/>
                <a:ea typeface="ＭＳ Ｐゴシック" charset="0"/>
              </a:rPr>
              <a:t>Policy formulation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Individual authors’ usage</a:t>
            </a:r>
          </a:p>
        </p:txBody>
      </p:sp>
      <p:pic>
        <p:nvPicPr>
          <p:cNvPr id="28674" name="Picture 3" descr="QUT top authos last 28 days Aug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380288" y="1892300"/>
            <a:ext cx="1419225" cy="914400"/>
          </a:xfrm>
          <a:prstGeom prst="ellipse">
            <a:avLst/>
          </a:prstGeom>
          <a:solidFill>
            <a:srgbClr val="FCA600">
              <a:alpha val="25000"/>
            </a:srgbClr>
          </a:solidFill>
          <a:ln>
            <a:solidFill>
              <a:srgbClr val="FCA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sz="6000" dirty="0">
                <a:solidFill>
                  <a:srgbClr val="FCA600"/>
                </a:solidFill>
                <a:latin typeface="Calibri" charset="0"/>
                <a:ea typeface="ＭＳ Ｐゴシック" charset="0"/>
                <a:cs typeface="ＭＳ Ｐゴシック" charset="0"/>
              </a:rPr>
              <a:t>Impact</a:t>
            </a:r>
            <a:endParaRPr lang="en-GB" dirty="0">
              <a:solidFill>
                <a:srgbClr val="FCA6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0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5400" dirty="0" smtClean="0">
                <a:solidFill>
                  <a:srgbClr val="337BC9"/>
                </a:solidFill>
              </a:rPr>
              <a:t>Citation impact</a:t>
            </a:r>
            <a:endParaRPr lang="en-GB" sz="5400" dirty="0">
              <a:solidFill>
                <a:srgbClr val="337BC9"/>
              </a:solidFill>
            </a:endParaRPr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7150" y="1244600"/>
          <a:ext cx="8996363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1" name="Chart" r:id="rId4" imgW="8996952" imgH="4138842" progId="Excel.Chart.8">
                  <p:embed/>
                </p:oleObj>
              </mc:Choice>
              <mc:Fallback>
                <p:oleObj name="Chart" r:id="rId4" imgW="8996952" imgH="413884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44600"/>
                        <a:ext cx="8996363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67544" y="5334000"/>
            <a:ext cx="743185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>
                <a:latin typeface="Calibri" charset="0"/>
              </a:rPr>
              <a:t>Range = 36%-200%</a:t>
            </a:r>
          </a:p>
          <a:p>
            <a:r>
              <a:rPr lang="en-GB" sz="1600" dirty="0">
                <a:latin typeface="Calibri" charset="0"/>
              </a:rPr>
              <a:t>(Data: </a:t>
            </a:r>
            <a:r>
              <a:rPr lang="en-GB" sz="1600" dirty="0" err="1">
                <a:latin typeface="Calibri" charset="0"/>
              </a:rPr>
              <a:t>Stevan</a:t>
            </a:r>
            <a:r>
              <a:rPr lang="en-GB" sz="1600" dirty="0">
                <a:latin typeface="Calibri" charset="0"/>
              </a:rPr>
              <a:t> </a:t>
            </a:r>
            <a:r>
              <a:rPr lang="en-GB" sz="1600" dirty="0" err="1">
                <a:latin typeface="Calibri" charset="0"/>
              </a:rPr>
              <a:t>Harnad</a:t>
            </a:r>
            <a:r>
              <a:rPr lang="en-GB" sz="1600" dirty="0">
                <a:latin typeface="Calibri" charset="0"/>
              </a:rPr>
              <a:t> and co-workers)</a:t>
            </a:r>
          </a:p>
        </p:txBody>
      </p:sp>
    </p:spTree>
    <p:extLst>
      <p:ext uri="{BB962C8B-B14F-4D97-AF65-F5344CB8AC3E}">
        <p14:creationId xmlns:p14="http://schemas.microsoft.com/office/powerpoint/2010/main" val="105548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8229600" cy="1528763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What OA means for a researcher’s citation impact</a:t>
            </a:r>
          </a:p>
        </p:txBody>
      </p:sp>
      <p:pic>
        <p:nvPicPr>
          <p:cNvPr id="317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28763"/>
            <a:ext cx="54006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076056" y="1988840"/>
            <a:ext cx="822325" cy="533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64096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Top authors (by download)</a:t>
            </a:r>
          </a:p>
        </p:txBody>
      </p:sp>
      <p:pic>
        <p:nvPicPr>
          <p:cNvPr id="34818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19" b="-17119"/>
          <a:stretch>
            <a:fillRect/>
          </a:stretch>
        </p:blipFill>
        <p:spPr>
          <a:xfrm>
            <a:off x="467544" y="836712"/>
            <a:ext cx="8382000" cy="5105400"/>
          </a:xfrm>
        </p:spPr>
      </p:pic>
      <p:sp>
        <p:nvSpPr>
          <p:cNvPr id="5" name="Rounded Rectangle 4"/>
          <p:cNvSpPr/>
          <p:nvPr/>
        </p:nvSpPr>
        <p:spPr>
          <a:xfrm>
            <a:off x="2590800" y="41148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64096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Ray Frost’s impact</a:t>
            </a:r>
          </a:p>
        </p:txBody>
      </p:sp>
      <p:pic>
        <p:nvPicPr>
          <p:cNvPr id="35842" name="Picture 5" descr="Ray Frost's impact Oct 20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4150"/>
            <a:ext cx="86868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2008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Top authors (by download)</a:t>
            </a:r>
          </a:p>
        </p:txBody>
      </p:sp>
      <p:pic>
        <p:nvPicPr>
          <p:cNvPr id="36866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19" b="-17119"/>
          <a:stretch>
            <a:fillRect/>
          </a:stretch>
        </p:blipFill>
        <p:spPr>
          <a:xfrm>
            <a:off x="467544" y="980728"/>
            <a:ext cx="8229600" cy="4708525"/>
          </a:xfrm>
        </p:spPr>
      </p:pic>
      <p:sp>
        <p:nvSpPr>
          <p:cNvPr id="5" name="Rounded Rectangle 4"/>
          <p:cNvSpPr/>
          <p:nvPr/>
        </p:nvSpPr>
        <p:spPr>
          <a:xfrm>
            <a:off x="2555776" y="4581128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31" b="-32231"/>
          <a:stretch>
            <a:fillRect/>
          </a:stretch>
        </p:blipFill>
        <p:spPr>
          <a:xfrm>
            <a:off x="152400" y="1146175"/>
            <a:ext cx="8763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51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Engineering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938418"/>
              </p:ext>
            </p:extLst>
          </p:nvPr>
        </p:nvGraphicFramePr>
        <p:xfrm>
          <a:off x="1091516" y="1143000"/>
          <a:ext cx="75952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200400" y="5257800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Calibri" charset="0"/>
              </a:rPr>
              <a:t>Data: Gargouri &amp; Harnad,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963" y="1905000"/>
            <a:ext cx="553998" cy="272656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Calibri"/>
              </a:rPr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1536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/>
          <a:lstStyle/>
          <a:p>
            <a:r>
              <a:rPr lang="en-US" sz="4800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Clinical medicine</a:t>
            </a:r>
          </a:p>
        </p:txBody>
      </p:sp>
      <p:graphicFrame>
        <p:nvGraphicFramePr>
          <p:cNvPr id="2867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97086"/>
              </p:ext>
            </p:extLst>
          </p:nvPr>
        </p:nvGraphicFramePr>
        <p:xfrm>
          <a:off x="1320800" y="1257300"/>
          <a:ext cx="7026275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3" name="Chart" r:id="rId3" imgW="7023100" imgH="3835400" progId="Excel.Chart.8">
                  <p:embed/>
                </p:oleObj>
              </mc:Choice>
              <mc:Fallback>
                <p:oleObj name="Chart" r:id="rId3" imgW="7023100" imgH="38354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257300"/>
                        <a:ext cx="7026275" cy="383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602" y="1745228"/>
            <a:ext cx="553998" cy="286232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Calibri"/>
              </a:rPr>
              <a:t>Citations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200400" y="52578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Calibri" charset="0"/>
              </a:rPr>
              <a:t>Data: Gargouri &amp; Harnad, 2010</a:t>
            </a:r>
          </a:p>
        </p:txBody>
      </p:sp>
    </p:spTree>
    <p:extLst>
      <p:ext uri="{BB962C8B-B14F-4D97-AF65-F5344CB8AC3E}">
        <p14:creationId xmlns:p14="http://schemas.microsoft.com/office/powerpoint/2010/main" val="140248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2571750"/>
            <a:ext cx="8229600" cy="1143000"/>
          </a:xfrm>
        </p:spPr>
        <p:txBody>
          <a:bodyPr/>
          <a:lstStyle/>
          <a:p>
            <a:r>
              <a:rPr lang="en-US" sz="5400" dirty="0">
                <a:latin typeface="Calibri" charset="0"/>
                <a:ea typeface="ＭＳ Ｐゴシック" charset="0"/>
              </a:rPr>
              <a:t>Some </a:t>
            </a:r>
            <a:r>
              <a:rPr lang="en-US" sz="5400" dirty="0" smtClean="0">
                <a:latin typeface="Calibri" charset="0"/>
                <a:ea typeface="ＭＳ Ｐゴシック" charset="0"/>
              </a:rPr>
              <a:t>context: </a:t>
            </a:r>
            <a:br>
              <a:rPr lang="en-US" sz="5400" dirty="0" smtClean="0">
                <a:latin typeface="Calibri" charset="0"/>
                <a:ea typeface="ＭＳ Ｐゴシック" charset="0"/>
              </a:rPr>
            </a:br>
            <a:r>
              <a:rPr lang="en-US" sz="5400" dirty="0" smtClean="0">
                <a:latin typeface="Calibri" charset="0"/>
                <a:ea typeface="ＭＳ Ｐゴシック" charset="0"/>
              </a:rPr>
              <a:t>progress of Open Access</a:t>
            </a:r>
            <a:endParaRPr lang="en-US" sz="5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/>
          <a:lstStyle/>
          <a:p>
            <a:r>
              <a:rPr lang="en-US" sz="4800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Social science</a:t>
            </a:r>
          </a:p>
        </p:txBody>
      </p:sp>
      <p:graphicFrame>
        <p:nvGraphicFramePr>
          <p:cNvPr id="2969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365448"/>
              </p:ext>
            </p:extLst>
          </p:nvPr>
        </p:nvGraphicFramePr>
        <p:xfrm>
          <a:off x="1206500" y="1349375"/>
          <a:ext cx="7178675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Chart" r:id="rId3" imgW="7175500" imgH="3822700" progId="Excel.Chart.8">
                  <p:embed/>
                </p:oleObj>
              </mc:Choice>
              <mc:Fallback>
                <p:oleObj name="Chart" r:id="rId3" imgW="7175500" imgH="38227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349375"/>
                        <a:ext cx="7178675" cy="382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421" y="2094280"/>
            <a:ext cx="553998" cy="286232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>
                <a:latin typeface="Calibri"/>
              </a:rPr>
              <a:t>Citations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3200400" y="52578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Calibri" charset="0"/>
              </a:rPr>
              <a:t>Data: Gargouri &amp; Harnad, 2010</a:t>
            </a:r>
          </a:p>
        </p:txBody>
      </p:sp>
    </p:spTree>
    <p:extLst>
      <p:ext uri="{BB962C8B-B14F-4D97-AF65-F5344CB8AC3E}">
        <p14:creationId xmlns:p14="http://schemas.microsoft.com/office/powerpoint/2010/main" val="158461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sz="6000" dirty="0">
                <a:solidFill>
                  <a:srgbClr val="FCA6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Profiling and marketing</a:t>
            </a:r>
          </a:p>
        </p:txBody>
      </p:sp>
    </p:spTree>
    <p:extLst>
      <p:ext uri="{BB962C8B-B14F-4D97-AF65-F5344CB8AC3E}">
        <p14:creationId xmlns:p14="http://schemas.microsoft.com/office/powerpoint/2010/main" val="238632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44034" name="Picture 2" descr="Swan &amp; Hall daily downloads Oct 17 20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45058" name="Picture 4" descr="Swan &amp; Hall dashboard Oct 17 20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417FC0"/>
                </a:solidFill>
              </a:rPr>
              <a:t>Melissa </a:t>
            </a:r>
            <a:r>
              <a:rPr lang="en-US" dirty="0" err="1" smtClean="0">
                <a:solidFill>
                  <a:srgbClr val="417FC0"/>
                </a:solidFill>
              </a:rPr>
              <a:t>Terras</a:t>
            </a:r>
            <a:endParaRPr lang="en-US" dirty="0">
              <a:solidFill>
                <a:srgbClr val="417FC0"/>
              </a:solidFill>
            </a:endParaRPr>
          </a:p>
        </p:txBody>
      </p:sp>
      <p:pic>
        <p:nvPicPr>
          <p:cNvPr id="46082" name="Content Placeholder 3" descr="Melissa Terras graph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r="-1740"/>
          <a:stretch>
            <a:fillRect/>
          </a:stretch>
        </p:blipFill>
        <p:spPr>
          <a:xfrm>
            <a:off x="744538" y="1166813"/>
            <a:ext cx="7713662" cy="42751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summarise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views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downloads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tweets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citations (see SPARC Europe site for list of studies and summary of findings)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3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3"/>
          </a:xfrm>
        </p:spPr>
        <p:txBody>
          <a:bodyPr/>
          <a:lstStyle/>
          <a:p>
            <a:r>
              <a:rPr lang="en-US" sz="6000">
                <a:latin typeface="Calibri" charset="0"/>
                <a:ea typeface="ＭＳ Ｐゴシック" charset="0"/>
              </a:rPr>
              <a:t>For institutions?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040313"/>
          </a:xfrm>
        </p:spPr>
        <p:txBody>
          <a:bodyPr/>
          <a:lstStyle/>
          <a:p>
            <a:pPr marL="450850" indent="0">
              <a:buFontTx/>
              <a:buNone/>
            </a:pPr>
            <a:r>
              <a:rPr lang="en-GB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“The case for Open Access within a university is not simply political or economic or professional. </a:t>
            </a:r>
          </a:p>
          <a:p>
            <a:pPr marL="450850" indent="0">
              <a:buFontTx/>
              <a:buNone/>
            </a:pPr>
            <a:endParaRPr lang="en-GB" sz="12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0850" indent="0">
              <a:buFontTx/>
              <a:buNone/>
            </a:pPr>
            <a:r>
              <a:rPr lang="en-GB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It needs to rest in the notion of what a university is and what it should be .... It is central to the university’s position in the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public space”</a:t>
            </a:r>
          </a:p>
          <a:p>
            <a:pPr marL="450850" indent="0">
              <a:buFontTx/>
              <a:buNone/>
            </a:pPr>
            <a:r>
              <a:rPr lang="en-GB" sz="2400" i="1" dirty="0">
                <a:solidFill>
                  <a:srgbClr val="FCA6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Professor Martin Hall, Vice Chancellor of the University of Salford, UK</a:t>
            </a:r>
          </a:p>
        </p:txBody>
      </p:sp>
    </p:spTree>
    <p:extLst>
      <p:ext uri="{BB962C8B-B14F-4D97-AF65-F5344CB8AC3E}">
        <p14:creationId xmlns:p14="http://schemas.microsoft.com/office/powerpoint/2010/main" val="326641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Institutional and funder advantages </a:t>
            </a:r>
            <a:br>
              <a:rPr lang="en-US" dirty="0" smtClean="0"/>
            </a:br>
            <a:r>
              <a:rPr lang="en-US" dirty="0" smtClean="0"/>
              <a:t>from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717925"/>
          </a:xfrm>
        </p:spPr>
        <p:txBody>
          <a:bodyPr/>
          <a:lstStyle/>
          <a:p>
            <a:pPr marL="542925" indent="-542925">
              <a:spcAft>
                <a:spcPts val="600"/>
              </a:spcAft>
            </a:pPr>
            <a:r>
              <a:rPr lang="en-US" sz="2800" dirty="0">
                <a:latin typeface="Calibri" charset="0"/>
                <a:ea typeface="ＭＳ Ｐゴシック" charset="0"/>
              </a:rPr>
              <a:t>Visibility, usage</a:t>
            </a:r>
          </a:p>
          <a:p>
            <a:pPr marL="542925" indent="-542925">
              <a:spcAft>
                <a:spcPts val="600"/>
              </a:spcAft>
            </a:pPr>
            <a:r>
              <a:rPr lang="en-US" sz="2800" dirty="0">
                <a:latin typeface="Calibri" charset="0"/>
                <a:ea typeface="ＭＳ Ｐゴシック" charset="0"/>
              </a:rPr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sz="2800" dirty="0">
                <a:latin typeface="Calibri" charset="0"/>
                <a:ea typeface="ＭＳ Ｐゴシック" charset="0"/>
              </a:rPr>
              <a:t>Profiling and marketing</a:t>
            </a:r>
          </a:p>
          <a:p>
            <a:pPr marL="542925" indent="-542925">
              <a:spcAft>
                <a:spcPts val="600"/>
              </a:spcAft>
            </a:pPr>
            <a:r>
              <a:rPr lang="en-US" sz="2800" dirty="0">
                <a:latin typeface="Calibri" charset="0"/>
                <a:ea typeface="ＭＳ Ｐゴシック" charset="0"/>
              </a:rPr>
              <a:t>Outreach to the public: demonstrating social return</a:t>
            </a:r>
          </a:p>
          <a:p>
            <a:pPr marL="542925" indent="-542925">
              <a:spcAft>
                <a:spcPts val="600"/>
              </a:spcAft>
            </a:pPr>
            <a:r>
              <a:rPr lang="en-US" sz="2800" dirty="0">
                <a:latin typeface="Calibri" charset="0"/>
                <a:ea typeface="ＭＳ Ｐゴシック" charset="0"/>
              </a:rPr>
              <a:t>Economic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benefits</a:t>
            </a:r>
          </a:p>
          <a:p>
            <a:pPr marL="542925" indent="-542925">
              <a:spcAft>
                <a:spcPts val="600"/>
              </a:spcAft>
            </a:pPr>
            <a:r>
              <a:rPr lang="en-US" sz="2800" dirty="0" smtClean="0">
                <a:latin typeface="Calibri" charset="0"/>
                <a:ea typeface="ＭＳ Ｐゴシック" charset="0"/>
              </a:rPr>
              <a:t>Institutional management information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305800" cy="3722688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GB" sz="3600" dirty="0">
                <a:latin typeface="Calibri" charset="0"/>
                <a:ea typeface="ＭＳ Ｐゴシック" charset="0"/>
              </a:rPr>
              <a:t>“I am asked how many articles my researchers publish each year, and I have to say ‘I have no idea!</a:t>
            </a:r>
            <a:r>
              <a:rPr lang="en-GB" sz="3600" dirty="0" smtClean="0">
                <a:latin typeface="Calibri" charset="0"/>
                <a:ea typeface="ＭＳ Ｐゴシック" charset="0"/>
              </a:rPr>
              <a:t>’. </a:t>
            </a:r>
            <a:endParaRPr lang="en-GB" sz="3600" dirty="0" smtClean="0">
              <a:latin typeface="Calibri" charset="0"/>
              <a:ea typeface="ＭＳ Ｐゴシック" charset="0"/>
            </a:endParaRPr>
          </a:p>
          <a:p>
            <a:pPr marL="0" lvl="1" indent="0">
              <a:buFontTx/>
              <a:buNone/>
            </a:pPr>
            <a:r>
              <a:rPr lang="en-GB" sz="3600" dirty="0" smtClean="0">
                <a:latin typeface="Calibri" charset="0"/>
                <a:ea typeface="ＭＳ Ｐゴシック" charset="0"/>
              </a:rPr>
              <a:t>It </a:t>
            </a:r>
            <a:r>
              <a:rPr lang="en-GB" sz="3600" dirty="0" smtClean="0">
                <a:latin typeface="Calibri" charset="0"/>
                <a:ea typeface="ＭＳ Ｐゴシック" charset="0"/>
              </a:rPr>
              <a:t>is like being the manager of a car factory and not knowing what models of car, and how many cars, my factory produces.” </a:t>
            </a:r>
            <a:endParaRPr lang="en-GB" sz="3600" dirty="0">
              <a:latin typeface="Calibri" charset="0"/>
              <a:ea typeface="ＭＳ Ｐゴシック" charset="0"/>
            </a:endParaRPr>
          </a:p>
          <a:p>
            <a:pPr marL="0" lvl="1" indent="0">
              <a:buFontTx/>
              <a:buNone/>
            </a:pPr>
            <a:r>
              <a:rPr lang="en-GB" sz="2400" i="1" dirty="0">
                <a:solidFill>
                  <a:srgbClr val="FCA600"/>
                </a:solidFill>
                <a:latin typeface="Calibri" charset="0"/>
                <a:ea typeface="ＭＳ Ｐゴシック" charset="0"/>
              </a:rPr>
              <a:t>Professor Bernard </a:t>
            </a:r>
            <a:r>
              <a:rPr lang="en-GB" sz="2400" i="1" dirty="0" err="1">
                <a:solidFill>
                  <a:srgbClr val="FCA600"/>
                </a:solidFill>
                <a:latin typeface="Calibri" charset="0"/>
                <a:ea typeface="ＭＳ Ｐゴシック" charset="0"/>
              </a:rPr>
              <a:t>Rentier</a:t>
            </a:r>
            <a:r>
              <a:rPr lang="en-GB" sz="2400" i="1" dirty="0">
                <a:solidFill>
                  <a:srgbClr val="FCA600"/>
                </a:solidFill>
                <a:latin typeface="Calibri" charset="0"/>
                <a:ea typeface="ＭＳ Ｐゴシック" charset="0"/>
              </a:rPr>
              <a:t>, Rector, University of Liege, Belgium, explaining one of the reasons why he has built an institutional Open Access repository and introduced a mandatory policy on Open Access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Tim Berners-Lee's 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05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4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Outreach: the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16362"/>
          </a:xfrm>
        </p:spPr>
        <p:txBody>
          <a:bodyPr/>
          <a:lstStyle/>
          <a:p>
            <a:pPr marL="446088" indent="-446088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Independent researchers</a:t>
            </a:r>
          </a:p>
          <a:p>
            <a:pPr marL="446088" indent="-446088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Education sector</a:t>
            </a:r>
          </a:p>
          <a:p>
            <a:pPr marL="446088" indent="-446088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Professional community</a:t>
            </a:r>
          </a:p>
          <a:p>
            <a:pPr marL="446088" indent="-446088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Practitioner community</a:t>
            </a:r>
          </a:p>
          <a:p>
            <a:pPr marL="446088" indent="-446088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Interested ‘lay’ public</a:t>
            </a:r>
          </a:p>
          <a:p>
            <a:pPr marL="446088" indent="-446088"/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Business sector, including innovative SMEs</a:t>
            </a:r>
          </a:p>
        </p:txBody>
      </p:sp>
    </p:spTree>
    <p:extLst>
      <p:ext uri="{BB962C8B-B14F-4D97-AF65-F5344CB8AC3E}">
        <p14:creationId xmlns:p14="http://schemas.microsoft.com/office/powerpoint/2010/main" val="189435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PubMed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686800" cy="3311525"/>
          </a:xfrm>
        </p:spPr>
        <p:txBody>
          <a:bodyPr/>
          <a:lstStyle/>
          <a:p>
            <a:pPr marL="627063" indent="-520700" defTabSz="355600">
              <a:defRPr/>
            </a:pPr>
            <a:r>
              <a:rPr lang="en-US" dirty="0" smtClean="0"/>
              <a:t>2 million full-text articles</a:t>
            </a:r>
          </a:p>
          <a:p>
            <a:pPr marL="627063" indent="-520700" defTabSz="355600">
              <a:defRPr/>
            </a:pPr>
            <a:r>
              <a:rPr lang="en-US" dirty="0" smtClean="0"/>
              <a:t>c500,000 unique users per day:</a:t>
            </a:r>
          </a:p>
          <a:p>
            <a:pPr marL="938213" lvl="1" indent="-431800" defTabSz="355600">
              <a:defRPr/>
            </a:pPr>
            <a:r>
              <a:rPr lang="en-US" dirty="0" smtClean="0"/>
              <a:t>25% universities</a:t>
            </a:r>
          </a:p>
          <a:p>
            <a:pPr marL="938213" lvl="1" indent="-431800" defTabSz="355600">
              <a:defRPr/>
            </a:pPr>
            <a:r>
              <a:rPr lang="en-US" dirty="0" smtClean="0"/>
              <a:t>18% government and others</a:t>
            </a:r>
          </a:p>
          <a:p>
            <a:pPr marL="938213" lvl="1" indent="-431800" defTabSz="355600">
              <a:defRPr/>
            </a:pPr>
            <a:r>
              <a:rPr lang="en-US" dirty="0" smtClean="0">
                <a:solidFill>
                  <a:srgbClr val="437FC2"/>
                </a:solidFill>
              </a:rPr>
              <a:t>40% citizens</a:t>
            </a:r>
          </a:p>
          <a:p>
            <a:pPr marL="938213" lvl="1" indent="-431800" defTabSz="355600">
              <a:defRPr/>
            </a:pPr>
            <a:r>
              <a:rPr lang="en-US" dirty="0">
                <a:solidFill>
                  <a:srgbClr val="FF9D09"/>
                </a:solidFill>
              </a:rPr>
              <a:t>17% companies</a:t>
            </a:r>
          </a:p>
          <a:p>
            <a:pPr marL="506413" lvl="1" indent="0" defTabSz="355600">
              <a:buFontTx/>
              <a:buNone/>
              <a:defRPr/>
            </a:pPr>
            <a:endParaRPr lang="en-US" dirty="0" smtClean="0">
              <a:solidFill>
                <a:srgbClr val="7DB53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Economic implications in Denmark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964612" cy="3455987"/>
          </a:xfrm>
        </p:spPr>
        <p:txBody>
          <a:bodyPr>
            <a:normAutofit/>
          </a:bodyPr>
          <a:lstStyle/>
          <a:p>
            <a:pPr marL="446088" indent="-446088">
              <a:defRPr/>
            </a:pPr>
            <a:r>
              <a:rPr lang="en-GB" sz="2500" dirty="0" smtClean="0"/>
              <a:t>Access to research articles is very/extremely important: 48%</a:t>
            </a:r>
          </a:p>
          <a:p>
            <a:pPr marL="446088" indent="-446088">
              <a:defRPr/>
            </a:pPr>
            <a:r>
              <a:rPr lang="en-GB" sz="2500" dirty="0" smtClean="0"/>
              <a:t>79% have access difficulties</a:t>
            </a:r>
          </a:p>
          <a:p>
            <a:pPr marL="446088" indent="-446088">
              <a:defRPr/>
            </a:pPr>
            <a:r>
              <a:rPr lang="en-GB" sz="2500" dirty="0" smtClean="0"/>
              <a:t>Difficulties in searching/accessing articles: €73m per year to researchers in Danish firms</a:t>
            </a:r>
            <a:endParaRPr lang="en-US" sz="2500" dirty="0" smtClean="0"/>
          </a:p>
          <a:p>
            <a:pPr marL="447675" indent="-447675">
              <a:lnSpc>
                <a:spcPct val="120000"/>
              </a:lnSpc>
              <a:defRPr/>
            </a:pPr>
            <a:r>
              <a:rPr lang="en-US" sz="2500" dirty="0" smtClean="0"/>
              <a:t>Average delay to product or process development without access to academic research: 2.2 years</a:t>
            </a:r>
          </a:p>
          <a:p>
            <a:pPr marL="447675" indent="-447675">
              <a:lnSpc>
                <a:spcPct val="120000"/>
              </a:lnSpc>
              <a:defRPr/>
            </a:pPr>
            <a:r>
              <a:rPr lang="en-US" sz="2500" dirty="0" smtClean="0"/>
              <a:t>For new products: €4.8 million per company</a:t>
            </a:r>
            <a:endParaRPr lang="en-US" sz="2500" dirty="0" smtClean="0">
              <a:solidFill>
                <a:srgbClr val="FF8000"/>
              </a:solidFill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5148263" y="5373688"/>
            <a:ext cx="3538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charset="0"/>
              </a:rPr>
              <a:t>Houghton, Swan &amp; Brown,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8218487" cy="573087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</a:rPr>
              <a:t>EU CIS studies</a:t>
            </a:r>
          </a:p>
        </p:txBody>
      </p:sp>
      <p:pic>
        <p:nvPicPr>
          <p:cNvPr id="55298" name="Picture 5" descr="Eurostat files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14400"/>
            <a:ext cx="83550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206750" y="2057400"/>
            <a:ext cx="5616575" cy="1524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 w="47625">
            <a:solidFill>
              <a:srgbClr val="437FC2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Calibri" charset="0"/>
              <a:ea typeface="ＭＳ Ｐゴシック" charset="0"/>
            </a:endParaRPr>
          </a:p>
        </p:txBody>
      </p:sp>
      <p:pic>
        <p:nvPicPr>
          <p:cNvPr id="56322" name="Picture 5" descr="Eurostat files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913"/>
            <a:ext cx="73914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8925" cy="762000"/>
          </a:xfrm>
          <a:prstGeom prst="left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776" y="5445224"/>
            <a:ext cx="571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600" dirty="0">
                <a:solidFill>
                  <a:srgbClr val="437FC2"/>
                </a:solidFill>
              </a:rPr>
              <a:t>Data:  </a:t>
            </a:r>
            <a:r>
              <a:rPr lang="en-GB" sz="1600" dirty="0"/>
              <a:t>Tom Cochrane, Deputy Vice-Chancellor, QUT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8196693"/>
              </p:ext>
            </p:extLst>
          </p:nvPr>
        </p:nvGraphicFramePr>
        <p:xfrm>
          <a:off x="152400" y="1165225"/>
          <a:ext cx="3522663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2265241"/>
              </p:ext>
            </p:extLst>
          </p:nvPr>
        </p:nvGraphicFramePr>
        <p:xfrm>
          <a:off x="4186238" y="1165225"/>
          <a:ext cx="42291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Graphic spid="1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Senior Lecturer, Design, QUT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087"/>
          </a:xfrm>
        </p:spPr>
        <p:txBody>
          <a:bodyPr/>
          <a:lstStyle/>
          <a:p>
            <a:pPr marL="180975" indent="-44450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“Just last week, the General Manager of Sustainable Development from an Australian rural industry called me – based on reading one of my research papers in ePrints.  </a:t>
            </a:r>
          </a:p>
          <a:p>
            <a:pPr marL="180975" indent="-44450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He loved what he read ..... and we are now in discussion about how we can help them measure their industry’s social impacts.”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3"/>
          </a:xfrm>
        </p:spPr>
        <p:txBody>
          <a:bodyPr/>
          <a:lstStyle/>
          <a:p>
            <a:r>
              <a:rPr lang="en-US" sz="6000" dirty="0">
                <a:latin typeface="Calibri" charset="0"/>
                <a:ea typeface="ＭＳ Ｐゴシック" charset="0"/>
              </a:rPr>
              <a:t>For </a:t>
            </a:r>
            <a:r>
              <a:rPr lang="en-US" sz="6000" dirty="0" smtClean="0">
                <a:latin typeface="Calibri" charset="0"/>
                <a:ea typeface="ＭＳ Ｐゴシック" charset="0"/>
              </a:rPr>
              <a:t>research funders?</a:t>
            </a:r>
            <a:endParaRPr lang="en-US" sz="60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science</a:t>
            </a:r>
          </a:p>
          <a:p>
            <a:r>
              <a:rPr lang="en-US" dirty="0" smtClean="0"/>
              <a:t>More efficient research process</a:t>
            </a:r>
          </a:p>
          <a:p>
            <a:r>
              <a:rPr lang="en-US" dirty="0" smtClean="0"/>
              <a:t>Research impact, monitoring, management</a:t>
            </a:r>
          </a:p>
          <a:p>
            <a:r>
              <a:rPr lang="en-US" dirty="0" smtClean="0"/>
              <a:t>Outreach to new users</a:t>
            </a:r>
          </a:p>
          <a:p>
            <a:r>
              <a:rPr lang="en-US" dirty="0" smtClean="0"/>
              <a:t>Economic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37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3"/>
          </a:xfrm>
        </p:spPr>
        <p:txBody>
          <a:bodyPr/>
          <a:lstStyle/>
          <a:p>
            <a:r>
              <a:rPr lang="en-US" sz="6000" dirty="0" smtClean="0">
                <a:latin typeface="Calibri" charset="0"/>
                <a:ea typeface="ＭＳ Ｐゴシック" charset="0"/>
              </a:rPr>
              <a:t>The Open </a:t>
            </a:r>
            <a:r>
              <a:rPr lang="en-US" sz="6000" dirty="0" smtClean="0">
                <a:latin typeface="Calibri" charset="0"/>
                <a:ea typeface="ＭＳ Ｐゴシック" charset="0"/>
              </a:rPr>
              <a:t>Access </a:t>
            </a:r>
            <a:r>
              <a:rPr lang="en-US" sz="6000" dirty="0" smtClean="0">
                <a:latin typeface="Calibri" charset="0"/>
                <a:ea typeface="ＭＳ Ｐゴシック" charset="0"/>
              </a:rPr>
              <a:t>policy picture</a:t>
            </a:r>
            <a:endParaRPr lang="en-US" sz="60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5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Tim Berners-Lee's paper 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620713"/>
            <a:ext cx="979805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6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64096"/>
          </a:xfrm>
        </p:spPr>
        <p:txBody>
          <a:bodyPr/>
          <a:lstStyle/>
          <a:p>
            <a:r>
              <a:rPr lang="en-US" dirty="0" smtClean="0"/>
              <a:t>Policies: worldwide numbers</a:t>
            </a:r>
            <a:endParaRPr lang="en-US" dirty="0"/>
          </a:p>
        </p:txBody>
      </p:sp>
      <p:pic>
        <p:nvPicPr>
          <p:cNvPr id="4" name="Content Placeholder 3" descr="Mandates Dec 2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" b="1052"/>
          <a:stretch>
            <a:fillRect/>
          </a:stretch>
        </p:blipFill>
        <p:spPr>
          <a:xfrm>
            <a:off x="683568" y="1124744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1277767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6"/>
          </a:xfrm>
        </p:spPr>
        <p:txBody>
          <a:bodyPr/>
          <a:lstStyle/>
          <a:p>
            <a:r>
              <a:rPr lang="en-US" sz="3600" dirty="0" smtClean="0"/>
              <a:t>Current global picture: Open Access policies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77573"/>
              </p:ext>
            </p:extLst>
          </p:nvPr>
        </p:nvGraphicFramePr>
        <p:xfrm>
          <a:off x="1390103" y="1196749"/>
          <a:ext cx="614390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009"/>
                <a:gridCol w="2691900"/>
              </a:tblGrid>
              <a:tr h="5247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Policies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356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146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&amp;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South America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Asia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Oceania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5247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651</a:t>
                      </a:r>
                      <a:endParaRPr lang="en-US" sz="20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5733256"/>
            <a:ext cx="4503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Data: ROARMAP (Registry of Open Access Policies and Mandates</a:t>
            </a:r>
            <a:r>
              <a:rPr lang="en-US" sz="1100" dirty="0"/>
              <a:t>) </a:t>
            </a:r>
            <a:r>
              <a:rPr lang="en-US" sz="1100" dirty="0">
                <a:hlinkClick r:id="rId2"/>
              </a:rPr>
              <a:t>http://roarmap.eprints.org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352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20080"/>
          </a:xfrm>
        </p:spPr>
        <p:txBody>
          <a:bodyPr/>
          <a:lstStyle/>
          <a:p>
            <a:r>
              <a:rPr lang="en-US" dirty="0" smtClean="0"/>
              <a:t>Open Access policies worldwide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184256"/>
              </p:ext>
            </p:extLst>
          </p:nvPr>
        </p:nvGraphicFramePr>
        <p:xfrm>
          <a:off x="323528" y="908720"/>
          <a:ext cx="8677275" cy="53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20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20080"/>
          </a:xfrm>
        </p:spPr>
        <p:txBody>
          <a:bodyPr/>
          <a:lstStyle/>
          <a:p>
            <a:r>
              <a:rPr lang="en-US" dirty="0" smtClean="0"/>
              <a:t>Policy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04456"/>
          </a:xfrm>
        </p:spPr>
        <p:txBody>
          <a:bodyPr>
            <a:normAutofit/>
          </a:bodyPr>
          <a:lstStyle/>
          <a:p>
            <a:r>
              <a:rPr lang="en-US" dirty="0" smtClean="0"/>
              <a:t>Several e</a:t>
            </a:r>
            <a:r>
              <a:rPr lang="en-US" dirty="0" smtClean="0"/>
              <a:t>ssential elements</a:t>
            </a:r>
            <a:endParaRPr lang="en-US" dirty="0" smtClean="0"/>
          </a:p>
          <a:p>
            <a:r>
              <a:rPr lang="en-US" dirty="0" smtClean="0"/>
              <a:t>Mandatory</a:t>
            </a:r>
          </a:p>
          <a:p>
            <a:r>
              <a:rPr lang="en-US" dirty="0" smtClean="0"/>
              <a:t>Deposit immediately (at acceptance for publication)</a:t>
            </a:r>
          </a:p>
          <a:p>
            <a:r>
              <a:rPr lang="en-US" dirty="0" smtClean="0"/>
              <a:t>Deposit required, but OA itself may come later</a:t>
            </a:r>
          </a:p>
          <a:p>
            <a:r>
              <a:rPr lang="en-US" dirty="0" smtClean="0"/>
              <a:t>Connect deposit with research assessment</a:t>
            </a:r>
          </a:p>
        </p:txBody>
      </p:sp>
    </p:spTree>
    <p:extLst>
      <p:ext uri="{BB962C8B-B14F-4D97-AF65-F5344CB8AC3E}">
        <p14:creationId xmlns:p14="http://schemas.microsoft.com/office/powerpoint/2010/main" val="129590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>
                <a:solidFill>
                  <a:srgbClr val="337BC9"/>
                </a:solidFill>
                <a:latin typeface="Calibri" charset="0"/>
                <a:ea typeface="ＭＳ Ｐゴシック" charset="0"/>
                <a:cs typeface="ＭＳ Ｐゴシック" charset="0"/>
              </a:rPr>
              <a:t>The effect of a mandatory policy</a:t>
            </a:r>
          </a:p>
        </p:txBody>
      </p:sp>
      <p:pic>
        <p:nvPicPr>
          <p:cNvPr id="52226" name="Picture 3" descr="Gargouri &amp; Harnad mandated chart.pone.0013636.g00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3453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097088" y="1484313"/>
            <a:ext cx="484187" cy="839787"/>
          </a:xfrm>
          <a:prstGeom prst="downArrow">
            <a:avLst/>
          </a:prstGeom>
          <a:solidFill>
            <a:srgbClr val="337BC9">
              <a:alpha val="42000"/>
            </a:srgbClr>
          </a:solidFill>
          <a:ln>
            <a:solidFill>
              <a:srgbClr val="337B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59113" y="1484313"/>
            <a:ext cx="485775" cy="839787"/>
          </a:xfrm>
          <a:prstGeom prst="downArrow">
            <a:avLst/>
          </a:prstGeom>
          <a:solidFill>
            <a:srgbClr val="337BC9">
              <a:alpha val="42000"/>
            </a:srgbClr>
          </a:solidFill>
          <a:ln>
            <a:solidFill>
              <a:srgbClr val="337B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24300" y="1484313"/>
            <a:ext cx="484188" cy="839787"/>
          </a:xfrm>
          <a:prstGeom prst="downArrow">
            <a:avLst/>
          </a:prstGeom>
          <a:solidFill>
            <a:srgbClr val="337BC9">
              <a:alpha val="42000"/>
            </a:srgbClr>
          </a:solidFill>
          <a:ln>
            <a:solidFill>
              <a:srgbClr val="337B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716463" y="1484313"/>
            <a:ext cx="484187" cy="839787"/>
          </a:xfrm>
          <a:prstGeom prst="downArrow">
            <a:avLst/>
          </a:prstGeom>
          <a:solidFill>
            <a:srgbClr val="337BC9">
              <a:alpha val="42000"/>
            </a:srgbClr>
          </a:solidFill>
          <a:ln>
            <a:solidFill>
              <a:srgbClr val="337B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580063" y="1484313"/>
            <a:ext cx="484187" cy="838200"/>
          </a:xfrm>
          <a:prstGeom prst="downArrow">
            <a:avLst/>
          </a:prstGeom>
          <a:solidFill>
            <a:srgbClr val="337BC9"/>
          </a:solidFill>
          <a:ln>
            <a:solidFill>
              <a:srgbClr val="337B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43663" y="1484313"/>
            <a:ext cx="485775" cy="838200"/>
          </a:xfrm>
          <a:prstGeom prst="downArrow">
            <a:avLst/>
          </a:prstGeom>
          <a:solidFill>
            <a:srgbClr val="FEA808"/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r>
              <a:rPr lang="en-US" sz="3600" dirty="0" smtClean="0"/>
              <a:t>Current global picture: Open Access </a:t>
            </a:r>
            <a:r>
              <a:rPr lang="en-US" sz="3600" u="sng" dirty="0" smtClean="0"/>
              <a:t>mandates</a:t>
            </a:r>
            <a:endParaRPr lang="en-US" sz="3600" u="sn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383649"/>
              </p:ext>
            </p:extLst>
          </p:nvPr>
        </p:nvGraphicFramePr>
        <p:xfrm>
          <a:off x="1390103" y="1439333"/>
          <a:ext cx="6143909" cy="395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009"/>
                <a:gridCol w="26919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Mandates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203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&amp;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South America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Asia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Oceania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346</a:t>
                      </a:r>
                      <a:endParaRPr lang="en-US" sz="2000" b="1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6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864096"/>
          </a:xfrm>
        </p:spPr>
        <p:txBody>
          <a:bodyPr/>
          <a:lstStyle/>
          <a:p>
            <a:r>
              <a:rPr lang="en-US" sz="4000" dirty="0" smtClean="0"/>
              <a:t>Open Access </a:t>
            </a:r>
            <a:r>
              <a:rPr lang="en-US" sz="4000" u="sng" dirty="0" smtClean="0"/>
              <a:t>mandates</a:t>
            </a:r>
            <a:r>
              <a:rPr lang="en-US" sz="4000" dirty="0" smtClean="0"/>
              <a:t> worldwide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67540"/>
              </p:ext>
            </p:extLst>
          </p:nvPr>
        </p:nvGraphicFramePr>
        <p:xfrm>
          <a:off x="233364" y="1052736"/>
          <a:ext cx="86772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611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408001"/>
            <a:ext cx="8676001" cy="8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‘Green’ Open Access:</a:t>
            </a:r>
            <a:r>
              <a:rPr lang="en-US" dirty="0"/>
              <a:t> </a:t>
            </a:r>
            <a:r>
              <a:rPr lang="en-US" dirty="0" smtClean="0"/>
              <a:t> Time of deposit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4587"/>
              </p:ext>
            </p:extLst>
          </p:nvPr>
        </p:nvGraphicFramePr>
        <p:xfrm>
          <a:off x="539552" y="1484784"/>
          <a:ext cx="8066026" cy="382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556"/>
                <a:gridCol w="1681852"/>
                <a:gridCol w="1338618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When deposit is required</a:t>
                      </a:r>
                      <a:endParaRPr lang="en-US" sz="24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Acceptance date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Publication date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By the end of a defined, permitted embargo period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 the publisher permits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mentioned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143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27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4" y="254001"/>
            <a:ext cx="8676001" cy="81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‘</a:t>
            </a:r>
            <a:r>
              <a:rPr lang="en-US" sz="3600" dirty="0"/>
              <a:t>Green’ Open </a:t>
            </a:r>
            <a:r>
              <a:rPr lang="en-US" sz="3600" dirty="0" smtClean="0"/>
              <a:t>Access:  Time </a:t>
            </a:r>
            <a:r>
              <a:rPr lang="en-US" sz="3600" dirty="0"/>
              <a:t>of </a:t>
            </a:r>
            <a:r>
              <a:rPr lang="en-US" sz="3600" dirty="0" smtClean="0"/>
              <a:t>deposit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637687"/>
              </p:ext>
            </p:extLst>
          </p:nvPr>
        </p:nvGraphicFramePr>
        <p:xfrm>
          <a:off x="233364" y="1144192"/>
          <a:ext cx="8677275" cy="50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88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4" y="254001"/>
            <a:ext cx="8676001" cy="81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‘</a:t>
            </a:r>
            <a:r>
              <a:rPr lang="en-US" sz="3600" dirty="0"/>
              <a:t>Green’ Open </a:t>
            </a:r>
            <a:r>
              <a:rPr lang="en-US" sz="3600" dirty="0" smtClean="0"/>
              <a:t>Access:  Time </a:t>
            </a:r>
            <a:r>
              <a:rPr lang="en-US" sz="3600" dirty="0"/>
              <a:t>of </a:t>
            </a:r>
            <a:r>
              <a:rPr lang="en-US" sz="3600" dirty="0" smtClean="0"/>
              <a:t>deposit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403480"/>
              </p:ext>
            </p:extLst>
          </p:nvPr>
        </p:nvGraphicFramePr>
        <p:xfrm>
          <a:off x="233364" y="1144192"/>
          <a:ext cx="8677275" cy="50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971600" y="4221088"/>
            <a:ext cx="6832634" cy="936104"/>
          </a:xfrm>
          <a:prstGeom prst="ellipse">
            <a:avLst/>
          </a:prstGeom>
          <a:noFill/>
          <a:ln w="50800">
            <a:solidFill>
              <a:srgbClr val="FCA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ercent OA worldwide Sept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400"/>
            <a:ext cx="91440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240281"/>
            <a:ext cx="8676001" cy="81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Link to research evaluation and assessment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154521"/>
              </p:ext>
            </p:extLst>
          </p:nvPr>
        </p:nvGraphicFramePr>
        <p:xfrm>
          <a:off x="323528" y="1124747"/>
          <a:ext cx="8424936" cy="460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212"/>
                <a:gridCol w="3166862"/>
                <a:gridCol w="3166862"/>
              </a:tblGrid>
              <a:tr h="8498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</a:t>
                      </a:r>
                      <a:r>
                        <a:rPr lang="en-US" sz="1800" baseline="0" dirty="0" smtClean="0"/>
                        <a:t> of policies</a:t>
                      </a:r>
                      <a:r>
                        <a:rPr lang="en-US" sz="1800" dirty="0" smtClean="0"/>
                        <a:t> linked to research assessment</a:t>
                      </a:r>
                      <a:endParaRPr lang="en-US" sz="18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of total policies linked to research assessment</a:t>
                      </a:r>
                      <a:endParaRPr lang="en-US" sz="18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</a:tr>
              <a:tr h="4864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864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8396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</a:t>
                      </a:r>
                      <a:r>
                        <a:rPr lang="en-US" sz="2000" baseline="0" dirty="0" smtClean="0"/>
                        <a:t> / South America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864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Africa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864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Asia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864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Oceania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8649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All</a:t>
                      </a:r>
                      <a:endParaRPr lang="en-US" sz="20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100%</a:t>
                      </a:r>
                      <a:endParaRPr lang="en-US" sz="2000" b="1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94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76001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‘Gold’ Open 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 </a:t>
            </a:r>
            <a:r>
              <a:rPr lang="en-US" u="sng" dirty="0" smtClean="0"/>
              <a:t>requirements</a:t>
            </a:r>
            <a:r>
              <a:rPr lang="en-US" dirty="0" smtClean="0"/>
              <a:t> for ‘Gold’ Open Access</a:t>
            </a:r>
          </a:p>
          <a:p>
            <a:r>
              <a:rPr lang="en-US" dirty="0" smtClean="0"/>
              <a:t> Some funder policies </a:t>
            </a:r>
            <a:r>
              <a:rPr lang="en-US" dirty="0" err="1" smtClean="0"/>
              <a:t>emphasise</a:t>
            </a:r>
            <a:r>
              <a:rPr lang="en-US" dirty="0" smtClean="0"/>
              <a:t> or prefer it</a:t>
            </a:r>
          </a:p>
        </p:txBody>
      </p:sp>
    </p:spTree>
    <p:extLst>
      <p:ext uri="{BB962C8B-B14F-4D97-AF65-F5344CB8AC3E}">
        <p14:creationId xmlns:p14="http://schemas.microsoft.com/office/powerpoint/2010/main" val="23814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52128"/>
          </a:xfrm>
        </p:spPr>
        <p:txBody>
          <a:bodyPr/>
          <a:lstStyle/>
          <a:p>
            <a:r>
              <a:rPr lang="en-US" sz="4000" dirty="0" smtClean="0"/>
              <a:t>‘Gold’ Open Access: policy provisions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59586"/>
              </p:ext>
            </p:extLst>
          </p:nvPr>
        </p:nvGraphicFramePr>
        <p:xfrm>
          <a:off x="539552" y="1484784"/>
          <a:ext cx="8297040" cy="2993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730"/>
                <a:gridCol w="1438155"/>
                <a:gridCol w="1438155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Gold Open Access conditions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all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European</a:t>
                      </a:r>
                      <a:endParaRPr lang="en-US" sz="2000" dirty="0"/>
                    </a:p>
                  </a:txBody>
                  <a:tcPr marT="60960" marB="60960">
                    <a:solidFill>
                      <a:srgbClr val="437FC2"/>
                    </a:solidFil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‘Gold’ Open Access costs</a:t>
                      </a:r>
                      <a:r>
                        <a:rPr lang="en-US" sz="2200" baseline="0" dirty="0" smtClean="0"/>
                        <a:t> allowable from grant</a:t>
                      </a:r>
                      <a:endParaRPr lang="en-US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3.3</a:t>
                      </a:r>
                      <a:endParaRPr lang="en-US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3.9</a:t>
                      </a:r>
                      <a:endParaRPr lang="en-US" sz="22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Funder provides additional funds for ‘Gold” OA costs</a:t>
                      </a:r>
                      <a:endParaRPr lang="en-US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2.7</a:t>
                      </a:r>
                      <a:endParaRPr lang="en-US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4.8</a:t>
                      </a:r>
                      <a:endParaRPr lang="en-US" sz="22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Institution has a ‘Gold’ Open Access</a:t>
                      </a:r>
                      <a:r>
                        <a:rPr lang="en-US" sz="2200" baseline="0" dirty="0" smtClean="0"/>
                        <a:t> fund</a:t>
                      </a:r>
                      <a:endParaRPr lang="en-US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9.6</a:t>
                      </a:r>
                      <a:endParaRPr lang="en-US" sz="2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8.1</a:t>
                      </a:r>
                      <a:endParaRPr lang="en-US" sz="22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79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/>
          <a:lstStyle/>
          <a:p>
            <a:r>
              <a:rPr lang="en-US" sz="4000" dirty="0" smtClean="0"/>
              <a:t>‘Gold’ Open Access: policy provisions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49724"/>
              </p:ext>
            </p:extLst>
          </p:nvPr>
        </p:nvGraphicFramePr>
        <p:xfrm>
          <a:off x="251520" y="1268760"/>
          <a:ext cx="8677275" cy="458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99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92088"/>
          </a:xfrm>
        </p:spPr>
        <p:txBody>
          <a:bodyPr/>
          <a:lstStyle/>
          <a:p>
            <a:r>
              <a:rPr lang="en-US" sz="4000" dirty="0" smtClean="0"/>
              <a:t>Policy effectiveness: </a:t>
            </a:r>
            <a:r>
              <a:rPr lang="en-US" sz="4000" dirty="0" err="1" smtClean="0"/>
              <a:t>Universite</a:t>
            </a:r>
            <a:r>
              <a:rPr lang="en-US" sz="4000" dirty="0" smtClean="0"/>
              <a:t> de Liege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328592"/>
          </a:xfrm>
        </p:spPr>
        <p:txBody>
          <a:bodyPr/>
          <a:lstStyle/>
          <a:p>
            <a:r>
              <a:rPr lang="en-US" dirty="0" smtClean="0"/>
              <a:t>Must deposit</a:t>
            </a:r>
          </a:p>
          <a:p>
            <a:r>
              <a:rPr lang="en-US" dirty="0" smtClean="0"/>
              <a:t>At acceptance</a:t>
            </a:r>
          </a:p>
          <a:p>
            <a:r>
              <a:rPr lang="en-US" dirty="0" smtClean="0"/>
              <a:t>In the institutional repository (</a:t>
            </a:r>
            <a:r>
              <a:rPr lang="en-US" dirty="0" err="1" smtClean="0"/>
              <a:t>ORBi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May respect publisher embargoes</a:t>
            </a:r>
          </a:p>
          <a:p>
            <a:r>
              <a:rPr lang="en-US" dirty="0" smtClean="0"/>
              <a:t>Deposit linked to performance assessment</a:t>
            </a:r>
          </a:p>
          <a:p>
            <a:r>
              <a:rPr lang="en-US" dirty="0" smtClean="0"/>
              <a:t>Deposit rate is now 87%</a:t>
            </a:r>
          </a:p>
          <a:p>
            <a:r>
              <a:rPr lang="en-US" dirty="0" smtClean="0"/>
              <a:t>The highest in the world</a:t>
            </a:r>
          </a:p>
          <a:p>
            <a:r>
              <a:rPr lang="en-US" dirty="0" smtClean="0"/>
              <a:t>Second is </a:t>
            </a:r>
            <a:r>
              <a:rPr lang="en-US" dirty="0" err="1" smtClean="0"/>
              <a:t>U.Minho</a:t>
            </a:r>
            <a:r>
              <a:rPr lang="en-US" dirty="0" smtClean="0"/>
              <a:t> (Portugal): 69% (rising)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0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University of Liege repository:</a:t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authors deposit</a:t>
            </a:r>
          </a:p>
        </p:txBody>
      </p:sp>
      <p:pic>
        <p:nvPicPr>
          <p:cNvPr id="2" name="Picture 1" descr="ORBi ite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89034" cy="45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787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H2020 and Open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84575"/>
          </a:xfrm>
        </p:spPr>
        <p:txBody>
          <a:bodyPr>
            <a:noAutofit/>
          </a:bodyPr>
          <a:lstStyle/>
          <a:p>
            <a:pPr marL="446088" indent="-446088">
              <a:lnSpc>
                <a:spcPct val="11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Mandatory for peer-reviewed publications</a:t>
            </a:r>
          </a:p>
          <a:p>
            <a:pPr marL="446088" indent="-446088">
              <a:lnSpc>
                <a:spcPct val="110000"/>
              </a:lnSpc>
              <a:defRPr/>
            </a:pPr>
            <a:r>
              <a:rPr lang="en-US" sz="2600" b="1" dirty="0" smtClean="0">
                <a:solidFill>
                  <a:srgbClr val="93C01F"/>
                </a:solidFill>
              </a:rPr>
              <a:t>‘Green’ OA </a:t>
            </a:r>
            <a:r>
              <a:rPr lang="en-US" sz="2600" dirty="0" smtClean="0">
                <a:solidFill>
                  <a:srgbClr val="000000"/>
                </a:solidFill>
              </a:rPr>
              <a:t>mandate (repositories) </a:t>
            </a:r>
          </a:p>
          <a:p>
            <a:pPr marL="846138" lvl="1" indent="-446088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Publish as normal in subscription-based journals</a:t>
            </a:r>
          </a:p>
          <a:p>
            <a:pPr marL="846138" lvl="1" indent="-446088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Place author’s copy in OA repository</a:t>
            </a:r>
          </a:p>
          <a:p>
            <a:pPr marL="846138" lvl="1" indent="-446088">
              <a:lnSpc>
                <a:spcPct val="110000"/>
              </a:lnSpc>
              <a:defRPr/>
            </a:pPr>
            <a:r>
              <a:rPr lang="en-US" sz="2400" dirty="0" smtClean="0"/>
              <a:t>Deposit this at acceptance for publication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46088" indent="-446088">
              <a:lnSpc>
                <a:spcPct val="110000"/>
              </a:lnSpc>
              <a:defRPr/>
            </a:pPr>
            <a:r>
              <a:rPr lang="en-US" sz="2600" b="1" dirty="0">
                <a:solidFill>
                  <a:srgbClr val="FCA600"/>
                </a:solidFill>
              </a:rPr>
              <a:t>‘Gold’ </a:t>
            </a:r>
            <a:r>
              <a:rPr lang="en-US" sz="2600" b="1" dirty="0" smtClean="0">
                <a:solidFill>
                  <a:srgbClr val="FCA600"/>
                </a:solidFill>
              </a:rPr>
              <a:t>OA: </a:t>
            </a:r>
            <a:r>
              <a:rPr lang="en-US" sz="2600" dirty="0" smtClean="0">
                <a:solidFill>
                  <a:schemeClr val="tx1"/>
                </a:solidFill>
              </a:rPr>
              <a:t>Permits </a:t>
            </a:r>
            <a:r>
              <a:rPr lang="en-US" sz="2600" dirty="0">
                <a:solidFill>
                  <a:schemeClr val="tx1"/>
                </a:solidFill>
              </a:rPr>
              <a:t>payments from grants for OA journal </a:t>
            </a:r>
            <a:r>
              <a:rPr lang="en-US" sz="2600" dirty="0" smtClean="0">
                <a:solidFill>
                  <a:schemeClr val="tx1"/>
                </a:solidFill>
              </a:rPr>
              <a:t>publication </a:t>
            </a:r>
          </a:p>
          <a:p>
            <a:pPr marL="446088" indent="-446088">
              <a:lnSpc>
                <a:spcPct val="11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Mute on </a:t>
            </a:r>
            <a:r>
              <a:rPr lang="en-US" sz="2600" b="1" dirty="0" smtClean="0">
                <a:solidFill>
                  <a:schemeClr val="tx1"/>
                </a:solidFill>
              </a:rPr>
              <a:t>monographs</a:t>
            </a:r>
            <a:endParaRPr lang="en-US" sz="2600" dirty="0">
              <a:solidFill>
                <a:schemeClr val="tx1"/>
              </a:solidFill>
            </a:endParaRPr>
          </a:p>
          <a:p>
            <a:pPr marL="446088" indent="-446088">
              <a:lnSpc>
                <a:spcPct val="11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Definite on data, announcing an</a:t>
            </a:r>
            <a:r>
              <a:rPr lang="en-US" sz="2600" b="1" dirty="0" smtClean="0">
                <a:solidFill>
                  <a:schemeClr val="tx1"/>
                </a:solidFill>
              </a:rPr>
              <a:t> open data pilot </a:t>
            </a:r>
            <a:r>
              <a:rPr lang="en-US" sz="2600" dirty="0" smtClean="0">
                <a:solidFill>
                  <a:schemeClr val="tx1"/>
                </a:solidFill>
              </a:rPr>
              <a:t>for H2020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2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356100" y="1484313"/>
            <a:ext cx="4103688" cy="1203325"/>
          </a:xfrm>
          <a:prstGeom prst="roundRect">
            <a:avLst>
              <a:gd name="adj" fmla="val 16667"/>
            </a:avLst>
          </a:prstGeom>
          <a:solidFill>
            <a:srgbClr val="FEA508"/>
          </a:solidFill>
          <a:ln w="9525">
            <a:solidFill>
              <a:srgbClr val="FEA50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1188" y="1484313"/>
            <a:ext cx="2305050" cy="865187"/>
          </a:xfrm>
          <a:prstGeom prst="roundRect">
            <a:avLst/>
          </a:prstGeom>
          <a:solidFill>
            <a:srgbClr val="2F7EC9">
              <a:alpha val="27000"/>
            </a:srgbClr>
          </a:solidFill>
          <a:ln>
            <a:solidFill>
              <a:srgbClr val="2F7E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93775"/>
          </a:xfrm>
        </p:spPr>
        <p:txBody>
          <a:bodyPr/>
          <a:lstStyle/>
          <a:p>
            <a:r>
              <a:rPr lang="en-US">
                <a:solidFill>
                  <a:srgbClr val="2F7EC9"/>
                </a:solidFill>
                <a:latin typeface="Calibri" charset="0"/>
                <a:ea typeface="ＭＳ Ｐゴシック" charset="0"/>
                <a:cs typeface="ＭＳ Ｐゴシック" charset="0"/>
              </a:rPr>
              <a:t>OA infrastructure for EU research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1557338"/>
            <a:ext cx="18732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solidFill>
                  <a:srgbClr val="2F7EC9"/>
                </a:solidFill>
                <a:latin typeface="Calibri" charset="0"/>
              </a:rPr>
              <a:t>Authors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3357563"/>
            <a:ext cx="2808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DB8F09"/>
                </a:solidFill>
                <a:latin typeface="Calibri" charset="0"/>
              </a:rPr>
              <a:t>Institutional repositories</a:t>
            </a:r>
          </a:p>
        </p:txBody>
      </p:sp>
      <p:sp>
        <p:nvSpPr>
          <p:cNvPr id="3" name="Left Arrow 2"/>
          <p:cNvSpPr/>
          <p:nvPr/>
        </p:nvSpPr>
        <p:spPr>
          <a:xfrm rot="16200000" flipV="1">
            <a:off x="1331119" y="2780506"/>
            <a:ext cx="720725" cy="144463"/>
          </a:xfrm>
          <a:prstGeom prst="leftArrow">
            <a:avLst/>
          </a:prstGeom>
          <a:solidFill>
            <a:srgbClr val="2F7EC9">
              <a:alpha val="80000"/>
            </a:srgbClr>
          </a:solidFill>
          <a:ln>
            <a:solidFill>
              <a:srgbClr val="2F7E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1700213"/>
            <a:ext cx="2482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latin typeface="Calibri" charset="0"/>
              </a:rPr>
              <a:t>OpenAIRE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0825" y="3357563"/>
            <a:ext cx="3095625" cy="1200150"/>
          </a:xfrm>
          <a:prstGeom prst="roundRect">
            <a:avLst/>
          </a:prstGeom>
          <a:solidFill>
            <a:srgbClr val="FEA508">
              <a:alpha val="10000"/>
            </a:srgbClr>
          </a:solidFill>
          <a:ln>
            <a:solidFill>
              <a:srgbClr val="FEA5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F7EC9"/>
              </a:solidFill>
              <a:latin typeface="Calibri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72225" y="3860800"/>
            <a:ext cx="2087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2F7EC9"/>
                </a:solidFill>
                <a:latin typeface="Calibri" charset="0"/>
              </a:rPr>
              <a:t>Readers</a:t>
            </a:r>
          </a:p>
        </p:txBody>
      </p:sp>
      <p:sp>
        <p:nvSpPr>
          <p:cNvPr id="16" name="Down Arrow 15"/>
          <p:cNvSpPr/>
          <p:nvPr/>
        </p:nvSpPr>
        <p:spPr>
          <a:xfrm rot="20018878">
            <a:off x="6659563" y="2725738"/>
            <a:ext cx="322262" cy="1042987"/>
          </a:xfrm>
          <a:prstGeom prst="downArrow">
            <a:avLst>
              <a:gd name="adj1" fmla="val 50000"/>
              <a:gd name="adj2" fmla="val 55843"/>
            </a:avLst>
          </a:prstGeom>
          <a:solidFill>
            <a:srgbClr val="FEA508">
              <a:alpha val="80000"/>
            </a:srgbClr>
          </a:solidFill>
          <a:ln>
            <a:solidFill>
              <a:srgbClr val="FEA5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79838" y="5013325"/>
            <a:ext cx="162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Google, etc</a:t>
            </a:r>
          </a:p>
        </p:txBody>
      </p:sp>
      <p:sp>
        <p:nvSpPr>
          <p:cNvPr id="6" name="Curved Up Arrow 5"/>
          <p:cNvSpPr>
            <a:spLocks noChangeArrowheads="1"/>
          </p:cNvSpPr>
          <p:nvPr/>
        </p:nvSpPr>
        <p:spPr bwMode="auto">
          <a:xfrm>
            <a:off x="1692275" y="4797425"/>
            <a:ext cx="5975350" cy="792163"/>
          </a:xfrm>
          <a:prstGeom prst="curvedUpArrow">
            <a:avLst>
              <a:gd name="adj1" fmla="val 24969"/>
              <a:gd name="adj2" fmla="val 49973"/>
              <a:gd name="adj3" fmla="val 25000"/>
            </a:avLst>
          </a:prstGeom>
          <a:solidFill>
            <a:srgbClr val="2F7EC9">
              <a:alpha val="78822"/>
            </a:srgbClr>
          </a:solidFill>
          <a:ln w="9525">
            <a:solidFill>
              <a:srgbClr val="2F7EC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27763" y="3860800"/>
            <a:ext cx="2305050" cy="863600"/>
          </a:xfrm>
          <a:prstGeom prst="roundRect">
            <a:avLst/>
          </a:prstGeom>
          <a:solidFill>
            <a:srgbClr val="2F7EC9">
              <a:alpha val="27000"/>
            </a:srgbClr>
          </a:solidFill>
          <a:ln>
            <a:solidFill>
              <a:srgbClr val="2F7EC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cxnSp>
        <p:nvCxnSpPr>
          <p:cNvPr id="25" name="Curved Connector 24"/>
          <p:cNvCxnSpPr/>
          <p:nvPr/>
        </p:nvCxnSpPr>
        <p:spPr bwMode="auto">
          <a:xfrm>
            <a:off x="3059113" y="1700213"/>
            <a:ext cx="1225550" cy="720725"/>
          </a:xfrm>
          <a:prstGeom prst="curvedConnector3">
            <a:avLst/>
          </a:prstGeom>
          <a:solidFill>
            <a:schemeClr val="accent1"/>
          </a:solidFill>
          <a:ln w="44450" cap="flat" cmpd="sng" algn="ctr">
            <a:solidFill>
              <a:srgbClr val="2F7EC9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Down Arrow 28"/>
          <p:cNvSpPr/>
          <p:nvPr/>
        </p:nvSpPr>
        <p:spPr>
          <a:xfrm rot="13951278">
            <a:off x="3841750" y="2616201"/>
            <a:ext cx="623887" cy="1370012"/>
          </a:xfrm>
          <a:prstGeom prst="downArrow">
            <a:avLst/>
          </a:prstGeom>
          <a:solidFill>
            <a:srgbClr val="FEA508">
              <a:alpha val="80000"/>
            </a:srgbClr>
          </a:solidFill>
          <a:ln>
            <a:solidFill>
              <a:srgbClr val="FEA5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-2199499">
            <a:off x="3607868" y="3366974"/>
            <a:ext cx="20788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DB8F09"/>
                </a:solidFill>
                <a:latin typeface="Calibri" charset="0"/>
              </a:rPr>
              <a:t>HARVEST</a:t>
            </a:r>
          </a:p>
          <a:p>
            <a:pPr algn="ctr"/>
            <a:r>
              <a:rPr lang="en-US" sz="3200" dirty="0" smtClean="0">
                <a:solidFill>
                  <a:srgbClr val="DB8F09"/>
                </a:solidFill>
                <a:latin typeface="Calibri" charset="0"/>
              </a:rPr>
              <a:t>(metadata)</a:t>
            </a:r>
            <a:endParaRPr lang="en-US" sz="3200" dirty="0">
              <a:solidFill>
                <a:srgbClr val="DB8F0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5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/>
      <p:bldP spid="5" grpId="0"/>
      <p:bldP spid="3" grpId="0" animBg="1"/>
      <p:bldP spid="10" grpId="0"/>
      <p:bldP spid="13" grpId="0" animBg="1"/>
      <p:bldP spid="15" grpId="0"/>
      <p:bldP spid="16" grpId="0" animBg="1"/>
      <p:bldP spid="19" grpId="0"/>
      <p:bldP spid="6" grpId="0" animBg="1"/>
      <p:bldP spid="21" grpId="0" animBg="1"/>
      <p:bldP spid="29" grpId="0" animBg="1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856984" cy="1138139"/>
          </a:xfrm>
        </p:spPr>
        <p:txBody>
          <a:bodyPr/>
          <a:lstStyle/>
          <a:p>
            <a:r>
              <a:rPr lang="en-US" dirty="0" smtClean="0"/>
              <a:t>Recommendation to Member States </a:t>
            </a:r>
            <a:r>
              <a:rPr lang="en-US" sz="3200" dirty="0" smtClean="0"/>
              <a:t>(July 2012)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992783"/>
          </a:xfrm>
        </p:spPr>
        <p:txBody>
          <a:bodyPr/>
          <a:lstStyle/>
          <a:p>
            <a:pPr marL="446088" indent="-446088"/>
            <a:r>
              <a:rPr lang="en-US" dirty="0" smtClean="0">
                <a:solidFill>
                  <a:schemeClr val="tx1"/>
                </a:solidFill>
              </a:rPr>
              <a:t>Member States develop policies on OA</a:t>
            </a:r>
          </a:p>
          <a:p>
            <a:pPr marL="446088" indent="-446088"/>
            <a:r>
              <a:rPr lang="en-US" dirty="0" smtClean="0">
                <a:solidFill>
                  <a:srgbClr val="000000"/>
                </a:solidFill>
              </a:rPr>
              <a:t>Consistency between H2020 policy and those of MS</a:t>
            </a:r>
          </a:p>
          <a:p>
            <a:pPr marL="446088" indent="-446088"/>
            <a:r>
              <a:rPr lang="en-US" dirty="0" smtClean="0"/>
              <a:t>Coordination of MS at EU level</a:t>
            </a:r>
          </a:p>
          <a:p>
            <a:pPr marL="446088" indent="-446088"/>
            <a:r>
              <a:rPr lang="en-US" dirty="0" smtClean="0"/>
              <a:t>Reporting at MS and EU level</a:t>
            </a:r>
          </a:p>
          <a:p>
            <a:pPr marL="446088" indent="-446088"/>
            <a:r>
              <a:rPr lang="en-US" dirty="0" smtClean="0"/>
              <a:t>Multi-stakeholder dialogue to be established</a:t>
            </a:r>
          </a:p>
          <a:p>
            <a:pPr marL="446088" indent="-44608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046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792088"/>
          </a:xfrm>
        </p:spPr>
        <p:txBody>
          <a:bodyPr/>
          <a:lstStyle/>
          <a:p>
            <a:r>
              <a:rPr lang="en-US" dirty="0"/>
              <a:t>PASTEUR4OA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8134672" cy="5043264"/>
          </a:xfrm>
        </p:spPr>
        <p:txBody>
          <a:bodyPr/>
          <a:lstStyle/>
          <a:p>
            <a:r>
              <a:rPr lang="en-US" sz="2800" u="sng" dirty="0" smtClean="0">
                <a:solidFill>
                  <a:srgbClr val="437FC2"/>
                </a:solidFill>
              </a:rPr>
              <a:t>P</a:t>
            </a:r>
            <a:r>
              <a:rPr lang="en-US" sz="2800" dirty="0" smtClean="0"/>
              <a:t>olicy </a:t>
            </a:r>
            <a:r>
              <a:rPr lang="en-US" sz="2800" u="sng" dirty="0" smtClean="0">
                <a:solidFill>
                  <a:srgbClr val="437FC2"/>
                </a:solidFill>
              </a:rPr>
              <a:t>A</a:t>
            </a:r>
            <a:r>
              <a:rPr lang="en-US" sz="2800" dirty="0" smtClean="0"/>
              <a:t>lignment </a:t>
            </a:r>
            <a:r>
              <a:rPr lang="en-US" sz="2800" u="sng" dirty="0" smtClean="0">
                <a:solidFill>
                  <a:srgbClr val="437FC2"/>
                </a:solidFill>
              </a:rPr>
              <a:t>St</a:t>
            </a:r>
            <a:r>
              <a:rPr lang="en-US" sz="2800" dirty="0" smtClean="0"/>
              <a:t>rategies for </a:t>
            </a:r>
            <a:r>
              <a:rPr lang="en-US" sz="2800" u="sng" dirty="0" smtClean="0">
                <a:solidFill>
                  <a:srgbClr val="437FC2"/>
                </a:solidFill>
              </a:rPr>
              <a:t>E</a:t>
            </a:r>
            <a:r>
              <a:rPr lang="en-US" sz="2800" dirty="0" smtClean="0"/>
              <a:t>uropean </a:t>
            </a:r>
            <a:r>
              <a:rPr lang="en-US" sz="2800" u="sng" dirty="0" smtClean="0">
                <a:solidFill>
                  <a:srgbClr val="437FC2"/>
                </a:solidFill>
              </a:rPr>
              <a:t>U</a:t>
            </a:r>
            <a:r>
              <a:rPr lang="en-US" sz="2800" dirty="0" smtClean="0"/>
              <a:t>nion </a:t>
            </a:r>
            <a:r>
              <a:rPr lang="en-US" sz="2800" u="sng" dirty="0" smtClean="0">
                <a:solidFill>
                  <a:srgbClr val="437FC2"/>
                </a:solidFill>
              </a:rPr>
              <a:t>R</a:t>
            </a:r>
            <a:r>
              <a:rPr lang="en-US" sz="2800" dirty="0" smtClean="0"/>
              <a:t>esearch</a:t>
            </a:r>
          </a:p>
          <a:p>
            <a:r>
              <a:rPr lang="en-US" sz="2800" dirty="0" smtClean="0"/>
              <a:t>Promoting policy development</a:t>
            </a:r>
          </a:p>
          <a:p>
            <a:r>
              <a:rPr lang="en-US" sz="2800" dirty="0" smtClean="0"/>
              <a:t>Promoting </a:t>
            </a:r>
            <a:r>
              <a:rPr lang="en-US" sz="2800" u="sng" dirty="0" smtClean="0"/>
              <a:t>good</a:t>
            </a:r>
            <a:r>
              <a:rPr lang="en-US" sz="2800" dirty="0" smtClean="0"/>
              <a:t> policy development:</a:t>
            </a:r>
          </a:p>
          <a:p>
            <a:pPr lvl="1"/>
            <a:r>
              <a:rPr lang="en-US" sz="2400" dirty="0" smtClean="0"/>
              <a:t>Mandatory</a:t>
            </a:r>
          </a:p>
          <a:p>
            <a:pPr lvl="1"/>
            <a:r>
              <a:rPr lang="en-US" sz="2400" dirty="0" smtClean="0"/>
              <a:t>Deposit in repository</a:t>
            </a:r>
          </a:p>
          <a:p>
            <a:pPr lvl="1"/>
            <a:r>
              <a:rPr lang="en-US" sz="2400" dirty="0" smtClean="0"/>
              <a:t>At the time of acceptance for publication</a:t>
            </a:r>
          </a:p>
          <a:p>
            <a:pPr lvl="1"/>
            <a:r>
              <a:rPr lang="en-US" sz="2400" dirty="0" smtClean="0"/>
              <a:t>Link deposit to performance evaluation</a:t>
            </a:r>
          </a:p>
          <a:p>
            <a:r>
              <a:rPr lang="en-US" sz="2800" dirty="0" smtClean="0"/>
              <a:t>Developing a network of national expert </a:t>
            </a:r>
            <a:r>
              <a:rPr lang="en-US" sz="2800" dirty="0" err="1" smtClean="0"/>
              <a:t>organisations</a:t>
            </a:r>
            <a:r>
              <a:rPr lang="en-US" sz="2800" dirty="0" smtClean="0"/>
              <a:t> to encourage and advise policymakers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34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ercent OA worldwide by disc Sept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440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50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dirty="0" smtClean="0"/>
              <a:t>Policy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149422" cy="4684959"/>
          </a:xfrm>
        </p:spPr>
        <p:txBody>
          <a:bodyPr>
            <a:noAutofit/>
          </a:bodyPr>
          <a:lstStyle/>
          <a:p>
            <a:pPr marL="446088" indent="-446088"/>
            <a:r>
              <a:rPr lang="en-US" sz="2800" dirty="0" smtClean="0"/>
              <a:t>Irons out dissonances for researchers working in interdisciplinary areas or on international teams</a:t>
            </a:r>
          </a:p>
          <a:p>
            <a:pPr marL="446088" indent="-446088"/>
            <a:r>
              <a:rPr lang="en-US" sz="2800" dirty="0" smtClean="0"/>
              <a:t>Supports EU </a:t>
            </a:r>
            <a:r>
              <a:rPr lang="en-US" sz="2800" dirty="0" err="1" smtClean="0"/>
              <a:t>harmonisation</a:t>
            </a:r>
            <a:r>
              <a:rPr lang="en-US" sz="2800" dirty="0" smtClean="0"/>
              <a:t> agenda for ERA (research conditions, researcher mobility, gender issues, knowledge sharing, </a:t>
            </a:r>
            <a:r>
              <a:rPr lang="en-US" sz="2800" dirty="0" err="1" smtClean="0"/>
              <a:t>etc</a:t>
            </a:r>
            <a:r>
              <a:rPr lang="en-US" sz="2800" dirty="0" smtClean="0"/>
              <a:t>) </a:t>
            </a:r>
          </a:p>
          <a:p>
            <a:pPr marL="446088" indent="-446088"/>
            <a:r>
              <a:rPr lang="en-US" sz="2800" dirty="0" smtClean="0"/>
              <a:t>Key issue in changing author practices and norms</a:t>
            </a:r>
          </a:p>
          <a:p>
            <a:pPr marL="446088" indent="-446088"/>
            <a:r>
              <a:rPr lang="en-US" sz="2800" dirty="0" smtClean="0"/>
              <a:t>Allows generic infrastructural services to be established in support of policy</a:t>
            </a:r>
          </a:p>
        </p:txBody>
      </p:sp>
    </p:spTree>
    <p:extLst>
      <p:ext uri="{BB962C8B-B14F-4D97-AF65-F5344CB8AC3E}">
        <p14:creationId xmlns:p14="http://schemas.microsoft.com/office/powerpoint/2010/main" val="27390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92088"/>
          </a:xfrm>
        </p:spPr>
        <p:txBody>
          <a:bodyPr/>
          <a:lstStyle/>
          <a:p>
            <a:r>
              <a:rPr lang="en-US" sz="4000" dirty="0" smtClean="0"/>
              <a:t>Critical policy elements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3528392"/>
          </a:xfrm>
        </p:spPr>
        <p:txBody>
          <a:bodyPr/>
          <a:lstStyle/>
          <a:p>
            <a:r>
              <a:rPr lang="en-US" dirty="0" smtClean="0"/>
              <a:t>Must deposit</a:t>
            </a:r>
          </a:p>
          <a:p>
            <a:r>
              <a:rPr lang="en-US" dirty="0" smtClean="0"/>
              <a:t>At acceptance for publication</a:t>
            </a:r>
          </a:p>
          <a:p>
            <a:r>
              <a:rPr lang="en-US" dirty="0" smtClean="0"/>
              <a:t>In institutional repositories </a:t>
            </a:r>
          </a:p>
          <a:p>
            <a:r>
              <a:rPr lang="en-US" dirty="0" smtClean="0"/>
              <a:t>May respect publisher embargoes</a:t>
            </a:r>
          </a:p>
          <a:p>
            <a:r>
              <a:rPr lang="en-US" dirty="0" smtClean="0"/>
              <a:t>Deposit linked to performance assessment</a:t>
            </a:r>
          </a:p>
        </p:txBody>
      </p:sp>
    </p:spTree>
    <p:extLst>
      <p:ext uri="{BB962C8B-B14F-4D97-AF65-F5344CB8AC3E}">
        <p14:creationId xmlns:p14="http://schemas.microsoft.com/office/powerpoint/2010/main" val="121280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 for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2"/>
              </a:rPr>
              <a:t>almaswan3@gmail.com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endParaRPr lang="en-US" sz="1200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www.sparceurope.org</a:t>
            </a:r>
            <a:r>
              <a:rPr lang="en-US" sz="3892" dirty="0" smtClean="0">
                <a:solidFill>
                  <a:srgbClr val="FF6600"/>
                </a:solidFill>
              </a:rPr>
              <a:t>  </a:t>
            </a:r>
          </a:p>
          <a:p>
            <a:pPr algn="ctr">
              <a:buNone/>
            </a:pPr>
            <a:endParaRPr lang="en-US" sz="1200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4"/>
              </a:rPr>
              <a:t>www.openscholarship.org</a:t>
            </a:r>
            <a:r>
              <a:rPr lang="en-US" sz="3892" dirty="0" smtClean="0">
                <a:solidFill>
                  <a:srgbClr val="FF6600"/>
                </a:solidFill>
              </a:rPr>
              <a:t>  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0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792163"/>
          </a:xfrm>
        </p:spPr>
        <p:txBody>
          <a:bodyPr/>
          <a:lstStyle/>
          <a:p>
            <a:r>
              <a:rPr lang="en-US">
                <a:solidFill>
                  <a:srgbClr val="2F7EC9"/>
                </a:solidFill>
                <a:latin typeface="Calibri" charset="0"/>
                <a:ea typeface="ＭＳ Ｐゴシック" charset="0"/>
                <a:cs typeface="ＭＳ Ｐゴシック" charset="0"/>
              </a:rPr>
              <a:t>Why so low after &gt; 15 years?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40322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Lack of awareness</a:t>
            </a:r>
          </a:p>
          <a:p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Lack of understanding</a:t>
            </a:r>
          </a:p>
          <a:p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Overdose of misunderstandings</a:t>
            </a:r>
          </a:p>
          <a:p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Fear of repercussions</a:t>
            </a:r>
          </a:p>
          <a:p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Reward systems in academia entrench conservative behaviour</a:t>
            </a:r>
          </a:p>
          <a:p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Glacial pace of academic adoption of the Web</a:t>
            </a:r>
          </a:p>
        </p:txBody>
      </p:sp>
    </p:spTree>
    <p:extLst>
      <p:ext uri="{BB962C8B-B14F-4D97-AF65-F5344CB8AC3E}">
        <p14:creationId xmlns:p14="http://schemas.microsoft.com/office/powerpoint/2010/main" val="15109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3"/>
          </a:xfrm>
        </p:spPr>
        <p:txBody>
          <a:bodyPr/>
          <a:lstStyle/>
          <a:p>
            <a:r>
              <a:rPr lang="en-US" sz="6000">
                <a:latin typeface="Calibri" charset="0"/>
                <a:ea typeface="ＭＳ Ｐゴシック" charset="0"/>
              </a:rPr>
              <a:t>What’s in it for authors?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5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CAA02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2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FCAA02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1360</Words>
  <Application>Microsoft Macintosh PowerPoint</Application>
  <PresentationFormat>On-screen Show (4:3)</PresentationFormat>
  <Paragraphs>301</Paragraphs>
  <Slides>72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Blank Presentation</vt:lpstr>
      <vt:lpstr>Chart</vt:lpstr>
      <vt:lpstr>Open Access in Europe: progress and policy</vt:lpstr>
      <vt:lpstr>Shape of this presentation</vt:lpstr>
      <vt:lpstr>Some context:  progress of Open Access</vt:lpstr>
      <vt:lpstr>PowerPoint Presentation</vt:lpstr>
      <vt:lpstr>PowerPoint Presentation</vt:lpstr>
      <vt:lpstr>PowerPoint Presentation</vt:lpstr>
      <vt:lpstr>PowerPoint Presentation</vt:lpstr>
      <vt:lpstr>Why so low after &gt; 15 years?</vt:lpstr>
      <vt:lpstr>What’s in it for authors?</vt:lpstr>
      <vt:lpstr>Author advantages from Open Access</vt:lpstr>
      <vt:lpstr>Visibility</vt:lpstr>
      <vt:lpstr>An author’s own testimony on open access visibility </vt:lpstr>
      <vt:lpstr>Usage</vt:lpstr>
      <vt:lpstr>University of Liege repository: authors deposit</vt:lpstr>
      <vt:lpstr>PowerPoint Presentation</vt:lpstr>
      <vt:lpstr>Individual article usage: annual levels</vt:lpstr>
      <vt:lpstr>Individual article usage: monthly levels</vt:lpstr>
      <vt:lpstr>University of Salford: USIR</vt:lpstr>
      <vt:lpstr>Individual authors’ usage</vt:lpstr>
      <vt:lpstr>Individual authors’ usage</vt:lpstr>
      <vt:lpstr>Impact</vt:lpstr>
      <vt:lpstr>Citation impact</vt:lpstr>
      <vt:lpstr>What OA means for a researcher’s citation impact</vt:lpstr>
      <vt:lpstr>Top authors (by download)</vt:lpstr>
      <vt:lpstr>Ray Frost’s impact</vt:lpstr>
      <vt:lpstr>Top authors (by download)</vt:lpstr>
      <vt:lpstr>Martin Skitmore (Urban Design)</vt:lpstr>
      <vt:lpstr>Engineering</vt:lpstr>
      <vt:lpstr>Clinical medicine</vt:lpstr>
      <vt:lpstr>Social science</vt:lpstr>
      <vt:lpstr>Profiling and marketing</vt:lpstr>
      <vt:lpstr>PowerPoint Presentation</vt:lpstr>
      <vt:lpstr>PowerPoint Presentation</vt:lpstr>
      <vt:lpstr>Melissa Terras</vt:lpstr>
      <vt:lpstr>To summarise …</vt:lpstr>
      <vt:lpstr>For institutions?</vt:lpstr>
      <vt:lpstr>PowerPoint Presentation</vt:lpstr>
      <vt:lpstr>Institutional and funder advantages  from Open Access</vt:lpstr>
      <vt:lpstr>PowerPoint Presentation</vt:lpstr>
      <vt:lpstr>Outreach: the public</vt:lpstr>
      <vt:lpstr>PubMed Central</vt:lpstr>
      <vt:lpstr>Economic implications in Denmark</vt:lpstr>
      <vt:lpstr>EU CIS studies</vt:lpstr>
      <vt:lpstr>PowerPoint Presentation</vt:lpstr>
      <vt:lpstr>Total Research Income: QUT and sector</vt:lpstr>
      <vt:lpstr>Senior Lecturer, Design, QUT</vt:lpstr>
      <vt:lpstr>For research funders?</vt:lpstr>
      <vt:lpstr>Funder benefits</vt:lpstr>
      <vt:lpstr>The Open Access policy picture</vt:lpstr>
      <vt:lpstr>Policies: worldwide numbers</vt:lpstr>
      <vt:lpstr>Current global picture: Open Access policies</vt:lpstr>
      <vt:lpstr>Open Access policies worldwide</vt:lpstr>
      <vt:lpstr>Policy formulation</vt:lpstr>
      <vt:lpstr>The effect of a mandatory policy</vt:lpstr>
      <vt:lpstr>Current global picture: Open Access mandates</vt:lpstr>
      <vt:lpstr>Open Access mandates worldwide</vt:lpstr>
      <vt:lpstr>‘Green’ Open Access:  Time of deposit</vt:lpstr>
      <vt:lpstr>‘Green’ Open Access:  Time of deposit</vt:lpstr>
      <vt:lpstr>‘Green’ Open Access:  Time of deposit</vt:lpstr>
      <vt:lpstr>Link to research evaluation and assessment</vt:lpstr>
      <vt:lpstr>‘Gold’ Open Access </vt:lpstr>
      <vt:lpstr>‘Gold’ Open Access: policy provisions</vt:lpstr>
      <vt:lpstr>‘Gold’ Open Access: policy provisions</vt:lpstr>
      <vt:lpstr>Policy effectiveness: Universite de Liege</vt:lpstr>
      <vt:lpstr>University of Liege repository: authors deposit</vt:lpstr>
      <vt:lpstr>H2020 and Open Access</vt:lpstr>
      <vt:lpstr>OA infrastructure for EU research</vt:lpstr>
      <vt:lpstr>Recommendation to Member States (July 2012)</vt:lpstr>
      <vt:lpstr>PASTEUR4OA project</vt:lpstr>
      <vt:lpstr>Policy alignment</vt:lpstr>
      <vt:lpstr>Critical policy elements</vt:lpstr>
      <vt:lpstr>Thank you for listening</vt:lpstr>
    </vt:vector>
  </TitlesOfParts>
  <Company>dtwo Creative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Hunter</dc:creator>
  <cp:lastModifiedBy>Alma Swan</cp:lastModifiedBy>
  <cp:revision>67</cp:revision>
  <dcterms:created xsi:type="dcterms:W3CDTF">2013-10-24T08:15:01Z</dcterms:created>
  <dcterms:modified xsi:type="dcterms:W3CDTF">2014-12-10T05:29:07Z</dcterms:modified>
</cp:coreProperties>
</file>