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315" r:id="rId2"/>
    <p:sldId id="316" r:id="rId3"/>
    <p:sldId id="317" r:id="rId4"/>
    <p:sldId id="319" r:id="rId5"/>
    <p:sldId id="323" r:id="rId6"/>
    <p:sldId id="320" r:id="rId7"/>
    <p:sldId id="321" r:id="rId8"/>
    <p:sldId id="322" r:id="rId9"/>
    <p:sldId id="324" r:id="rId10"/>
    <p:sldId id="318" r:id="rId11"/>
    <p:sldId id="325" r:id="rId12"/>
    <p:sldId id="31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C00"/>
    <a:srgbClr val="808080"/>
    <a:srgbClr val="ABD5FF"/>
    <a:srgbClr val="544E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3" d="100"/>
          <a:sy n="83" d="100"/>
        </p:scale>
        <p:origin x="1450" y="67"/>
      </p:cViewPr>
      <p:guideLst>
        <p:guide orient="horz" pos="2160"/>
        <p:guide pos="289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D6275-CE46-4559-B053-4F6AA6A85EF3}" type="datetimeFigureOut">
              <a:rPr lang="ca-ES" smtClean="0"/>
              <a:t>14/9/2018</a:t>
            </a:fld>
            <a:endParaRPr lang="ca-ES"/>
          </a:p>
        </p:txBody>
      </p:sp>
      <p:sp>
        <p:nvSpPr>
          <p:cNvPr id="4" name="Contenidor d'imatge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E0E41-2547-4A40-8FB6-C21E67E615C6}" type="slidenum">
              <a:rPr lang="ca-ES" smtClean="0"/>
              <a:t>‹Nr.›</a:t>
            </a:fld>
            <a:endParaRPr lang="ca-ES"/>
          </a:p>
        </p:txBody>
      </p:sp>
    </p:spTree>
    <p:extLst>
      <p:ext uri="{BB962C8B-B14F-4D97-AF65-F5344CB8AC3E}">
        <p14:creationId xmlns:p14="http://schemas.microsoft.com/office/powerpoint/2010/main" val="393426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147E0E41-2547-4A40-8FB6-C21E67E615C6}" type="slidenum">
              <a:rPr lang="ca-ES" smtClean="0"/>
              <a:t>7</a:t>
            </a:fld>
            <a:endParaRPr lang="ca-ES"/>
          </a:p>
        </p:txBody>
      </p:sp>
    </p:spTree>
    <p:extLst>
      <p:ext uri="{BB962C8B-B14F-4D97-AF65-F5344CB8AC3E}">
        <p14:creationId xmlns:p14="http://schemas.microsoft.com/office/powerpoint/2010/main" val="418348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147E0E41-2547-4A40-8FB6-C21E67E615C6}" type="slidenum">
              <a:rPr lang="ca-ES" smtClean="0"/>
              <a:t>8</a:t>
            </a:fld>
            <a:endParaRPr lang="ca-ES"/>
          </a:p>
        </p:txBody>
      </p:sp>
    </p:spTree>
    <p:extLst>
      <p:ext uri="{BB962C8B-B14F-4D97-AF65-F5344CB8AC3E}">
        <p14:creationId xmlns:p14="http://schemas.microsoft.com/office/powerpoint/2010/main" val="1581787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848600" cy="1752600"/>
          </a:xfrm>
        </p:spPr>
        <p:txBody>
          <a:bodyPr/>
          <a:lstStyle>
            <a:lvl1pPr marL="0" indent="0" algn="ctr">
              <a:buNone/>
              <a:defRPr>
                <a:solidFill>
                  <a:srgbClr val="544E4C"/>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rgbClr val="ED7C00"/>
            </a:solidFill>
          </a:ln>
        </p:spPr>
        <p:style>
          <a:lnRef idx="1">
            <a:schemeClr val="accent1"/>
          </a:lnRef>
          <a:fillRef idx="0">
            <a:schemeClr val="accent1"/>
          </a:fillRef>
          <a:effectRef idx="0">
            <a:schemeClr val="accent1"/>
          </a:effectRef>
          <a:fontRef idx="minor">
            <a:schemeClr val="tx1"/>
          </a:fontRef>
        </p:style>
      </p:cxnSp>
      <p:pic>
        <p:nvPicPr>
          <p:cNvPr id="7" name="Picture 6" descr="bann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77" y="5254699"/>
            <a:ext cx="8473723" cy="1603301"/>
          </a:xfrm>
          <a:prstGeom prst="rect">
            <a:avLst/>
          </a:prstGeom>
        </p:spPr>
      </p:pic>
      <p:pic>
        <p:nvPicPr>
          <p:cNvPr id="9" name="Picture 8" descr="FOSTER-hir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9706" y="1609281"/>
            <a:ext cx="3557135" cy="18959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9/14/2018</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9/14/2018</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5" name="Picture 14" descr="FOSTER-hir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28" y="6027494"/>
            <a:ext cx="1609995" cy="858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rgbClr val="ED7C00"/>
                </a:solidFill>
              </a:defRPr>
            </a:lvl1pPr>
          </a:lstStyle>
          <a:p>
            <a:r>
              <a:rPr lang="en-GB"/>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9/14/2018</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9/14/2018</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‹Nr.›</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9/14/2018</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9/14/2018</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9/14/2018</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‹Nr.›</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9/14/2018</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0158"/>
            <a:ext cx="8229600" cy="990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406958"/>
            <a:ext cx="8229600" cy="4876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Rectangle 13"/>
          <p:cNvSpPr/>
          <p:nvPr userDrawn="1"/>
        </p:nvSpPr>
        <p:spPr>
          <a:xfrm>
            <a:off x="0" y="0"/>
            <a:ext cx="9144000" cy="138034"/>
          </a:xfrm>
          <a:prstGeom prst="rect">
            <a:avLst/>
          </a:prstGeom>
          <a:solidFill>
            <a:srgbClr val="544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0"/>
            <a:ext cx="1932560" cy="138034"/>
          </a:xfrm>
          <a:prstGeom prst="rect">
            <a:avLst/>
          </a:prstGeom>
          <a:solidFill>
            <a:srgbClr val="ED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8617" y="-1"/>
            <a:ext cx="5485383" cy="138035"/>
          </a:xfrm>
          <a:prstGeom prst="rect">
            <a:avLst/>
          </a:prstGeom>
          <a:solidFill>
            <a:srgbClr val="AB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808080"/>
          </a:solidFill>
          <a:latin typeface="Trebuchet MS"/>
          <a:ea typeface="+mn-ea"/>
          <a:cs typeface="Trebuchet M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808080"/>
          </a:solidFill>
          <a:latin typeface="Trebuchet MS"/>
          <a:ea typeface="+mn-ea"/>
          <a:cs typeface="Trebuchet M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808080"/>
          </a:solidFill>
          <a:latin typeface="Trebuchet MS"/>
          <a:ea typeface="+mn-ea"/>
          <a:cs typeface="Trebuchet M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808080"/>
          </a:solidFill>
          <a:latin typeface="Trebuchet MS"/>
          <a:ea typeface="+mn-ea"/>
          <a:cs typeface="Trebuchet M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808080"/>
          </a:solidFill>
          <a:latin typeface="Trebuchet MS"/>
          <a:ea typeface="+mn-ea"/>
          <a:cs typeface="Trebuchet M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ilabastida@ub.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ook.fosteropenscience.e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76" y="448918"/>
            <a:ext cx="8229600" cy="5854147"/>
          </a:xfrm>
        </p:spPr>
        <p:txBody>
          <a:bodyPr>
            <a:normAutofit/>
          </a:bodyPr>
          <a:lstStyle/>
          <a:p>
            <a:r>
              <a:rPr lang="en-US" sz="4000" dirty="0"/>
              <a:t>Open Science Training Handbook</a:t>
            </a:r>
            <a:r>
              <a:rPr lang="en-US" sz="2800" dirty="0"/>
              <a:t/>
            </a:r>
            <a:br>
              <a:rPr lang="en-US" sz="2800" dirty="0"/>
            </a:br>
            <a:r>
              <a:rPr lang="en-US" sz="2800" dirty="0"/>
              <a:t/>
            </a:r>
            <a:br>
              <a:rPr lang="en-US" sz="2800" dirty="0"/>
            </a:br>
            <a:r>
              <a:rPr lang="es-ES" sz="3200" b="0" dirty="0">
                <a:solidFill>
                  <a:schemeClr val="bg1">
                    <a:lumMod val="75000"/>
                  </a:schemeClr>
                </a:solidFill>
              </a:rPr>
              <a:t>¿Cómo se hizo?</a:t>
            </a:r>
            <a:br>
              <a:rPr lang="es-ES" sz="3200" b="0" dirty="0">
                <a:solidFill>
                  <a:schemeClr val="bg1">
                    <a:lumMod val="75000"/>
                  </a:schemeClr>
                </a:solidFill>
              </a:rPr>
            </a:br>
            <a:r>
              <a:rPr lang="es-ES" sz="3200" b="0" dirty="0">
                <a:solidFill>
                  <a:schemeClr val="bg1">
                    <a:lumMod val="75000"/>
                  </a:schemeClr>
                </a:solidFill>
              </a:rPr>
              <a:t>¿Qué contiene?</a:t>
            </a:r>
            <a:br>
              <a:rPr lang="es-ES" sz="3200" b="0" dirty="0">
                <a:solidFill>
                  <a:schemeClr val="bg1">
                    <a:lumMod val="75000"/>
                  </a:schemeClr>
                </a:solidFill>
              </a:rPr>
            </a:br>
            <a:r>
              <a:rPr lang="es-ES" sz="3200" b="0" dirty="0">
                <a:solidFill>
                  <a:schemeClr val="bg1">
                    <a:lumMod val="75000"/>
                  </a:schemeClr>
                </a:solidFill>
              </a:rPr>
              <a:t>¿A quién va dirigido? </a:t>
            </a:r>
            <a:br>
              <a:rPr lang="es-ES" sz="3200" b="0" dirty="0">
                <a:solidFill>
                  <a:schemeClr val="bg1">
                    <a:lumMod val="75000"/>
                  </a:schemeClr>
                </a:solidFill>
              </a:rPr>
            </a:br>
            <a:r>
              <a:rPr lang="es-ES" sz="3200" b="0" dirty="0">
                <a:solidFill>
                  <a:schemeClr val="bg1">
                    <a:lumMod val="75000"/>
                  </a:schemeClr>
                </a:solidFill>
              </a:rPr>
              <a:t>¿Cómo se puede contribuir?</a:t>
            </a:r>
            <a:br>
              <a:rPr lang="es-ES" sz="3200" b="0" dirty="0">
                <a:solidFill>
                  <a:schemeClr val="bg1">
                    <a:lumMod val="75000"/>
                  </a:schemeClr>
                </a:solidFill>
              </a:rPr>
            </a:br>
            <a:r>
              <a:rPr lang="en-US" sz="3200" dirty="0">
                <a:solidFill>
                  <a:schemeClr val="bg1">
                    <a:lumMod val="75000"/>
                  </a:schemeClr>
                </a:solidFill>
              </a:rPr>
              <a:t/>
            </a:r>
            <a:br>
              <a:rPr lang="en-US" sz="3200" dirty="0">
                <a:solidFill>
                  <a:schemeClr val="bg1">
                    <a:lumMod val="75000"/>
                  </a:schemeClr>
                </a:solidFill>
              </a:rPr>
            </a:br>
            <a:r>
              <a:rPr lang="en-US" sz="2000" b="0" dirty="0"/>
              <a:t>Ignasi Labastida</a:t>
            </a:r>
            <a:br>
              <a:rPr lang="en-US" sz="2000" b="0" dirty="0"/>
            </a:br>
            <a:r>
              <a:rPr lang="en-US" sz="2000" b="0" dirty="0" err="1"/>
              <a:t>Universitat</a:t>
            </a:r>
            <a:r>
              <a:rPr lang="en-US" sz="2000" b="0" dirty="0"/>
              <a:t> de Barcelona</a:t>
            </a:r>
            <a:endParaRPr lang="es-ES" sz="2000" b="0" dirty="0">
              <a:solidFill>
                <a:srgbClr val="FFC000"/>
              </a:solidFill>
            </a:endParaRPr>
          </a:p>
        </p:txBody>
      </p:sp>
      <p:pic>
        <p:nvPicPr>
          <p:cNvPr id="4" name="Imatge 3">
            <a:extLst>
              <a:ext uri="{FF2B5EF4-FFF2-40B4-BE49-F238E27FC236}">
                <a16:creationId xmlns:a16="http://schemas.microsoft.com/office/drawing/2014/main" id="{3BD4FE96-0B28-4EC9-8AA0-EFD3B3BB1AC8}"/>
              </a:ext>
            </a:extLst>
          </p:cNvPr>
          <p:cNvPicPr>
            <a:picLocks noChangeAspect="1"/>
          </p:cNvPicPr>
          <p:nvPr/>
        </p:nvPicPr>
        <p:blipFill>
          <a:blip r:embed="rId2"/>
          <a:stretch>
            <a:fillRect/>
          </a:stretch>
        </p:blipFill>
        <p:spPr>
          <a:xfrm>
            <a:off x="6011315" y="3803373"/>
            <a:ext cx="2605709" cy="2605709"/>
          </a:xfrm>
          <a:prstGeom prst="rect">
            <a:avLst/>
          </a:prstGeom>
        </p:spPr>
      </p:pic>
      <p:pic>
        <p:nvPicPr>
          <p:cNvPr id="3" name="Imat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029" y="6185539"/>
            <a:ext cx="1570495" cy="553376"/>
          </a:xfrm>
          <a:prstGeom prst="rect">
            <a:avLst/>
          </a:prstGeom>
        </p:spPr>
      </p:pic>
    </p:spTree>
    <p:extLst>
      <p:ext uri="{BB962C8B-B14F-4D97-AF65-F5344CB8AC3E}">
        <p14:creationId xmlns:p14="http://schemas.microsoft.com/office/powerpoint/2010/main" val="34605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El </a:t>
            </a:r>
            <a:r>
              <a:rPr lang="en-US" dirty="0" err="1"/>
              <a:t>resultado</a:t>
            </a:r>
            <a:endParaRPr lang="es-ES" dirty="0"/>
          </a:p>
        </p:txBody>
      </p:sp>
      <p:pic>
        <p:nvPicPr>
          <p:cNvPr id="3" name="Imatge 2">
            <a:extLst>
              <a:ext uri="{FF2B5EF4-FFF2-40B4-BE49-F238E27FC236}">
                <a16:creationId xmlns:a16="http://schemas.microsoft.com/office/drawing/2014/main" id="{D9F5CF13-2663-4C27-98EE-F8A53CECF97E}"/>
              </a:ext>
            </a:extLst>
          </p:cNvPr>
          <p:cNvPicPr>
            <a:picLocks noChangeAspect="1"/>
          </p:cNvPicPr>
          <p:nvPr/>
        </p:nvPicPr>
        <p:blipFill>
          <a:blip r:embed="rId2"/>
          <a:stretch>
            <a:fillRect/>
          </a:stretch>
        </p:blipFill>
        <p:spPr>
          <a:xfrm>
            <a:off x="5398605" y="3851609"/>
            <a:ext cx="3044685" cy="3044685"/>
          </a:xfrm>
          <a:prstGeom prst="rect">
            <a:avLst/>
          </a:prstGeom>
        </p:spPr>
      </p:pic>
      <p:pic>
        <p:nvPicPr>
          <p:cNvPr id="10" name="Imatge 9">
            <a:extLst>
              <a:ext uri="{FF2B5EF4-FFF2-40B4-BE49-F238E27FC236}">
                <a16:creationId xmlns:a16="http://schemas.microsoft.com/office/drawing/2014/main" id="{E31EBD09-FE2B-4484-AD90-EE545AEA969B}"/>
              </a:ext>
            </a:extLst>
          </p:cNvPr>
          <p:cNvPicPr>
            <a:picLocks noChangeAspect="1"/>
          </p:cNvPicPr>
          <p:nvPr/>
        </p:nvPicPr>
        <p:blipFill>
          <a:blip r:embed="rId3"/>
          <a:stretch>
            <a:fillRect/>
          </a:stretch>
        </p:blipFill>
        <p:spPr>
          <a:xfrm>
            <a:off x="1969605" y="3502619"/>
            <a:ext cx="3429000" cy="3429000"/>
          </a:xfrm>
          <a:prstGeom prst="rect">
            <a:avLst/>
          </a:prstGeom>
        </p:spPr>
      </p:pic>
      <p:pic>
        <p:nvPicPr>
          <p:cNvPr id="14" name="Imatge 13">
            <a:extLst>
              <a:ext uri="{FF2B5EF4-FFF2-40B4-BE49-F238E27FC236}">
                <a16:creationId xmlns:a16="http://schemas.microsoft.com/office/drawing/2014/main" id="{49299CFD-66DF-4B21-A315-4735F53F14E6}"/>
              </a:ext>
            </a:extLst>
          </p:cNvPr>
          <p:cNvPicPr>
            <a:picLocks noChangeAspect="1"/>
          </p:cNvPicPr>
          <p:nvPr/>
        </p:nvPicPr>
        <p:blipFill>
          <a:blip r:embed="rId4"/>
          <a:stretch>
            <a:fillRect/>
          </a:stretch>
        </p:blipFill>
        <p:spPr>
          <a:xfrm>
            <a:off x="4840557" y="1203558"/>
            <a:ext cx="3044685" cy="3044685"/>
          </a:xfrm>
          <a:prstGeom prst="rect">
            <a:avLst/>
          </a:prstGeom>
        </p:spPr>
      </p:pic>
      <p:pic>
        <p:nvPicPr>
          <p:cNvPr id="6" name="Imatge 5">
            <a:extLst>
              <a:ext uri="{FF2B5EF4-FFF2-40B4-BE49-F238E27FC236}">
                <a16:creationId xmlns:a16="http://schemas.microsoft.com/office/drawing/2014/main" id="{65E12902-88D1-437A-A1C8-85314792B556}"/>
              </a:ext>
            </a:extLst>
          </p:cNvPr>
          <p:cNvPicPr>
            <a:picLocks noChangeAspect="1"/>
          </p:cNvPicPr>
          <p:nvPr/>
        </p:nvPicPr>
        <p:blipFill>
          <a:blip r:embed="rId5"/>
          <a:stretch>
            <a:fillRect/>
          </a:stretch>
        </p:blipFill>
        <p:spPr>
          <a:xfrm>
            <a:off x="1795872" y="1134908"/>
            <a:ext cx="3044685" cy="3044685"/>
          </a:xfrm>
          <a:prstGeom prst="rect">
            <a:avLst/>
          </a:prstGeom>
        </p:spPr>
      </p:pic>
    </p:spTree>
    <p:extLst>
      <p:ext uri="{BB962C8B-B14F-4D97-AF65-F5344CB8AC3E}">
        <p14:creationId xmlns:p14="http://schemas.microsoft.com/office/powerpoint/2010/main" val="387915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76" y="1431235"/>
            <a:ext cx="8229600" cy="4871830"/>
          </a:xfrm>
        </p:spPr>
        <p:txBody>
          <a:bodyPr anchor="t" anchorCtr="0">
            <a:normAutofit/>
          </a:bodyPr>
          <a:lstStyle/>
          <a:p>
            <a:r>
              <a:rPr lang="es-ES" sz="2800" b="0" dirty="0">
                <a:solidFill>
                  <a:schemeClr val="bg1">
                    <a:lumMod val="75000"/>
                  </a:schemeClr>
                </a:solidFill>
              </a:rPr>
              <a:t/>
            </a:r>
            <a:br>
              <a:rPr lang="es-ES" sz="2800" b="0" dirty="0">
                <a:solidFill>
                  <a:schemeClr val="bg1">
                    <a:lumMod val="75000"/>
                  </a:schemeClr>
                </a:solidFill>
              </a:rPr>
            </a:br>
            <a:r>
              <a:rPr lang="es-ES" sz="2800" b="0" dirty="0" smtClean="0">
                <a:solidFill>
                  <a:schemeClr val="bg1">
                    <a:lumMod val="75000"/>
                  </a:schemeClr>
                </a:solidFill>
              </a:rPr>
              <a:t>El manual es una obra viva abierta a nuevas contribuciones</a:t>
            </a:r>
            <a:br>
              <a:rPr lang="es-ES" sz="2800" b="0" dirty="0" smtClean="0">
                <a:solidFill>
                  <a:schemeClr val="bg1">
                    <a:lumMod val="75000"/>
                  </a:schemeClr>
                </a:solidFill>
              </a:rPr>
            </a:br>
            <a:r>
              <a:rPr lang="es-ES" sz="2800" b="0" dirty="0" smtClean="0">
                <a:solidFill>
                  <a:schemeClr val="bg1">
                    <a:lumMod val="75000"/>
                  </a:schemeClr>
                </a:solidFill>
              </a:rPr>
              <a:t/>
            </a:r>
            <a:br>
              <a:rPr lang="es-ES" sz="2800" b="0" dirty="0" smtClean="0">
                <a:solidFill>
                  <a:schemeClr val="bg1">
                    <a:lumMod val="75000"/>
                  </a:schemeClr>
                </a:solidFill>
              </a:rPr>
            </a:br>
            <a:r>
              <a:rPr lang="es-ES" sz="2800" b="0" dirty="0" smtClean="0">
                <a:solidFill>
                  <a:schemeClr val="bg1">
                    <a:lumMod val="75000"/>
                  </a:schemeClr>
                </a:solidFill>
              </a:rPr>
              <a:t>Casos prácticos de formación</a:t>
            </a:r>
            <a:br>
              <a:rPr lang="es-ES" sz="2800" b="0" dirty="0" smtClean="0">
                <a:solidFill>
                  <a:schemeClr val="bg1">
                    <a:lumMod val="75000"/>
                  </a:schemeClr>
                </a:solidFill>
              </a:rPr>
            </a:br>
            <a:r>
              <a:rPr lang="es-ES" sz="2800" b="0" dirty="0" smtClean="0">
                <a:solidFill>
                  <a:schemeClr val="bg1">
                    <a:lumMod val="75000"/>
                  </a:schemeClr>
                </a:solidFill>
              </a:rPr>
              <a:t/>
            </a:r>
            <a:br>
              <a:rPr lang="es-ES" sz="2800" b="0" dirty="0" smtClean="0">
                <a:solidFill>
                  <a:schemeClr val="bg1">
                    <a:lumMod val="75000"/>
                  </a:schemeClr>
                </a:solidFill>
              </a:rPr>
            </a:br>
            <a:r>
              <a:rPr lang="es-ES" sz="2800" b="0" dirty="0" smtClean="0">
                <a:solidFill>
                  <a:schemeClr val="bg1">
                    <a:lumMod val="75000"/>
                  </a:schemeClr>
                </a:solidFill>
              </a:rPr>
              <a:t>Está disponible como </a:t>
            </a:r>
            <a:r>
              <a:rPr lang="es-ES" sz="2800" b="0" dirty="0" err="1" smtClean="0">
                <a:solidFill>
                  <a:schemeClr val="bg1">
                    <a:lumMod val="75000"/>
                  </a:schemeClr>
                </a:solidFill>
              </a:rPr>
              <a:t>GitBook</a:t>
            </a:r>
            <a:r>
              <a:rPr lang="es-ES" sz="2800" b="0" dirty="0">
                <a:solidFill>
                  <a:schemeClr val="bg1">
                    <a:lumMod val="75000"/>
                  </a:schemeClr>
                </a:solidFill>
              </a:rPr>
              <a:t/>
            </a:r>
            <a:br>
              <a:rPr lang="es-ES" sz="2800" b="0" dirty="0">
                <a:solidFill>
                  <a:schemeClr val="bg1">
                    <a:lumMod val="75000"/>
                  </a:schemeClr>
                </a:solidFill>
              </a:rPr>
            </a:br>
            <a:r>
              <a:rPr lang="es-ES" sz="2400" b="0" u="sng" dirty="0">
                <a:solidFill>
                  <a:srgbClr val="0070C0"/>
                </a:solidFill>
              </a:rPr>
              <a:t>https://open-science-training-handbook.gitbook.io/book</a:t>
            </a:r>
            <a:r>
              <a:rPr lang="es-ES" sz="2400" b="0" u="sng" dirty="0" smtClean="0">
                <a:solidFill>
                  <a:srgbClr val="0070C0"/>
                </a:solidFill>
              </a:rPr>
              <a:t>/</a:t>
            </a:r>
            <a:br>
              <a:rPr lang="es-ES" sz="2400" b="0" u="sng" dirty="0" smtClean="0">
                <a:solidFill>
                  <a:srgbClr val="0070C0"/>
                </a:solidFill>
              </a:rPr>
            </a:br>
            <a:r>
              <a:rPr lang="es-ES" sz="2400" b="0" u="sng" dirty="0" smtClean="0">
                <a:solidFill>
                  <a:srgbClr val="0070C0"/>
                </a:solidFill>
              </a:rPr>
              <a:t/>
            </a:r>
            <a:br>
              <a:rPr lang="es-ES" sz="2400" b="0" u="sng" dirty="0" smtClean="0">
                <a:solidFill>
                  <a:srgbClr val="0070C0"/>
                </a:solidFill>
              </a:rPr>
            </a:br>
            <a:r>
              <a:rPr lang="es-ES" sz="2800" b="0" dirty="0">
                <a:solidFill>
                  <a:schemeClr val="bg1">
                    <a:lumMod val="75000"/>
                  </a:schemeClr>
                </a:solidFill>
              </a:rPr>
              <a:t>P</a:t>
            </a:r>
            <a:r>
              <a:rPr lang="es-ES" sz="2800" b="0" dirty="0" smtClean="0">
                <a:solidFill>
                  <a:schemeClr val="bg1">
                    <a:lumMod val="75000"/>
                  </a:schemeClr>
                </a:solidFill>
              </a:rPr>
              <a:t>osibles traducciones y adaptaciones</a:t>
            </a:r>
            <a:endParaRPr lang="es-ES" sz="2800" b="0" u="sng" dirty="0">
              <a:solidFill>
                <a:srgbClr val="0070C0"/>
              </a:solidFill>
            </a:endParaRPr>
          </a:p>
        </p:txBody>
      </p:sp>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a:t>
            </a:r>
            <a:r>
              <a:rPr lang="en-US" dirty="0" err="1"/>
              <a:t>Cómo</a:t>
            </a:r>
            <a:r>
              <a:rPr lang="en-US" dirty="0"/>
              <a:t> </a:t>
            </a:r>
            <a:r>
              <a:rPr lang="en-US" dirty="0" err="1"/>
              <a:t>contribuir</a:t>
            </a:r>
            <a:r>
              <a:rPr lang="en-US" dirty="0"/>
              <a:t>?</a:t>
            </a:r>
            <a:endParaRPr lang="es-ES" dirty="0"/>
          </a:p>
        </p:txBody>
      </p:sp>
    </p:spTree>
    <p:extLst>
      <p:ext uri="{BB962C8B-B14F-4D97-AF65-F5344CB8AC3E}">
        <p14:creationId xmlns:p14="http://schemas.microsoft.com/office/powerpoint/2010/main" val="143856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3504886" y="5580668"/>
            <a:ext cx="5431536" cy="1093509"/>
          </a:xfrm>
        </p:spPr>
        <p:txBody>
          <a:bodyPr>
            <a:normAutofit fontScale="70000" lnSpcReduction="20000"/>
          </a:bodyPr>
          <a:lstStyle/>
          <a:p>
            <a:pPr marL="0" indent="0" algn="r">
              <a:buNone/>
            </a:pPr>
            <a:r>
              <a:rPr lang="es-ES" dirty="0" smtClean="0"/>
              <a:t>Ignasi Labastida</a:t>
            </a:r>
          </a:p>
          <a:p>
            <a:pPr marL="0" indent="0" algn="r">
              <a:buNone/>
            </a:pPr>
            <a:r>
              <a:rPr lang="es-ES" dirty="0" err="1" smtClean="0"/>
              <a:t>Universitat</a:t>
            </a:r>
            <a:r>
              <a:rPr lang="es-ES" dirty="0" smtClean="0"/>
              <a:t> de Barcelona</a:t>
            </a:r>
          </a:p>
          <a:p>
            <a:pPr marL="0" indent="0" algn="r">
              <a:buNone/>
            </a:pPr>
            <a:r>
              <a:rPr lang="es-ES" dirty="0" smtClean="0">
                <a:hlinkClick r:id="rId2"/>
              </a:rPr>
              <a:t>ilabastida@ub.edu</a:t>
            </a:r>
            <a:endParaRPr lang="es-ES" dirty="0" smtClean="0"/>
          </a:p>
          <a:p>
            <a:pPr marL="0" indent="0" algn="r">
              <a:buNone/>
            </a:pPr>
            <a:r>
              <a:rPr lang="es-ES" dirty="0" smtClean="0"/>
              <a:t>@</a:t>
            </a:r>
            <a:r>
              <a:rPr lang="es-ES" dirty="0" err="1" smtClean="0"/>
              <a:t>ignasi</a:t>
            </a:r>
            <a:endParaRPr lang="es-ES" dirty="0"/>
          </a:p>
        </p:txBody>
      </p:sp>
      <p:sp>
        <p:nvSpPr>
          <p:cNvPr id="5" name="4 Título"/>
          <p:cNvSpPr>
            <a:spLocks noGrp="1"/>
          </p:cNvSpPr>
          <p:nvPr>
            <p:ph type="title"/>
          </p:nvPr>
        </p:nvSpPr>
        <p:spPr>
          <a:xfrm>
            <a:off x="1537278" y="1699895"/>
            <a:ext cx="6104789" cy="2512235"/>
          </a:xfrm>
        </p:spPr>
        <p:txBody>
          <a:bodyPr>
            <a:normAutofit/>
          </a:bodyPr>
          <a:lstStyle/>
          <a:p>
            <a:pPr algn="ctr"/>
            <a:r>
              <a:rPr lang="es-ES" sz="6000" dirty="0"/>
              <a:t>¡</a:t>
            </a:r>
            <a:r>
              <a:rPr lang="es-ES" sz="6000" dirty="0" smtClean="0"/>
              <a:t>Gracias!</a:t>
            </a:r>
            <a:endParaRPr lang="es-ES" sz="6000" dirty="0"/>
          </a:p>
        </p:txBody>
      </p:sp>
    </p:spTree>
    <p:extLst>
      <p:ext uri="{BB962C8B-B14F-4D97-AF65-F5344CB8AC3E}">
        <p14:creationId xmlns:p14="http://schemas.microsoft.com/office/powerpoint/2010/main" val="27722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76" y="1431235"/>
            <a:ext cx="8229600" cy="4871830"/>
          </a:xfrm>
        </p:spPr>
        <p:txBody>
          <a:bodyPr anchor="t" anchorCtr="0">
            <a:normAutofit/>
          </a:bodyPr>
          <a:lstStyle/>
          <a:p>
            <a:r>
              <a:rPr lang="es-ES" sz="2400" b="0" dirty="0">
                <a:solidFill>
                  <a:schemeClr val="bg1">
                    <a:lumMod val="75000"/>
                  </a:schemeClr>
                </a:solidFill>
              </a:rPr>
              <a:t>Book Sprint en Hannover, Alemania</a:t>
            </a:r>
            <a:br>
              <a:rPr lang="es-ES" sz="2400" b="0" dirty="0">
                <a:solidFill>
                  <a:schemeClr val="bg1">
                    <a:lumMod val="75000"/>
                  </a:schemeClr>
                </a:solidFill>
              </a:rPr>
            </a:br>
            <a:r>
              <a:rPr lang="es-ES" sz="2400" b="0" dirty="0">
                <a:solidFill>
                  <a:schemeClr val="bg1">
                    <a:lumMod val="75000"/>
                  </a:schemeClr>
                </a:solidFill>
              </a:rPr>
              <a:t>12-16 de febrero 2018</a:t>
            </a:r>
            <a:br>
              <a:rPr lang="es-ES" sz="2400" b="0" dirty="0">
                <a:solidFill>
                  <a:schemeClr val="bg1">
                    <a:lumMod val="75000"/>
                  </a:schemeClr>
                </a:solidFill>
              </a:rPr>
            </a:br>
            <a:r>
              <a:rPr lang="es-ES" sz="2400" b="0" dirty="0">
                <a:solidFill>
                  <a:schemeClr val="bg1">
                    <a:lumMod val="75000"/>
                  </a:schemeClr>
                </a:solidFill>
              </a:rPr>
              <a:t/>
            </a:r>
            <a:br>
              <a:rPr lang="es-ES" sz="2400" b="0" dirty="0">
                <a:solidFill>
                  <a:schemeClr val="bg1">
                    <a:lumMod val="75000"/>
                  </a:schemeClr>
                </a:solidFill>
              </a:rPr>
            </a:br>
            <a:r>
              <a:rPr lang="es-ES" sz="2400" b="0" dirty="0">
                <a:solidFill>
                  <a:schemeClr val="bg1">
                    <a:lumMod val="75000"/>
                  </a:schemeClr>
                </a:solidFill>
              </a:rPr>
              <a:t>14 autores seleccionados de 39 propuestas teniendo en cuenta:</a:t>
            </a:r>
            <a:br>
              <a:rPr lang="es-ES" sz="2400" b="0" dirty="0">
                <a:solidFill>
                  <a:schemeClr val="bg1">
                    <a:lumMod val="75000"/>
                  </a:schemeClr>
                </a:solidFill>
              </a:rPr>
            </a:br>
            <a:r>
              <a:rPr lang="es-ES" sz="2400" b="0" dirty="0">
                <a:solidFill>
                  <a:schemeClr val="bg1">
                    <a:lumMod val="75000"/>
                  </a:schemeClr>
                </a:solidFill>
              </a:rPr>
              <a:t>	- experiencia en Ciencia en Abierto y en formación</a:t>
            </a:r>
            <a:br>
              <a:rPr lang="es-ES" sz="2400" b="0" dirty="0">
                <a:solidFill>
                  <a:schemeClr val="bg1">
                    <a:lumMod val="75000"/>
                  </a:schemeClr>
                </a:solidFill>
              </a:rPr>
            </a:br>
            <a:r>
              <a:rPr lang="es-ES" sz="2400" b="0" dirty="0">
                <a:solidFill>
                  <a:schemeClr val="bg1">
                    <a:lumMod val="75000"/>
                  </a:schemeClr>
                </a:solidFill>
              </a:rPr>
              <a:t>	- formación científica</a:t>
            </a:r>
            <a:br>
              <a:rPr lang="es-ES" sz="2400" b="0" dirty="0">
                <a:solidFill>
                  <a:schemeClr val="bg1">
                    <a:lumMod val="75000"/>
                  </a:schemeClr>
                </a:solidFill>
              </a:rPr>
            </a:br>
            <a:r>
              <a:rPr lang="es-ES" sz="2400" b="0" dirty="0">
                <a:solidFill>
                  <a:schemeClr val="bg1">
                    <a:lumMod val="75000"/>
                  </a:schemeClr>
                </a:solidFill>
              </a:rPr>
              <a:t>	- motivación</a:t>
            </a:r>
            <a:br>
              <a:rPr lang="es-ES" sz="2400" b="0" dirty="0">
                <a:solidFill>
                  <a:schemeClr val="bg1">
                    <a:lumMod val="75000"/>
                  </a:schemeClr>
                </a:solidFill>
              </a:rPr>
            </a:br>
            <a:r>
              <a:rPr lang="es-ES" sz="2400" b="0" dirty="0">
                <a:solidFill>
                  <a:schemeClr val="bg1">
                    <a:lumMod val="75000"/>
                  </a:schemeClr>
                </a:solidFill>
              </a:rPr>
              <a:t>	- equilibrio en género, procedencia y disciplinas</a:t>
            </a:r>
            <a:br>
              <a:rPr lang="es-ES" sz="2400" b="0" dirty="0">
                <a:solidFill>
                  <a:schemeClr val="bg1">
                    <a:lumMod val="75000"/>
                  </a:schemeClr>
                </a:solidFill>
              </a:rPr>
            </a:br>
            <a:r>
              <a:rPr lang="es-ES" sz="2400" b="0" dirty="0">
                <a:solidFill>
                  <a:schemeClr val="bg1">
                    <a:lumMod val="75000"/>
                  </a:schemeClr>
                </a:solidFill>
              </a:rPr>
              <a:t/>
            </a:r>
            <a:br>
              <a:rPr lang="es-ES" sz="2400" b="0" dirty="0">
                <a:solidFill>
                  <a:schemeClr val="bg1">
                    <a:lumMod val="75000"/>
                  </a:schemeClr>
                </a:solidFill>
              </a:rPr>
            </a:br>
            <a:r>
              <a:rPr lang="es-ES" sz="2400" b="0" dirty="0">
                <a:solidFill>
                  <a:schemeClr val="bg1">
                    <a:lumMod val="75000"/>
                  </a:schemeClr>
                </a:solidFill>
              </a:rPr>
              <a:t>Primera versión abierta a comentarios hasta el 4 de marzo </a:t>
            </a:r>
            <a:br>
              <a:rPr lang="es-ES" sz="2400" b="0" dirty="0">
                <a:solidFill>
                  <a:schemeClr val="bg1">
                    <a:lumMod val="75000"/>
                  </a:schemeClr>
                </a:solidFill>
              </a:rPr>
            </a:br>
            <a:r>
              <a:rPr lang="es-ES" sz="2400" b="0" dirty="0">
                <a:solidFill>
                  <a:schemeClr val="bg1">
                    <a:lumMod val="75000"/>
                  </a:schemeClr>
                </a:solidFill>
              </a:rPr>
              <a:t>Presentación de la versión 1.0 en abril 2018</a:t>
            </a:r>
            <a:br>
              <a:rPr lang="es-ES" sz="2400" b="0" dirty="0">
                <a:solidFill>
                  <a:schemeClr val="bg1">
                    <a:lumMod val="75000"/>
                  </a:schemeClr>
                </a:solidFill>
              </a:rPr>
            </a:br>
            <a:r>
              <a:rPr lang="ca-ES" sz="2800" b="0" u="sng" dirty="0">
                <a:hlinkClick r:id="rId2"/>
              </a:rPr>
              <a:t>www.book.fosteropenscience.eu</a:t>
            </a:r>
            <a:endParaRPr lang="es-ES" sz="2800" b="0" dirty="0">
              <a:solidFill>
                <a:srgbClr val="FFC000"/>
              </a:solidFill>
            </a:endParaRPr>
          </a:p>
        </p:txBody>
      </p:sp>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La </a:t>
            </a:r>
            <a:r>
              <a:rPr lang="en-US" dirty="0" err="1"/>
              <a:t>creación</a:t>
            </a:r>
            <a:endParaRPr lang="es-ES" dirty="0"/>
          </a:p>
        </p:txBody>
      </p:sp>
    </p:spTree>
    <p:extLst>
      <p:ext uri="{BB962C8B-B14F-4D97-AF65-F5344CB8AC3E}">
        <p14:creationId xmlns:p14="http://schemas.microsoft.com/office/powerpoint/2010/main" val="41085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La </a:t>
            </a:r>
            <a:r>
              <a:rPr lang="en-US" dirty="0" err="1"/>
              <a:t>creación</a:t>
            </a:r>
            <a:endParaRPr lang="es-ES" dirty="0"/>
          </a:p>
        </p:txBody>
      </p:sp>
      <p:pic>
        <p:nvPicPr>
          <p:cNvPr id="7" name="Imatge 6">
            <a:extLst>
              <a:ext uri="{FF2B5EF4-FFF2-40B4-BE49-F238E27FC236}">
                <a16:creationId xmlns:a16="http://schemas.microsoft.com/office/drawing/2014/main" id="{0F3FB884-5DF0-461E-BF72-BD70978F33F7}"/>
              </a:ext>
            </a:extLst>
          </p:cNvPr>
          <p:cNvPicPr>
            <a:picLocks noChangeAspect="1"/>
          </p:cNvPicPr>
          <p:nvPr/>
        </p:nvPicPr>
        <p:blipFill>
          <a:blip r:embed="rId2"/>
          <a:stretch>
            <a:fillRect/>
          </a:stretch>
        </p:blipFill>
        <p:spPr>
          <a:xfrm>
            <a:off x="4399722" y="3283325"/>
            <a:ext cx="4282008" cy="2769032"/>
          </a:xfrm>
          <a:prstGeom prst="rect">
            <a:avLst/>
          </a:prstGeom>
        </p:spPr>
      </p:pic>
      <p:pic>
        <p:nvPicPr>
          <p:cNvPr id="9" name="Imatge 8">
            <a:extLst>
              <a:ext uri="{FF2B5EF4-FFF2-40B4-BE49-F238E27FC236}">
                <a16:creationId xmlns:a16="http://schemas.microsoft.com/office/drawing/2014/main" id="{9D59E0AF-4ADD-4DF4-8628-899FC5A73BB7}"/>
              </a:ext>
            </a:extLst>
          </p:cNvPr>
          <p:cNvPicPr>
            <a:picLocks noChangeAspect="1"/>
          </p:cNvPicPr>
          <p:nvPr/>
        </p:nvPicPr>
        <p:blipFill>
          <a:blip r:embed="rId3"/>
          <a:stretch>
            <a:fillRect/>
          </a:stretch>
        </p:blipFill>
        <p:spPr>
          <a:xfrm>
            <a:off x="4517436" y="1281874"/>
            <a:ext cx="4164294" cy="2342415"/>
          </a:xfrm>
          <a:prstGeom prst="rect">
            <a:avLst/>
          </a:prstGeom>
        </p:spPr>
      </p:pic>
      <p:pic>
        <p:nvPicPr>
          <p:cNvPr id="11" name="Imatge 10">
            <a:extLst>
              <a:ext uri="{FF2B5EF4-FFF2-40B4-BE49-F238E27FC236}">
                <a16:creationId xmlns:a16="http://schemas.microsoft.com/office/drawing/2014/main" id="{3DECB4AC-2EEB-4C5D-A606-5CAAB08E29C5}"/>
              </a:ext>
            </a:extLst>
          </p:cNvPr>
          <p:cNvPicPr>
            <a:picLocks noChangeAspect="1"/>
          </p:cNvPicPr>
          <p:nvPr/>
        </p:nvPicPr>
        <p:blipFill>
          <a:blip r:embed="rId4"/>
          <a:stretch>
            <a:fillRect/>
          </a:stretch>
        </p:blipFill>
        <p:spPr>
          <a:xfrm>
            <a:off x="526977" y="1281874"/>
            <a:ext cx="4164294" cy="2557023"/>
          </a:xfrm>
          <a:prstGeom prst="rect">
            <a:avLst/>
          </a:prstGeom>
        </p:spPr>
      </p:pic>
      <p:pic>
        <p:nvPicPr>
          <p:cNvPr id="13" name="Imatge 12">
            <a:extLst>
              <a:ext uri="{FF2B5EF4-FFF2-40B4-BE49-F238E27FC236}">
                <a16:creationId xmlns:a16="http://schemas.microsoft.com/office/drawing/2014/main" id="{B78C85AA-7728-4526-99BC-C5C313881859}"/>
              </a:ext>
            </a:extLst>
          </p:cNvPr>
          <p:cNvPicPr>
            <a:picLocks noChangeAspect="1"/>
          </p:cNvPicPr>
          <p:nvPr/>
        </p:nvPicPr>
        <p:blipFill>
          <a:blip r:embed="rId5"/>
          <a:stretch>
            <a:fillRect/>
          </a:stretch>
        </p:blipFill>
        <p:spPr>
          <a:xfrm>
            <a:off x="462270" y="3429001"/>
            <a:ext cx="3938772" cy="2622566"/>
          </a:xfrm>
          <a:prstGeom prst="rect">
            <a:avLst/>
          </a:prstGeom>
        </p:spPr>
      </p:pic>
    </p:spTree>
    <p:extLst>
      <p:ext uri="{BB962C8B-B14F-4D97-AF65-F5344CB8AC3E}">
        <p14:creationId xmlns:p14="http://schemas.microsoft.com/office/powerpoint/2010/main" val="328987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76" y="1431235"/>
            <a:ext cx="8229600" cy="4871830"/>
          </a:xfrm>
        </p:spPr>
        <p:txBody>
          <a:bodyPr wrap="none" anchor="t" anchorCtr="0">
            <a:normAutofit fontScale="90000"/>
          </a:bodyPr>
          <a:lstStyle/>
          <a:p>
            <a:pPr>
              <a:lnSpc>
                <a:spcPct val="150000"/>
              </a:lnSpc>
              <a:spcBef>
                <a:spcPts val="600"/>
              </a:spcBef>
              <a:spcAft>
                <a:spcPts val="600"/>
              </a:spcAft>
            </a:pPr>
            <a:r>
              <a:rPr lang="es-ES" sz="2400" b="0" dirty="0">
                <a:solidFill>
                  <a:schemeClr val="bg1">
                    <a:lumMod val="75000"/>
                  </a:schemeClr>
                </a:solidFill>
              </a:rPr>
              <a:t>Open </a:t>
            </a:r>
            <a:r>
              <a:rPr lang="es-ES" sz="2400" b="0" dirty="0" err="1">
                <a:solidFill>
                  <a:schemeClr val="bg1">
                    <a:lumMod val="75000"/>
                  </a:schemeClr>
                </a:solidFill>
              </a:rPr>
              <a:t>Science</a:t>
            </a:r>
            <a:r>
              <a:rPr lang="es-ES" sz="2400" b="0" dirty="0">
                <a:solidFill>
                  <a:schemeClr val="bg1">
                    <a:lumMod val="75000"/>
                  </a:schemeClr>
                </a:solidFill>
              </a:rPr>
              <a:t> </a:t>
            </a:r>
            <a:r>
              <a:rPr lang="es-ES" sz="2400" b="0" dirty="0" err="1">
                <a:solidFill>
                  <a:schemeClr val="bg1">
                    <a:lumMod val="75000"/>
                  </a:schemeClr>
                </a:solidFill>
              </a:rPr>
              <a:t>Basics</a:t>
            </a:r>
            <a:r>
              <a:rPr lang="es-ES" sz="2400" b="0" dirty="0">
                <a:solidFill>
                  <a:schemeClr val="bg1">
                    <a:lumMod val="75000"/>
                  </a:schemeClr>
                </a:solidFill>
              </a:rPr>
              <a:t/>
            </a:r>
            <a:br>
              <a:rPr lang="es-ES" sz="2400" b="0" dirty="0">
                <a:solidFill>
                  <a:schemeClr val="bg1">
                    <a:lumMod val="75000"/>
                  </a:schemeClr>
                </a:solidFill>
              </a:rPr>
            </a:br>
            <a:r>
              <a:rPr lang="es-ES" sz="2400" b="0" dirty="0" err="1">
                <a:solidFill>
                  <a:schemeClr val="bg1">
                    <a:lumMod val="75000"/>
                  </a:schemeClr>
                </a:solidFill>
              </a:rPr>
              <a:t>On</a:t>
            </a:r>
            <a:r>
              <a:rPr lang="es-ES" sz="2400" b="0" dirty="0">
                <a:solidFill>
                  <a:schemeClr val="bg1">
                    <a:lumMod val="75000"/>
                  </a:schemeClr>
                </a:solidFill>
              </a:rPr>
              <a:t> </a:t>
            </a:r>
            <a:r>
              <a:rPr lang="es-ES" sz="2400" b="0" dirty="0" err="1">
                <a:solidFill>
                  <a:schemeClr val="bg1">
                    <a:lumMod val="75000"/>
                  </a:schemeClr>
                </a:solidFill>
              </a:rPr>
              <a:t>Learning</a:t>
            </a:r>
            <a:r>
              <a:rPr lang="es-ES" sz="2400" b="0" dirty="0">
                <a:solidFill>
                  <a:schemeClr val="bg1">
                    <a:lumMod val="75000"/>
                  </a:schemeClr>
                </a:solidFill>
              </a:rPr>
              <a:t> and Training</a:t>
            </a:r>
            <a:br>
              <a:rPr lang="es-ES" sz="2400" b="0" dirty="0">
                <a:solidFill>
                  <a:schemeClr val="bg1">
                    <a:lumMod val="75000"/>
                  </a:schemeClr>
                </a:solidFill>
              </a:rPr>
            </a:br>
            <a:r>
              <a:rPr lang="es-ES" sz="2400" b="0" dirty="0" err="1">
                <a:solidFill>
                  <a:schemeClr val="bg1">
                    <a:lumMod val="75000"/>
                  </a:schemeClr>
                </a:solidFill>
              </a:rPr>
              <a:t>Organizational</a:t>
            </a:r>
            <a:r>
              <a:rPr lang="es-ES" sz="2400" b="0" dirty="0">
                <a:solidFill>
                  <a:schemeClr val="bg1">
                    <a:lumMod val="75000"/>
                  </a:schemeClr>
                </a:solidFill>
              </a:rPr>
              <a:t> </a:t>
            </a:r>
            <a:r>
              <a:rPr lang="es-ES" sz="2400" b="0" dirty="0" err="1">
                <a:solidFill>
                  <a:schemeClr val="bg1">
                    <a:lumMod val="75000"/>
                  </a:schemeClr>
                </a:solidFill>
              </a:rPr>
              <a:t>Aspects</a:t>
            </a:r>
            <a:r>
              <a:rPr lang="es-ES" sz="2400" b="0" dirty="0">
                <a:solidFill>
                  <a:schemeClr val="bg1">
                    <a:lumMod val="75000"/>
                  </a:schemeClr>
                </a:solidFill>
              </a:rPr>
              <a:t/>
            </a:r>
            <a:br>
              <a:rPr lang="es-ES" sz="2400" b="0" dirty="0">
                <a:solidFill>
                  <a:schemeClr val="bg1">
                    <a:lumMod val="75000"/>
                  </a:schemeClr>
                </a:solidFill>
              </a:rPr>
            </a:br>
            <a:r>
              <a:rPr lang="es-ES" sz="2400" b="0" dirty="0" err="1">
                <a:solidFill>
                  <a:schemeClr val="bg1">
                    <a:lumMod val="75000"/>
                  </a:schemeClr>
                </a:solidFill>
              </a:rPr>
              <a:t>Examples</a:t>
            </a:r>
            <a:r>
              <a:rPr lang="es-ES" sz="2400" b="0" dirty="0">
                <a:solidFill>
                  <a:schemeClr val="bg1">
                    <a:lumMod val="75000"/>
                  </a:schemeClr>
                </a:solidFill>
              </a:rPr>
              <a:t> and </a:t>
            </a:r>
            <a:r>
              <a:rPr lang="es-ES" sz="2400" b="0" dirty="0" err="1">
                <a:solidFill>
                  <a:schemeClr val="bg1">
                    <a:lumMod val="75000"/>
                  </a:schemeClr>
                </a:solidFill>
              </a:rPr>
              <a:t>Practical</a:t>
            </a:r>
            <a:r>
              <a:rPr lang="es-ES" sz="2400" b="0" dirty="0">
                <a:solidFill>
                  <a:schemeClr val="bg1">
                    <a:lumMod val="75000"/>
                  </a:schemeClr>
                </a:solidFill>
              </a:rPr>
              <a:t> </a:t>
            </a:r>
            <a:r>
              <a:rPr lang="es-ES" sz="2400" b="0" dirty="0" err="1">
                <a:solidFill>
                  <a:schemeClr val="bg1">
                    <a:lumMod val="75000"/>
                  </a:schemeClr>
                </a:solidFill>
              </a:rPr>
              <a:t>Guidelines</a:t>
            </a:r>
            <a:r>
              <a:rPr lang="es-ES" sz="2400" b="0" dirty="0">
                <a:solidFill>
                  <a:schemeClr val="bg1">
                    <a:lumMod val="75000"/>
                  </a:schemeClr>
                </a:solidFill>
              </a:rPr>
              <a:t/>
            </a:r>
            <a:br>
              <a:rPr lang="es-ES" sz="2400" b="0" dirty="0">
                <a:solidFill>
                  <a:schemeClr val="bg1">
                    <a:lumMod val="75000"/>
                  </a:schemeClr>
                </a:solidFill>
              </a:rPr>
            </a:br>
            <a:r>
              <a:rPr lang="es-ES" sz="2400" b="0" dirty="0" err="1">
                <a:solidFill>
                  <a:schemeClr val="bg1">
                    <a:lumMod val="75000"/>
                  </a:schemeClr>
                </a:solidFill>
              </a:rPr>
              <a:t>Glossary</a:t>
            </a:r>
            <a:r>
              <a:rPr lang="es-ES" sz="2400" b="0" dirty="0">
                <a:solidFill>
                  <a:schemeClr val="bg1">
                    <a:lumMod val="75000"/>
                  </a:schemeClr>
                </a:solidFill>
              </a:rPr>
              <a:t/>
            </a:r>
            <a:br>
              <a:rPr lang="es-ES" sz="2400" b="0" dirty="0">
                <a:solidFill>
                  <a:schemeClr val="bg1">
                    <a:lumMod val="75000"/>
                  </a:schemeClr>
                </a:solidFill>
              </a:rPr>
            </a:br>
            <a:r>
              <a:rPr lang="es-ES" sz="2400" b="0" dirty="0" err="1">
                <a:solidFill>
                  <a:schemeClr val="bg1">
                    <a:lumMod val="75000"/>
                  </a:schemeClr>
                </a:solidFill>
              </a:rPr>
              <a:t>References</a:t>
            </a:r>
            <a:r>
              <a:rPr lang="es-ES" sz="2400" b="0" dirty="0">
                <a:solidFill>
                  <a:schemeClr val="bg1">
                    <a:lumMod val="75000"/>
                  </a:schemeClr>
                </a:solidFill>
              </a:rPr>
              <a:t/>
            </a:r>
            <a:br>
              <a:rPr lang="es-ES" sz="2400" b="0" dirty="0">
                <a:solidFill>
                  <a:schemeClr val="bg1">
                    <a:lumMod val="75000"/>
                  </a:schemeClr>
                </a:solidFill>
              </a:rPr>
            </a:br>
            <a:r>
              <a:rPr lang="es-ES" sz="2400" b="0" dirty="0" err="1">
                <a:solidFill>
                  <a:schemeClr val="bg1">
                    <a:lumMod val="75000"/>
                  </a:schemeClr>
                </a:solidFill>
              </a:rPr>
              <a:t>About</a:t>
            </a:r>
            <a:r>
              <a:rPr lang="es-ES" sz="2400" b="0" dirty="0">
                <a:solidFill>
                  <a:schemeClr val="bg1">
                    <a:lumMod val="75000"/>
                  </a:schemeClr>
                </a:solidFill>
              </a:rPr>
              <a:t> </a:t>
            </a:r>
            <a:r>
              <a:rPr lang="es-ES" sz="2400" b="0" dirty="0" err="1">
                <a:solidFill>
                  <a:schemeClr val="bg1">
                    <a:lumMod val="75000"/>
                  </a:schemeClr>
                </a:solidFill>
              </a:rPr>
              <a:t>Authors</a:t>
            </a:r>
            <a:r>
              <a:rPr lang="es-ES" sz="2400" b="0" dirty="0">
                <a:solidFill>
                  <a:schemeClr val="bg1">
                    <a:lumMod val="75000"/>
                  </a:schemeClr>
                </a:solidFill>
              </a:rPr>
              <a:t> &amp; </a:t>
            </a:r>
            <a:r>
              <a:rPr lang="es-ES" sz="2400" b="0" dirty="0" err="1">
                <a:solidFill>
                  <a:schemeClr val="bg1">
                    <a:lumMod val="75000"/>
                  </a:schemeClr>
                </a:solidFill>
              </a:rPr>
              <a:t>Facilitators</a:t>
            </a:r>
            <a:r>
              <a:rPr lang="es-ES" sz="2400" b="0" dirty="0">
                <a:solidFill>
                  <a:schemeClr val="bg1">
                    <a:lumMod val="75000"/>
                  </a:schemeClr>
                </a:solidFill>
              </a:rPr>
              <a:t/>
            </a:r>
            <a:br>
              <a:rPr lang="es-ES" sz="2400" b="0" dirty="0">
                <a:solidFill>
                  <a:schemeClr val="bg1">
                    <a:lumMod val="75000"/>
                  </a:schemeClr>
                </a:solidFill>
              </a:rPr>
            </a:br>
            <a:r>
              <a:rPr lang="es-ES" sz="2400" b="0" dirty="0">
                <a:solidFill>
                  <a:schemeClr val="bg1">
                    <a:lumMod val="75000"/>
                  </a:schemeClr>
                </a:solidFill>
              </a:rPr>
              <a:t/>
            </a:r>
            <a:br>
              <a:rPr lang="es-ES" sz="2400" b="0" dirty="0">
                <a:solidFill>
                  <a:schemeClr val="bg1">
                    <a:lumMod val="75000"/>
                  </a:schemeClr>
                </a:solidFill>
              </a:rPr>
            </a:br>
            <a:r>
              <a:rPr lang="es-ES" sz="2400" b="0" dirty="0">
                <a:solidFill>
                  <a:schemeClr val="bg1">
                    <a:lumMod val="75000"/>
                  </a:schemeClr>
                </a:solidFill>
              </a:rPr>
              <a:t/>
            </a:r>
            <a:br>
              <a:rPr lang="es-ES" sz="2400" b="0" dirty="0">
                <a:solidFill>
                  <a:schemeClr val="bg1">
                    <a:lumMod val="75000"/>
                  </a:schemeClr>
                </a:solidFill>
              </a:rPr>
            </a:br>
            <a:endParaRPr lang="es-ES" sz="2800" b="0" dirty="0">
              <a:solidFill>
                <a:srgbClr val="FFC000"/>
              </a:solidFill>
            </a:endParaRPr>
          </a:p>
        </p:txBody>
      </p:sp>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Los </a:t>
            </a:r>
            <a:r>
              <a:rPr lang="en-US" dirty="0" err="1"/>
              <a:t>contenidos</a:t>
            </a:r>
            <a:endParaRPr lang="es-ES" dirty="0"/>
          </a:p>
        </p:txBody>
      </p:sp>
    </p:spTree>
    <p:extLst>
      <p:ext uri="{BB962C8B-B14F-4D97-AF65-F5344CB8AC3E}">
        <p14:creationId xmlns:p14="http://schemas.microsoft.com/office/powerpoint/2010/main" val="388124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76" y="1431235"/>
            <a:ext cx="8229600" cy="4871830"/>
          </a:xfrm>
        </p:spPr>
        <p:txBody>
          <a:bodyPr wrap="none" anchor="t" anchorCtr="0">
            <a:normAutofit fontScale="90000"/>
          </a:bodyPr>
          <a:lstStyle/>
          <a:p>
            <a:pPr>
              <a:lnSpc>
                <a:spcPct val="150000"/>
              </a:lnSpc>
              <a:spcBef>
                <a:spcPts val="600"/>
              </a:spcBef>
              <a:spcAft>
                <a:spcPts val="600"/>
              </a:spcAft>
            </a:pPr>
            <a:r>
              <a:rPr lang="es-ES" sz="2400" b="0" dirty="0"/>
              <a:t>Open </a:t>
            </a:r>
            <a:r>
              <a:rPr lang="es-ES" sz="2400" b="0" dirty="0" err="1"/>
              <a:t>Science</a:t>
            </a:r>
            <a:r>
              <a:rPr lang="es-ES" sz="2400" b="0" dirty="0"/>
              <a:t> </a:t>
            </a:r>
            <a:r>
              <a:rPr lang="es-ES" sz="2400" b="0" dirty="0" err="1"/>
              <a:t>Basics</a:t>
            </a:r>
            <a:r>
              <a:rPr lang="es-ES" sz="2400" b="0" dirty="0">
                <a:solidFill>
                  <a:schemeClr val="bg1">
                    <a:lumMod val="75000"/>
                  </a:schemeClr>
                </a:solidFill>
              </a:rPr>
              <a:t/>
            </a:r>
            <a:br>
              <a:rPr lang="es-ES" sz="2400" b="0" dirty="0">
                <a:solidFill>
                  <a:schemeClr val="bg1">
                    <a:lumMod val="75000"/>
                  </a:schemeClr>
                </a:solidFill>
              </a:rPr>
            </a:br>
            <a:r>
              <a:rPr lang="es-ES" sz="2400" b="0" dirty="0" err="1">
                <a:solidFill>
                  <a:schemeClr val="bg1">
                    <a:lumMod val="75000"/>
                  </a:schemeClr>
                </a:solidFill>
              </a:rPr>
              <a:t>On</a:t>
            </a:r>
            <a:r>
              <a:rPr lang="es-ES" sz="2400" b="0" dirty="0">
                <a:solidFill>
                  <a:schemeClr val="bg1">
                    <a:lumMod val="75000"/>
                  </a:schemeClr>
                </a:solidFill>
              </a:rPr>
              <a:t> </a:t>
            </a:r>
            <a:r>
              <a:rPr lang="es-ES" sz="2400" b="0" dirty="0" err="1">
                <a:solidFill>
                  <a:schemeClr val="bg1">
                    <a:lumMod val="75000"/>
                  </a:schemeClr>
                </a:solidFill>
              </a:rPr>
              <a:t>Learning</a:t>
            </a:r>
            <a:r>
              <a:rPr lang="es-ES" sz="2400" b="0" dirty="0">
                <a:solidFill>
                  <a:schemeClr val="bg1">
                    <a:lumMod val="75000"/>
                  </a:schemeClr>
                </a:solidFill>
              </a:rPr>
              <a:t> and Training</a:t>
            </a:r>
            <a:br>
              <a:rPr lang="es-ES" sz="2400" b="0" dirty="0">
                <a:solidFill>
                  <a:schemeClr val="bg1">
                    <a:lumMod val="75000"/>
                  </a:schemeClr>
                </a:solidFill>
              </a:rPr>
            </a:br>
            <a:r>
              <a:rPr lang="es-ES" sz="2400" b="0" dirty="0" err="1">
                <a:solidFill>
                  <a:schemeClr val="bg1">
                    <a:lumMod val="75000"/>
                  </a:schemeClr>
                </a:solidFill>
              </a:rPr>
              <a:t>Organizational</a:t>
            </a:r>
            <a:r>
              <a:rPr lang="es-ES" sz="2400" b="0" dirty="0">
                <a:solidFill>
                  <a:schemeClr val="bg1">
                    <a:lumMod val="75000"/>
                  </a:schemeClr>
                </a:solidFill>
              </a:rPr>
              <a:t> </a:t>
            </a:r>
            <a:r>
              <a:rPr lang="es-ES" sz="2400" b="0" dirty="0" err="1">
                <a:solidFill>
                  <a:schemeClr val="bg1">
                    <a:lumMod val="75000"/>
                  </a:schemeClr>
                </a:solidFill>
              </a:rPr>
              <a:t>Aspects</a:t>
            </a:r>
            <a:r>
              <a:rPr lang="es-ES" sz="2400" b="0" dirty="0">
                <a:solidFill>
                  <a:schemeClr val="bg1">
                    <a:lumMod val="75000"/>
                  </a:schemeClr>
                </a:solidFill>
              </a:rPr>
              <a:t/>
            </a:r>
            <a:br>
              <a:rPr lang="es-ES" sz="2400" b="0" dirty="0">
                <a:solidFill>
                  <a:schemeClr val="bg1">
                    <a:lumMod val="75000"/>
                  </a:schemeClr>
                </a:solidFill>
              </a:rPr>
            </a:br>
            <a:r>
              <a:rPr lang="es-ES" sz="2400" b="0" dirty="0" err="1"/>
              <a:t>Examples</a:t>
            </a:r>
            <a:r>
              <a:rPr lang="es-ES" sz="2400" b="0" dirty="0"/>
              <a:t> and </a:t>
            </a:r>
            <a:r>
              <a:rPr lang="es-ES" sz="2400" b="0" dirty="0" err="1"/>
              <a:t>Practical</a:t>
            </a:r>
            <a:r>
              <a:rPr lang="es-ES" sz="2400" b="0" dirty="0"/>
              <a:t> </a:t>
            </a:r>
            <a:r>
              <a:rPr lang="es-ES" sz="2400" b="0" dirty="0" err="1"/>
              <a:t>Guidelines</a:t>
            </a:r>
            <a:r>
              <a:rPr lang="es-ES" sz="2400" b="0" dirty="0">
                <a:solidFill>
                  <a:schemeClr val="bg1">
                    <a:lumMod val="75000"/>
                  </a:schemeClr>
                </a:solidFill>
              </a:rPr>
              <a:t/>
            </a:r>
            <a:br>
              <a:rPr lang="es-ES" sz="2400" b="0" dirty="0">
                <a:solidFill>
                  <a:schemeClr val="bg1">
                    <a:lumMod val="75000"/>
                  </a:schemeClr>
                </a:solidFill>
              </a:rPr>
            </a:br>
            <a:r>
              <a:rPr lang="es-ES" sz="2400" b="0" dirty="0" err="1">
                <a:solidFill>
                  <a:schemeClr val="bg1">
                    <a:lumMod val="75000"/>
                  </a:schemeClr>
                </a:solidFill>
              </a:rPr>
              <a:t>Glossary</a:t>
            </a:r>
            <a:r>
              <a:rPr lang="es-ES" sz="2400" b="0" dirty="0">
                <a:solidFill>
                  <a:schemeClr val="bg1">
                    <a:lumMod val="75000"/>
                  </a:schemeClr>
                </a:solidFill>
              </a:rPr>
              <a:t/>
            </a:r>
            <a:br>
              <a:rPr lang="es-ES" sz="2400" b="0" dirty="0">
                <a:solidFill>
                  <a:schemeClr val="bg1">
                    <a:lumMod val="75000"/>
                  </a:schemeClr>
                </a:solidFill>
              </a:rPr>
            </a:br>
            <a:r>
              <a:rPr lang="es-ES" sz="2400" b="0" dirty="0" err="1">
                <a:solidFill>
                  <a:schemeClr val="bg1">
                    <a:lumMod val="75000"/>
                  </a:schemeClr>
                </a:solidFill>
              </a:rPr>
              <a:t>References</a:t>
            </a:r>
            <a:r>
              <a:rPr lang="es-ES" sz="2400" b="0" dirty="0">
                <a:solidFill>
                  <a:schemeClr val="bg1">
                    <a:lumMod val="75000"/>
                  </a:schemeClr>
                </a:solidFill>
              </a:rPr>
              <a:t/>
            </a:r>
            <a:br>
              <a:rPr lang="es-ES" sz="2400" b="0" dirty="0">
                <a:solidFill>
                  <a:schemeClr val="bg1">
                    <a:lumMod val="75000"/>
                  </a:schemeClr>
                </a:solidFill>
              </a:rPr>
            </a:br>
            <a:r>
              <a:rPr lang="es-ES" sz="2400" b="0" dirty="0" err="1">
                <a:solidFill>
                  <a:schemeClr val="bg1">
                    <a:lumMod val="75000"/>
                  </a:schemeClr>
                </a:solidFill>
              </a:rPr>
              <a:t>About</a:t>
            </a:r>
            <a:r>
              <a:rPr lang="es-ES" sz="2400" b="0" dirty="0">
                <a:solidFill>
                  <a:schemeClr val="bg1">
                    <a:lumMod val="75000"/>
                  </a:schemeClr>
                </a:solidFill>
              </a:rPr>
              <a:t> </a:t>
            </a:r>
            <a:r>
              <a:rPr lang="es-ES" sz="2400" b="0" dirty="0" err="1">
                <a:solidFill>
                  <a:schemeClr val="bg1">
                    <a:lumMod val="75000"/>
                  </a:schemeClr>
                </a:solidFill>
              </a:rPr>
              <a:t>Authors</a:t>
            </a:r>
            <a:r>
              <a:rPr lang="es-ES" sz="2400" b="0" dirty="0">
                <a:solidFill>
                  <a:schemeClr val="bg1">
                    <a:lumMod val="75000"/>
                  </a:schemeClr>
                </a:solidFill>
              </a:rPr>
              <a:t> &amp; </a:t>
            </a:r>
            <a:r>
              <a:rPr lang="es-ES" sz="2400" b="0" dirty="0" err="1">
                <a:solidFill>
                  <a:schemeClr val="bg1">
                    <a:lumMod val="75000"/>
                  </a:schemeClr>
                </a:solidFill>
              </a:rPr>
              <a:t>Facilitators</a:t>
            </a:r>
            <a:r>
              <a:rPr lang="es-ES" sz="2400" b="0" dirty="0">
                <a:solidFill>
                  <a:schemeClr val="bg1">
                    <a:lumMod val="75000"/>
                  </a:schemeClr>
                </a:solidFill>
              </a:rPr>
              <a:t/>
            </a:r>
            <a:br>
              <a:rPr lang="es-ES" sz="2400" b="0" dirty="0">
                <a:solidFill>
                  <a:schemeClr val="bg1">
                    <a:lumMod val="75000"/>
                  </a:schemeClr>
                </a:solidFill>
              </a:rPr>
            </a:br>
            <a:r>
              <a:rPr lang="es-ES" sz="2400" b="0" dirty="0">
                <a:solidFill>
                  <a:schemeClr val="bg1">
                    <a:lumMod val="75000"/>
                  </a:schemeClr>
                </a:solidFill>
              </a:rPr>
              <a:t/>
            </a:r>
            <a:br>
              <a:rPr lang="es-ES" sz="2400" b="0" dirty="0">
                <a:solidFill>
                  <a:schemeClr val="bg1">
                    <a:lumMod val="75000"/>
                  </a:schemeClr>
                </a:solidFill>
              </a:rPr>
            </a:br>
            <a:r>
              <a:rPr lang="es-ES" sz="2400" b="0" dirty="0">
                <a:solidFill>
                  <a:schemeClr val="bg1">
                    <a:lumMod val="75000"/>
                  </a:schemeClr>
                </a:solidFill>
              </a:rPr>
              <a:t/>
            </a:r>
            <a:br>
              <a:rPr lang="es-ES" sz="2400" b="0" dirty="0">
                <a:solidFill>
                  <a:schemeClr val="bg1">
                    <a:lumMod val="75000"/>
                  </a:schemeClr>
                </a:solidFill>
              </a:rPr>
            </a:br>
            <a:endParaRPr lang="es-ES" sz="2800" b="0" dirty="0">
              <a:solidFill>
                <a:srgbClr val="FFC000"/>
              </a:solidFill>
            </a:endParaRPr>
          </a:p>
        </p:txBody>
      </p:sp>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Los </a:t>
            </a:r>
            <a:r>
              <a:rPr lang="en-US" dirty="0" err="1"/>
              <a:t>contenidos</a:t>
            </a:r>
            <a:endParaRPr lang="es-ES" dirty="0"/>
          </a:p>
        </p:txBody>
      </p:sp>
    </p:spTree>
    <p:extLst>
      <p:ext uri="{BB962C8B-B14F-4D97-AF65-F5344CB8AC3E}">
        <p14:creationId xmlns:p14="http://schemas.microsoft.com/office/powerpoint/2010/main" val="319977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76" y="1431235"/>
            <a:ext cx="8229600" cy="4871830"/>
          </a:xfrm>
        </p:spPr>
        <p:txBody>
          <a:bodyPr wrap="none" anchor="t" anchorCtr="0">
            <a:normAutofit fontScale="90000"/>
          </a:bodyPr>
          <a:lstStyle/>
          <a:p>
            <a:pPr>
              <a:spcBef>
                <a:spcPts val="0"/>
              </a:spcBef>
            </a:pPr>
            <a:r>
              <a:rPr lang="es-ES" sz="2700" b="0" dirty="0"/>
              <a:t>Open </a:t>
            </a:r>
            <a:r>
              <a:rPr lang="es-ES" sz="2700" b="0" dirty="0" err="1"/>
              <a:t>Science</a:t>
            </a:r>
            <a:r>
              <a:rPr lang="es-ES" sz="2700" b="0" dirty="0"/>
              <a:t> </a:t>
            </a:r>
            <a:r>
              <a:rPr lang="es-ES" sz="2700" b="0" dirty="0" err="1"/>
              <a:t>Basics</a:t>
            </a:r>
            <a:r>
              <a:rPr lang="es-ES" sz="2400" b="0" dirty="0"/>
              <a:t/>
            </a:r>
            <a:br>
              <a:rPr lang="es-ES" sz="2400" b="0" dirty="0"/>
            </a:br>
            <a:r>
              <a:rPr lang="es-ES" sz="2400" b="0" dirty="0">
                <a:solidFill>
                  <a:schemeClr val="bg1">
                    <a:lumMod val="75000"/>
                  </a:schemeClr>
                </a:solidFill>
              </a:rPr>
              <a:t/>
            </a:r>
            <a:br>
              <a:rPr lang="es-ES" sz="2400" b="0" dirty="0">
                <a:solidFill>
                  <a:schemeClr val="bg1">
                    <a:lumMod val="75000"/>
                  </a:schemeClr>
                </a:solidFill>
              </a:rPr>
            </a:br>
            <a:r>
              <a:rPr lang="en-US" sz="2400" b="0" dirty="0">
                <a:solidFill>
                  <a:schemeClr val="bg1">
                    <a:lumMod val="75000"/>
                  </a:schemeClr>
                </a:solidFill>
              </a:rPr>
              <a:t>	Open Concepts &amp; Principles</a:t>
            </a:r>
            <a:br>
              <a:rPr lang="en-US" sz="2400" b="0" dirty="0">
                <a:solidFill>
                  <a:schemeClr val="bg1">
                    <a:lumMod val="75000"/>
                  </a:schemeClr>
                </a:solidFill>
              </a:rPr>
            </a:br>
            <a:r>
              <a:rPr lang="en-US" sz="2400" b="0" dirty="0">
                <a:solidFill>
                  <a:schemeClr val="bg1">
                    <a:lumMod val="75000"/>
                  </a:schemeClr>
                </a:solidFill>
              </a:rPr>
              <a:t>	Open Research Data &amp; Materials</a:t>
            </a:r>
            <a:br>
              <a:rPr lang="en-US" sz="2400" b="0" dirty="0">
                <a:solidFill>
                  <a:schemeClr val="bg1">
                    <a:lumMod val="75000"/>
                  </a:schemeClr>
                </a:solidFill>
              </a:rPr>
            </a:br>
            <a:r>
              <a:rPr lang="en-US" sz="2400" b="0" dirty="0">
                <a:solidFill>
                  <a:schemeClr val="bg1">
                    <a:lumMod val="75000"/>
                  </a:schemeClr>
                </a:solidFill>
              </a:rPr>
              <a:t>	Open Research Software &amp; Open Source</a:t>
            </a:r>
            <a:br>
              <a:rPr lang="en-US" sz="2400" b="0" dirty="0">
                <a:solidFill>
                  <a:schemeClr val="bg1">
                    <a:lumMod val="75000"/>
                  </a:schemeClr>
                </a:solidFill>
              </a:rPr>
            </a:br>
            <a:r>
              <a:rPr lang="en-US" sz="2400" b="0" dirty="0">
                <a:solidFill>
                  <a:schemeClr val="bg1">
                    <a:lumMod val="75000"/>
                  </a:schemeClr>
                </a:solidFill>
              </a:rPr>
              <a:t>	Reproducibility Research &amp; Data Analysis</a:t>
            </a:r>
            <a:br>
              <a:rPr lang="en-US" sz="2400" b="0" dirty="0">
                <a:solidFill>
                  <a:schemeClr val="bg1">
                    <a:lumMod val="75000"/>
                  </a:schemeClr>
                </a:solidFill>
              </a:rPr>
            </a:br>
            <a:r>
              <a:rPr lang="en-US" sz="2400" b="0" dirty="0">
                <a:solidFill>
                  <a:schemeClr val="bg1">
                    <a:lumMod val="75000"/>
                  </a:schemeClr>
                </a:solidFill>
              </a:rPr>
              <a:t>	Open Access to Published Research Results</a:t>
            </a:r>
            <a:br>
              <a:rPr lang="en-US" sz="2400" b="0" dirty="0">
                <a:solidFill>
                  <a:schemeClr val="bg1">
                    <a:lumMod val="75000"/>
                  </a:schemeClr>
                </a:solidFill>
              </a:rPr>
            </a:br>
            <a:r>
              <a:rPr lang="en-US" sz="2400" b="0" dirty="0">
                <a:solidFill>
                  <a:schemeClr val="bg1">
                    <a:lumMod val="75000"/>
                  </a:schemeClr>
                </a:solidFill>
              </a:rPr>
              <a:t>	Open Licensing and File Formats</a:t>
            </a:r>
            <a:br>
              <a:rPr lang="en-US" sz="2400" b="0" dirty="0">
                <a:solidFill>
                  <a:schemeClr val="bg1">
                    <a:lumMod val="75000"/>
                  </a:schemeClr>
                </a:solidFill>
              </a:rPr>
            </a:br>
            <a:r>
              <a:rPr lang="en-US" sz="2400" b="0" dirty="0">
                <a:solidFill>
                  <a:schemeClr val="bg1">
                    <a:lumMod val="75000"/>
                  </a:schemeClr>
                </a:solidFill>
              </a:rPr>
              <a:t>	Collaborative Platforms</a:t>
            </a:r>
            <a:br>
              <a:rPr lang="en-US" sz="2400" b="0" dirty="0">
                <a:solidFill>
                  <a:schemeClr val="bg1">
                    <a:lumMod val="75000"/>
                  </a:schemeClr>
                </a:solidFill>
              </a:rPr>
            </a:br>
            <a:r>
              <a:rPr lang="en-US" sz="2400" b="0" dirty="0">
                <a:solidFill>
                  <a:schemeClr val="bg1">
                    <a:lumMod val="75000"/>
                  </a:schemeClr>
                </a:solidFill>
              </a:rPr>
              <a:t>	Open Peer Review, Metrics and Evaluation</a:t>
            </a:r>
            <a:br>
              <a:rPr lang="en-US" sz="2400" b="0" dirty="0">
                <a:solidFill>
                  <a:schemeClr val="bg1">
                    <a:lumMod val="75000"/>
                  </a:schemeClr>
                </a:solidFill>
              </a:rPr>
            </a:br>
            <a:r>
              <a:rPr lang="en-US" sz="2400" b="0" dirty="0">
                <a:solidFill>
                  <a:schemeClr val="bg1">
                    <a:lumMod val="75000"/>
                  </a:schemeClr>
                </a:solidFill>
              </a:rPr>
              <a:t>	Open Science Policies</a:t>
            </a:r>
            <a:br>
              <a:rPr lang="en-US" sz="2400" b="0" dirty="0">
                <a:solidFill>
                  <a:schemeClr val="bg1">
                    <a:lumMod val="75000"/>
                  </a:schemeClr>
                </a:solidFill>
              </a:rPr>
            </a:br>
            <a:r>
              <a:rPr lang="en-US" sz="2400" b="0" dirty="0">
                <a:solidFill>
                  <a:schemeClr val="bg1">
                    <a:lumMod val="75000"/>
                  </a:schemeClr>
                </a:solidFill>
              </a:rPr>
              <a:t>	Citizen Science</a:t>
            </a:r>
            <a:br>
              <a:rPr lang="en-US" sz="2400" b="0" dirty="0">
                <a:solidFill>
                  <a:schemeClr val="bg1">
                    <a:lumMod val="75000"/>
                  </a:schemeClr>
                </a:solidFill>
              </a:rPr>
            </a:br>
            <a:r>
              <a:rPr lang="en-US" sz="2400" b="0" dirty="0">
                <a:solidFill>
                  <a:schemeClr val="bg1">
                    <a:lumMod val="75000"/>
                  </a:schemeClr>
                </a:solidFill>
              </a:rPr>
              <a:t>	Open Educational Resources</a:t>
            </a:r>
            <a:br>
              <a:rPr lang="en-US" sz="2400" b="0" dirty="0">
                <a:solidFill>
                  <a:schemeClr val="bg1">
                    <a:lumMod val="75000"/>
                  </a:schemeClr>
                </a:solidFill>
              </a:rPr>
            </a:br>
            <a:r>
              <a:rPr lang="en-US" sz="2400" b="0" dirty="0">
                <a:solidFill>
                  <a:schemeClr val="bg1">
                    <a:lumMod val="75000"/>
                  </a:schemeClr>
                </a:solidFill>
              </a:rPr>
              <a:t>	Open Advocacy</a:t>
            </a:r>
            <a:r>
              <a:rPr lang="es-ES" sz="2400" b="0" dirty="0">
                <a:solidFill>
                  <a:schemeClr val="bg1">
                    <a:lumMod val="75000"/>
                  </a:schemeClr>
                </a:solidFill>
              </a:rPr>
              <a:t/>
            </a:r>
            <a:br>
              <a:rPr lang="es-ES" sz="2400" b="0" dirty="0">
                <a:solidFill>
                  <a:schemeClr val="bg1">
                    <a:lumMod val="75000"/>
                  </a:schemeClr>
                </a:solidFill>
              </a:rPr>
            </a:br>
            <a:r>
              <a:rPr lang="es-ES" sz="2400" b="0" dirty="0">
                <a:solidFill>
                  <a:schemeClr val="bg1">
                    <a:lumMod val="75000"/>
                  </a:schemeClr>
                </a:solidFill>
              </a:rPr>
              <a:t/>
            </a:r>
            <a:br>
              <a:rPr lang="es-ES" sz="2400" b="0" dirty="0">
                <a:solidFill>
                  <a:schemeClr val="bg1">
                    <a:lumMod val="75000"/>
                  </a:schemeClr>
                </a:solidFill>
              </a:rPr>
            </a:br>
            <a:endParaRPr lang="es-ES" sz="2800" b="0" dirty="0">
              <a:solidFill>
                <a:srgbClr val="FFC000"/>
              </a:solidFill>
            </a:endParaRPr>
          </a:p>
        </p:txBody>
      </p:sp>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Los </a:t>
            </a:r>
            <a:r>
              <a:rPr lang="en-US" dirty="0" err="1"/>
              <a:t>contenidos</a:t>
            </a:r>
            <a:endParaRPr lang="es-ES" dirty="0"/>
          </a:p>
        </p:txBody>
      </p:sp>
    </p:spTree>
    <p:extLst>
      <p:ext uri="{BB962C8B-B14F-4D97-AF65-F5344CB8AC3E}">
        <p14:creationId xmlns:p14="http://schemas.microsoft.com/office/powerpoint/2010/main" val="26999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76" y="1431235"/>
            <a:ext cx="8229600" cy="4871830"/>
          </a:xfrm>
        </p:spPr>
        <p:txBody>
          <a:bodyPr wrap="none" anchor="t" anchorCtr="0">
            <a:normAutofit/>
          </a:bodyPr>
          <a:lstStyle/>
          <a:p>
            <a:pPr>
              <a:spcBef>
                <a:spcPts val="0"/>
              </a:spcBef>
            </a:pPr>
            <a:r>
              <a:rPr lang="es-ES" sz="2400" b="0" dirty="0"/>
              <a:t>Open </a:t>
            </a:r>
            <a:r>
              <a:rPr lang="es-ES" sz="2400" b="0" dirty="0" err="1"/>
              <a:t>Science</a:t>
            </a:r>
            <a:r>
              <a:rPr lang="es-ES" sz="2400" b="0" dirty="0"/>
              <a:t> </a:t>
            </a:r>
            <a:r>
              <a:rPr lang="es-ES" sz="2400" b="0" dirty="0" err="1"/>
              <a:t>Basics</a:t>
            </a:r>
            <a:r>
              <a:rPr lang="es-ES" sz="2400" b="0" dirty="0"/>
              <a:t/>
            </a:r>
            <a:br>
              <a:rPr lang="es-ES" sz="2400" b="0" dirty="0"/>
            </a:br>
            <a:r>
              <a:rPr lang="es-ES" sz="2400" b="0" dirty="0">
                <a:solidFill>
                  <a:schemeClr val="bg1">
                    <a:lumMod val="75000"/>
                  </a:schemeClr>
                </a:solidFill>
              </a:rPr>
              <a:t/>
            </a:r>
            <a:br>
              <a:rPr lang="es-ES" sz="2400" b="0" dirty="0">
                <a:solidFill>
                  <a:schemeClr val="bg1">
                    <a:lumMod val="75000"/>
                  </a:schemeClr>
                </a:solidFill>
              </a:rPr>
            </a:br>
            <a:r>
              <a:rPr lang="en-US" sz="2400" b="0" dirty="0">
                <a:solidFill>
                  <a:schemeClr val="bg1">
                    <a:lumMod val="75000"/>
                  </a:schemeClr>
                </a:solidFill>
              </a:rPr>
              <a:t>	¿</a:t>
            </a:r>
            <a:r>
              <a:rPr lang="es-ES" sz="2400" b="0" dirty="0">
                <a:solidFill>
                  <a:schemeClr val="bg1">
                    <a:lumMod val="75000"/>
                  </a:schemeClr>
                </a:solidFill>
              </a:rPr>
              <a:t>Qué es?</a:t>
            </a:r>
            <a:br>
              <a:rPr lang="es-ES" sz="2400" b="0" dirty="0">
                <a:solidFill>
                  <a:schemeClr val="bg1">
                    <a:lumMod val="75000"/>
                  </a:schemeClr>
                </a:solidFill>
              </a:rPr>
            </a:br>
            <a:r>
              <a:rPr lang="es-ES" sz="2400" b="0" dirty="0">
                <a:solidFill>
                  <a:schemeClr val="bg1">
                    <a:lumMod val="75000"/>
                  </a:schemeClr>
                </a:solidFill>
              </a:rPr>
              <a:t>	¿Por qué es importante en la Ciencia en Abierto?</a:t>
            </a:r>
            <a:br>
              <a:rPr lang="es-ES" sz="2400" b="0" dirty="0">
                <a:solidFill>
                  <a:schemeClr val="bg1">
                    <a:lumMod val="75000"/>
                  </a:schemeClr>
                </a:solidFill>
              </a:rPr>
            </a:br>
            <a:r>
              <a:rPr lang="es-ES" sz="2400" b="0" dirty="0">
                <a:solidFill>
                  <a:schemeClr val="bg1">
                    <a:lumMod val="75000"/>
                  </a:schemeClr>
                </a:solidFill>
              </a:rPr>
              <a:t>	Objetivos de aprendizaje</a:t>
            </a:r>
            <a:br>
              <a:rPr lang="es-ES" sz="2400" b="0" dirty="0">
                <a:solidFill>
                  <a:schemeClr val="bg1">
                    <a:lumMod val="75000"/>
                  </a:schemeClr>
                </a:solidFill>
              </a:rPr>
            </a:br>
            <a:r>
              <a:rPr lang="es-ES" sz="2400" b="0" dirty="0">
                <a:solidFill>
                  <a:schemeClr val="bg1">
                    <a:lumMod val="75000"/>
                  </a:schemeClr>
                </a:solidFill>
              </a:rPr>
              <a:t>	Conocimiento</a:t>
            </a:r>
            <a:br>
              <a:rPr lang="es-ES" sz="2400" b="0" dirty="0">
                <a:solidFill>
                  <a:schemeClr val="bg1">
                    <a:lumMod val="75000"/>
                  </a:schemeClr>
                </a:solidFill>
              </a:rPr>
            </a:br>
            <a:r>
              <a:rPr lang="es-ES" sz="2400" b="0" dirty="0">
                <a:solidFill>
                  <a:schemeClr val="bg1">
                    <a:lumMod val="75000"/>
                  </a:schemeClr>
                </a:solidFill>
              </a:rPr>
              <a:t>	Habilidades</a:t>
            </a:r>
            <a:br>
              <a:rPr lang="es-ES" sz="2400" b="0" dirty="0">
                <a:solidFill>
                  <a:schemeClr val="bg1">
                    <a:lumMod val="75000"/>
                  </a:schemeClr>
                </a:solidFill>
              </a:rPr>
            </a:br>
            <a:r>
              <a:rPr lang="es-ES" sz="2400" b="0" dirty="0">
                <a:solidFill>
                  <a:schemeClr val="bg1">
                    <a:lumMod val="75000"/>
                  </a:schemeClr>
                </a:solidFill>
              </a:rPr>
              <a:t>	Cuestiones, obstáculos, errores comunes</a:t>
            </a:r>
            <a:br>
              <a:rPr lang="es-ES" sz="2400" b="0" dirty="0">
                <a:solidFill>
                  <a:schemeClr val="bg1">
                    <a:lumMod val="75000"/>
                  </a:schemeClr>
                </a:solidFill>
              </a:rPr>
            </a:br>
            <a:r>
              <a:rPr lang="es-ES" sz="2400" b="0" dirty="0">
                <a:solidFill>
                  <a:schemeClr val="bg1">
                    <a:lumMod val="75000"/>
                  </a:schemeClr>
                </a:solidFill>
              </a:rPr>
              <a:t>	Resultados del aprendizaje</a:t>
            </a:r>
            <a:br>
              <a:rPr lang="es-ES" sz="2400" b="0" dirty="0">
                <a:solidFill>
                  <a:schemeClr val="bg1">
                    <a:lumMod val="75000"/>
                  </a:schemeClr>
                </a:solidFill>
              </a:rPr>
            </a:br>
            <a:r>
              <a:rPr lang="es-ES" sz="2400" b="0" dirty="0">
                <a:solidFill>
                  <a:schemeClr val="bg1">
                    <a:lumMod val="75000"/>
                  </a:schemeClr>
                </a:solidFill>
              </a:rPr>
              <a:t>	Referencias</a:t>
            </a:r>
            <a:r>
              <a:rPr lang="en-US" sz="2400" b="0" dirty="0">
                <a:solidFill>
                  <a:schemeClr val="bg1">
                    <a:lumMod val="75000"/>
                  </a:schemeClr>
                </a:solidFill>
              </a:rPr>
              <a:t/>
            </a:r>
            <a:br>
              <a:rPr lang="en-US" sz="2400" b="0" dirty="0">
                <a:solidFill>
                  <a:schemeClr val="bg1">
                    <a:lumMod val="75000"/>
                  </a:schemeClr>
                </a:solidFill>
              </a:rPr>
            </a:br>
            <a:r>
              <a:rPr lang="en-US" sz="2400" b="0" dirty="0">
                <a:solidFill>
                  <a:schemeClr val="bg1">
                    <a:lumMod val="75000"/>
                  </a:schemeClr>
                </a:solidFill>
              </a:rPr>
              <a:t>	</a:t>
            </a:r>
            <a:endParaRPr lang="es-ES" sz="2800" b="0" dirty="0">
              <a:solidFill>
                <a:srgbClr val="FFC000"/>
              </a:solidFill>
            </a:endParaRPr>
          </a:p>
        </p:txBody>
      </p:sp>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Los </a:t>
            </a:r>
            <a:r>
              <a:rPr lang="en-US" dirty="0" err="1"/>
              <a:t>contenidos</a:t>
            </a:r>
            <a:endParaRPr lang="es-ES" dirty="0"/>
          </a:p>
        </p:txBody>
      </p:sp>
    </p:spTree>
    <p:extLst>
      <p:ext uri="{BB962C8B-B14F-4D97-AF65-F5344CB8AC3E}">
        <p14:creationId xmlns:p14="http://schemas.microsoft.com/office/powerpoint/2010/main" val="169056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Los </a:t>
            </a:r>
            <a:r>
              <a:rPr lang="en-US" dirty="0" err="1"/>
              <a:t>contenidos</a:t>
            </a:r>
            <a:endParaRPr lang="es-ES" dirty="0"/>
          </a:p>
        </p:txBody>
      </p:sp>
      <p:graphicFrame>
        <p:nvGraphicFramePr>
          <p:cNvPr id="6" name="Taula 5">
            <a:extLst>
              <a:ext uri="{FF2B5EF4-FFF2-40B4-BE49-F238E27FC236}">
                <a16:creationId xmlns:a16="http://schemas.microsoft.com/office/drawing/2014/main" id="{772163F3-9D9F-4B4C-BEE3-26B89F781657}"/>
              </a:ext>
            </a:extLst>
          </p:cNvPr>
          <p:cNvGraphicFramePr>
            <a:graphicFrameLocks noGrp="1"/>
          </p:cNvGraphicFramePr>
          <p:nvPr>
            <p:extLst>
              <p:ext uri="{D42A27DB-BD31-4B8C-83A1-F6EECF244321}">
                <p14:modId xmlns:p14="http://schemas.microsoft.com/office/powerpoint/2010/main" val="2244083444"/>
              </p:ext>
            </p:extLst>
          </p:nvPr>
        </p:nvGraphicFramePr>
        <p:xfrm>
          <a:off x="1124710" y="1272208"/>
          <a:ext cx="7158993" cy="4937956"/>
        </p:xfrm>
        <a:graphic>
          <a:graphicData uri="http://schemas.openxmlformats.org/drawingml/2006/table">
            <a:tbl>
              <a:tblPr>
                <a:tableStyleId>{5C22544A-7EE6-4342-B048-85BDC9FD1C3A}</a:tableStyleId>
              </a:tblPr>
              <a:tblGrid>
                <a:gridCol w="182479">
                  <a:extLst>
                    <a:ext uri="{9D8B030D-6E8A-4147-A177-3AD203B41FA5}">
                      <a16:colId xmlns:a16="http://schemas.microsoft.com/office/drawing/2014/main" val="1507342390"/>
                    </a:ext>
                  </a:extLst>
                </a:gridCol>
                <a:gridCol w="2909085">
                  <a:extLst>
                    <a:ext uri="{9D8B030D-6E8A-4147-A177-3AD203B41FA5}">
                      <a16:colId xmlns:a16="http://schemas.microsoft.com/office/drawing/2014/main" val="2255928826"/>
                    </a:ext>
                  </a:extLst>
                </a:gridCol>
                <a:gridCol w="2245285">
                  <a:extLst>
                    <a:ext uri="{9D8B030D-6E8A-4147-A177-3AD203B41FA5}">
                      <a16:colId xmlns:a16="http://schemas.microsoft.com/office/drawing/2014/main" val="3839652100"/>
                    </a:ext>
                  </a:extLst>
                </a:gridCol>
                <a:gridCol w="1068427">
                  <a:extLst>
                    <a:ext uri="{9D8B030D-6E8A-4147-A177-3AD203B41FA5}">
                      <a16:colId xmlns:a16="http://schemas.microsoft.com/office/drawing/2014/main" val="234235289"/>
                    </a:ext>
                  </a:extLst>
                </a:gridCol>
                <a:gridCol w="753717">
                  <a:extLst>
                    <a:ext uri="{9D8B030D-6E8A-4147-A177-3AD203B41FA5}">
                      <a16:colId xmlns:a16="http://schemas.microsoft.com/office/drawing/2014/main" val="3724402990"/>
                    </a:ext>
                  </a:extLst>
                </a:gridCol>
              </a:tblGrid>
              <a:tr h="158853">
                <a:tc>
                  <a:txBody>
                    <a:bodyPr/>
                    <a:lstStyle/>
                    <a:p>
                      <a:pPr algn="l" fontAlgn="ctr"/>
                      <a:r>
                        <a:rPr lang="ca-ES" sz="900" u="none" strike="noStrike">
                          <a:effectLst/>
                        </a:rPr>
                        <a:t>​</a:t>
                      </a:r>
                      <a:endParaRPr lang="ca-ES" sz="9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900" u="none" strike="noStrike">
                          <a:effectLst/>
                        </a:rPr>
                        <a:t>Title</a:t>
                      </a:r>
                      <a:endParaRPr lang="ca-ES" sz="900" b="1" i="0" u="none" strike="noStrike">
                        <a:solidFill>
                          <a:srgbClr val="F4B084"/>
                        </a:solidFill>
                        <a:effectLst/>
                        <a:latin typeface="Calibri" panose="020F0502020204030204" pitchFamily="34" charset="0"/>
                      </a:endParaRPr>
                    </a:p>
                  </a:txBody>
                  <a:tcPr marL="7943" marR="7943" marT="7943" marB="0" anchor="ctr"/>
                </a:tc>
                <a:tc>
                  <a:txBody>
                    <a:bodyPr/>
                    <a:lstStyle/>
                    <a:p>
                      <a:pPr algn="l" fontAlgn="ctr"/>
                      <a:r>
                        <a:rPr lang="ca-ES" sz="900" u="none" strike="noStrike">
                          <a:effectLst/>
                        </a:rPr>
                        <a:t>Topic</a:t>
                      </a:r>
                      <a:endParaRPr lang="ca-ES" sz="900" b="1" i="0" u="none" strike="noStrike">
                        <a:solidFill>
                          <a:srgbClr val="F4B084"/>
                        </a:solidFill>
                        <a:effectLst/>
                        <a:latin typeface="Calibri" panose="020F0502020204030204" pitchFamily="34" charset="0"/>
                      </a:endParaRPr>
                    </a:p>
                  </a:txBody>
                  <a:tcPr marL="7943" marR="7943" marT="7943" marB="0" anchor="ctr"/>
                </a:tc>
                <a:tc>
                  <a:txBody>
                    <a:bodyPr/>
                    <a:lstStyle/>
                    <a:p>
                      <a:pPr algn="l" fontAlgn="ctr"/>
                      <a:r>
                        <a:rPr lang="ca-ES" sz="900" u="none" strike="noStrike">
                          <a:effectLst/>
                        </a:rPr>
                        <a:t>Type</a:t>
                      </a:r>
                      <a:endParaRPr lang="ca-ES" sz="900" b="1" i="0" u="none" strike="noStrike">
                        <a:solidFill>
                          <a:srgbClr val="F4B084"/>
                        </a:solidFill>
                        <a:effectLst/>
                        <a:latin typeface="Calibri" panose="020F0502020204030204" pitchFamily="34" charset="0"/>
                      </a:endParaRPr>
                    </a:p>
                  </a:txBody>
                  <a:tcPr marL="7943" marR="7943" marT="7943" marB="0" anchor="ctr"/>
                </a:tc>
                <a:tc>
                  <a:txBody>
                    <a:bodyPr/>
                    <a:lstStyle/>
                    <a:p>
                      <a:pPr algn="l" fontAlgn="ctr"/>
                      <a:r>
                        <a:rPr lang="ca-ES" sz="900" u="none" strike="noStrike">
                          <a:effectLst/>
                        </a:rPr>
                        <a:t>Duration</a:t>
                      </a:r>
                      <a:endParaRPr lang="ca-ES" sz="900" b="1" i="0" u="none" strike="noStrike">
                        <a:solidFill>
                          <a:srgbClr val="F4B084"/>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775594658"/>
                  </a:ext>
                </a:extLst>
              </a:tr>
              <a:tr h="190624">
                <a:tc>
                  <a:txBody>
                    <a:bodyPr/>
                    <a:lstStyle/>
                    <a:p>
                      <a:pPr algn="l" fontAlgn="ctr"/>
                      <a:r>
                        <a:rPr lang="ca-ES" sz="800" u="none" strike="noStrike">
                          <a:effectLst/>
                        </a:rPr>
                        <a:t>1</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Line 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general</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5-10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2765043860"/>
                  </a:ext>
                </a:extLst>
              </a:tr>
              <a:tr h="190624">
                <a:tc>
                  <a:txBody>
                    <a:bodyPr/>
                    <a:lstStyle/>
                    <a:p>
                      <a:pPr algn="l" fontAlgn="ctr"/>
                      <a:r>
                        <a:rPr lang="ca-ES" sz="800" u="none" strike="noStrike">
                          <a:effectLst/>
                        </a:rPr>
                        <a:t>2</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Prioritization of training needs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Open Concepts and Principles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814101682"/>
                  </a:ext>
                </a:extLst>
              </a:tr>
              <a:tr h="190624">
                <a:tc>
                  <a:txBody>
                    <a:bodyPr/>
                    <a:lstStyle/>
                    <a:p>
                      <a:pPr algn="l" fontAlgn="ctr"/>
                      <a:r>
                        <a:rPr lang="ca-ES" sz="800" u="none" strike="noStrike">
                          <a:effectLst/>
                        </a:rPr>
                        <a:t>3</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Selection of Open Science practices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Open Concepts and Principles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1-1.5 hour</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285767087"/>
                  </a:ext>
                </a:extLst>
              </a:tr>
              <a:tr h="190624">
                <a:tc>
                  <a:txBody>
                    <a:bodyPr/>
                    <a:lstStyle/>
                    <a:p>
                      <a:pPr algn="l" fontAlgn="ctr"/>
                      <a:r>
                        <a:rPr lang="ca-ES" sz="800" u="none" strike="noStrike">
                          <a:effectLst/>
                        </a:rPr>
                        <a:t>4</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Open Science discussion topics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Open Concepts and Principles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small groups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20-30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189873340"/>
                  </a:ext>
                </a:extLst>
              </a:tr>
              <a:tr h="190624">
                <a:tc>
                  <a:txBody>
                    <a:bodyPr/>
                    <a:lstStyle/>
                    <a:p>
                      <a:pPr algn="l" fontAlgn="ctr"/>
                      <a:r>
                        <a:rPr lang="ca-ES" sz="800" u="none" strike="noStrike">
                          <a:effectLst/>
                        </a:rPr>
                        <a:t>5</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LIBER Open Science café</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Open Concepts and Principles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small groups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1.5 hour</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196277126"/>
                  </a:ext>
                </a:extLst>
              </a:tr>
              <a:tr h="190624">
                <a:tc>
                  <a:txBody>
                    <a:bodyPr/>
                    <a:lstStyle/>
                    <a:p>
                      <a:pPr algn="l" fontAlgn="ctr"/>
                      <a:r>
                        <a:rPr lang="ca-ES" sz="800" u="none" strike="noStrike">
                          <a:effectLst/>
                        </a:rPr>
                        <a:t>6</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What is research data for me?</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Research Data and Materials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individual / pairs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15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754771818"/>
                  </a:ext>
                </a:extLst>
              </a:tr>
              <a:tr h="190624">
                <a:tc>
                  <a:txBody>
                    <a:bodyPr/>
                    <a:lstStyle/>
                    <a:p>
                      <a:pPr algn="l" fontAlgn="ctr"/>
                      <a:r>
                        <a:rPr lang="ca-ES" sz="800" u="none" strike="noStrike">
                          <a:effectLst/>
                        </a:rPr>
                        <a:t>7</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Why not share data?</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Research Data and Materials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small groups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20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049907404"/>
                  </a:ext>
                </a:extLst>
              </a:tr>
              <a:tr h="190624">
                <a:tc>
                  <a:txBody>
                    <a:bodyPr/>
                    <a:lstStyle/>
                    <a:p>
                      <a:pPr algn="l" fontAlgn="ctr"/>
                      <a:r>
                        <a:rPr lang="ca-ES" sz="800" u="none" strike="noStrike">
                          <a:effectLst/>
                        </a:rPr>
                        <a:t>8</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"Open Data Excuse" Bingo</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Research Data and Materials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20-30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1119796773"/>
                  </a:ext>
                </a:extLst>
              </a:tr>
              <a:tr h="190624">
                <a:tc>
                  <a:txBody>
                    <a:bodyPr/>
                    <a:lstStyle/>
                    <a:p>
                      <a:pPr algn="l" fontAlgn="ctr"/>
                      <a:r>
                        <a:rPr lang="ca-ES" sz="800" u="none" strike="noStrike">
                          <a:effectLst/>
                        </a:rPr>
                        <a:t>9</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Me and my data - Datagramms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Research Data and Materials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1-4 hours</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2414169711"/>
                  </a:ext>
                </a:extLst>
              </a:tr>
              <a:tr h="190624">
                <a:tc>
                  <a:txBody>
                    <a:bodyPr/>
                    <a:lstStyle/>
                    <a:p>
                      <a:pPr algn="l" fontAlgn="ctr"/>
                      <a:r>
                        <a:rPr lang="ca-ES" sz="800" u="none" strike="noStrike">
                          <a:effectLst/>
                        </a:rPr>
                        <a:t>10</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Find your data publisher</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Research Data and Materials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individual / pairs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10-15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545535981"/>
                  </a:ext>
                </a:extLst>
              </a:tr>
              <a:tr h="190624">
                <a:tc>
                  <a:txBody>
                    <a:bodyPr/>
                    <a:lstStyle/>
                    <a:p>
                      <a:pPr algn="l" fontAlgn="ctr"/>
                      <a:r>
                        <a:rPr lang="ca-ES" sz="800" u="none" strike="noStrike">
                          <a:effectLst/>
                        </a:rPr>
                        <a:t>11</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What do you need for a data publication?</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Research Data and Materials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390218296"/>
                  </a:ext>
                </a:extLst>
              </a:tr>
              <a:tr h="190624">
                <a:tc>
                  <a:txBody>
                    <a:bodyPr/>
                    <a:lstStyle/>
                    <a:p>
                      <a:pPr algn="l" fontAlgn="ctr"/>
                      <a:r>
                        <a:rPr lang="ca-ES" sz="800" u="none" strike="noStrike">
                          <a:effectLst/>
                        </a:rPr>
                        <a:t>12</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Creating metadata</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Research Data and Materials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individual / pairs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5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1131812361"/>
                  </a:ext>
                </a:extLst>
              </a:tr>
              <a:tr h="190624">
                <a:tc>
                  <a:txBody>
                    <a:bodyPr/>
                    <a:lstStyle/>
                    <a:p>
                      <a:pPr algn="l" fontAlgn="ctr"/>
                      <a:r>
                        <a:rPr lang="ca-ES" sz="800" u="none" strike="noStrike">
                          <a:effectLst/>
                        </a:rPr>
                        <a:t>13</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Get started with sharing software openly</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Research Software / Open Source</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individual / pairs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20-30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116449058"/>
                  </a:ext>
                </a:extLst>
              </a:tr>
              <a:tr h="190624">
                <a:tc>
                  <a:txBody>
                    <a:bodyPr/>
                    <a:lstStyle/>
                    <a:p>
                      <a:pPr algn="l" fontAlgn="ctr"/>
                      <a:r>
                        <a:rPr lang="ca-ES" sz="800" u="none" strike="noStrike">
                          <a:effectLst/>
                        </a:rPr>
                        <a:t>14</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Establishing a Reproducible Data Analysis Workflow</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Reproducible Research and Data Analysis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individual / pairs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4-8 hours</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98553355"/>
                  </a:ext>
                </a:extLst>
              </a:tr>
              <a:tr h="190624">
                <a:tc>
                  <a:txBody>
                    <a:bodyPr/>
                    <a:lstStyle/>
                    <a:p>
                      <a:pPr algn="l" fontAlgn="ctr"/>
                      <a:r>
                        <a:rPr lang="ca-ES" sz="800" u="none" strike="noStrike">
                          <a:effectLst/>
                        </a:rPr>
                        <a:t>15</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Choose the right version for the repository</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Access to Published Research Results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individual / pairs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15-20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1038361362"/>
                  </a:ext>
                </a:extLst>
              </a:tr>
              <a:tr h="190624">
                <a:tc>
                  <a:txBody>
                    <a:bodyPr/>
                    <a:lstStyle/>
                    <a:p>
                      <a:pPr algn="l" fontAlgn="ctr"/>
                      <a:r>
                        <a:rPr lang="ca-ES" sz="800" u="none" strike="noStrike">
                          <a:effectLst/>
                        </a:rPr>
                        <a:t>16</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Open file formats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Licensing and File Formats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10-15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2321286352"/>
                  </a:ext>
                </a:extLst>
              </a:tr>
              <a:tr h="190624">
                <a:tc>
                  <a:txBody>
                    <a:bodyPr/>
                    <a:lstStyle/>
                    <a:p>
                      <a:pPr algn="l" fontAlgn="ctr"/>
                      <a:r>
                        <a:rPr lang="ca-ES" sz="800" u="none" strike="noStrike">
                          <a:effectLst/>
                        </a:rPr>
                        <a:t>17</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Creative Commons License matching</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Licensing and File Formats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5-10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1517990492"/>
                  </a:ext>
                </a:extLst>
              </a:tr>
              <a:tr h="262108">
                <a:tc>
                  <a:txBody>
                    <a:bodyPr/>
                    <a:lstStyle/>
                    <a:p>
                      <a:pPr algn="l" fontAlgn="ctr"/>
                      <a:r>
                        <a:rPr lang="ca-ES" sz="800" u="none" strike="noStrike">
                          <a:effectLst/>
                        </a:rPr>
                        <a:t>18</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OER Remix</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Licensing and File Formats Open Educational Resources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10-15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679154231"/>
                  </a:ext>
                </a:extLst>
              </a:tr>
              <a:tr h="190624">
                <a:tc>
                  <a:txBody>
                    <a:bodyPr/>
                    <a:lstStyle/>
                    <a:p>
                      <a:pPr algn="l" fontAlgn="ctr"/>
                      <a:r>
                        <a:rPr lang="ca-ES" sz="800" u="none" strike="noStrike">
                          <a:effectLst/>
                        </a:rPr>
                        <a:t>19</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peer review - participants openly review each others’ texts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Peer Review, Metrics, and Evaluation</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small groups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90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4247212618"/>
                  </a:ext>
                </a:extLst>
              </a:tr>
              <a:tr h="190624">
                <a:tc>
                  <a:txBody>
                    <a:bodyPr/>
                    <a:lstStyle/>
                    <a:p>
                      <a:pPr algn="l" fontAlgn="ctr"/>
                      <a:r>
                        <a:rPr lang="ca-ES" sz="800" u="none" strike="noStrike">
                          <a:effectLst/>
                        </a:rPr>
                        <a:t>20</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peer review - your 2 cents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Open Peer Review, Metrics, and Evaluation</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1.5 hour</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078068255"/>
                  </a:ext>
                </a:extLst>
              </a:tr>
              <a:tr h="190624">
                <a:tc>
                  <a:txBody>
                    <a:bodyPr/>
                    <a:lstStyle/>
                    <a:p>
                      <a:pPr algn="l" fontAlgn="ctr"/>
                      <a:r>
                        <a:rPr lang="ca-ES" sz="800" u="none" strike="noStrike">
                          <a:effectLst/>
                        </a:rPr>
                        <a:t>21</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Taking a stance</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Open Science Policies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whole group</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10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280910993"/>
                  </a:ext>
                </a:extLst>
              </a:tr>
              <a:tr h="262108">
                <a:tc>
                  <a:txBody>
                    <a:bodyPr/>
                    <a:lstStyle/>
                    <a:p>
                      <a:pPr algn="l" fontAlgn="ctr"/>
                      <a:r>
                        <a:rPr lang="ca-ES" sz="800" u="none" strike="noStrike">
                          <a:effectLst/>
                        </a:rPr>
                        <a:t>22</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Plain language explanations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Citizen Scientists and Science Communication Collaborative Platforms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small groups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2-3 hours</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3165275393"/>
                  </a:ext>
                </a:extLst>
              </a:tr>
              <a:tr h="190624">
                <a:tc>
                  <a:txBody>
                    <a:bodyPr/>
                    <a:lstStyle/>
                    <a:p>
                      <a:pPr algn="l" fontAlgn="ctr"/>
                      <a:r>
                        <a:rPr lang="ca-ES" sz="800" u="none" strike="noStrike">
                          <a:effectLst/>
                        </a:rPr>
                        <a:t>23</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Devil’s advocate - convincing the skeptics</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Open Advocacy</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small groups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30 min</a:t>
                      </a:r>
                      <a:endParaRPr lang="ca-ES" sz="800" b="0" i="0" u="none" strike="noStrike">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2138030863"/>
                  </a:ext>
                </a:extLst>
              </a:tr>
              <a:tr h="190624">
                <a:tc>
                  <a:txBody>
                    <a:bodyPr/>
                    <a:lstStyle/>
                    <a:p>
                      <a:pPr algn="l" fontAlgn="ctr"/>
                      <a:r>
                        <a:rPr lang="ca-ES" sz="800" u="none" strike="noStrike">
                          <a:effectLst/>
                        </a:rPr>
                        <a:t>24</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Writing a lay summary</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en-US" sz="800" u="none" strike="noStrike">
                          <a:effectLst/>
                        </a:rPr>
                        <a:t>Citizen Scientists and Science Communication</a:t>
                      </a:r>
                      <a:endParaRPr lang="en-U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a:effectLst/>
                        </a:rPr>
                        <a:t>individually or in pairs</a:t>
                      </a:r>
                      <a:endParaRPr lang="ca-ES" sz="800" b="0" i="0" u="none" strike="noStrike">
                        <a:solidFill>
                          <a:srgbClr val="000000"/>
                        </a:solidFill>
                        <a:effectLst/>
                        <a:latin typeface="Calibri" panose="020F0502020204030204" pitchFamily="34" charset="0"/>
                      </a:endParaRPr>
                    </a:p>
                  </a:txBody>
                  <a:tcPr marL="7943" marR="7943" marT="7943" marB="0" anchor="ctr"/>
                </a:tc>
                <a:tc>
                  <a:txBody>
                    <a:bodyPr/>
                    <a:lstStyle/>
                    <a:p>
                      <a:pPr algn="l" fontAlgn="ctr"/>
                      <a:r>
                        <a:rPr lang="ca-ES" sz="800" u="none" strike="noStrike" dirty="0">
                          <a:effectLst/>
                        </a:rPr>
                        <a:t>60 minutes</a:t>
                      </a:r>
                      <a:endParaRPr lang="ca-ES" sz="800" b="0" i="0" u="none" strike="noStrike" dirty="0">
                        <a:solidFill>
                          <a:srgbClr val="000000"/>
                        </a:solidFill>
                        <a:effectLst/>
                        <a:latin typeface="Calibri" panose="020F0502020204030204" pitchFamily="34" charset="0"/>
                      </a:endParaRPr>
                    </a:p>
                  </a:txBody>
                  <a:tcPr marL="7943" marR="7943" marT="7943" marB="0" anchor="ctr"/>
                </a:tc>
                <a:extLst>
                  <a:ext uri="{0D108BD9-81ED-4DB2-BD59-A6C34878D82A}">
                    <a16:rowId xmlns:a16="http://schemas.microsoft.com/office/drawing/2014/main" val="2843268188"/>
                  </a:ext>
                </a:extLst>
              </a:tr>
            </a:tbl>
          </a:graphicData>
        </a:graphic>
      </p:graphicFrame>
    </p:spTree>
    <p:extLst>
      <p:ext uri="{BB962C8B-B14F-4D97-AF65-F5344CB8AC3E}">
        <p14:creationId xmlns:p14="http://schemas.microsoft.com/office/powerpoint/2010/main" val="163656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76" y="1431235"/>
            <a:ext cx="8229600" cy="4871830"/>
          </a:xfrm>
        </p:spPr>
        <p:txBody>
          <a:bodyPr anchor="t" anchorCtr="0">
            <a:normAutofit/>
          </a:bodyPr>
          <a:lstStyle/>
          <a:p>
            <a:r>
              <a:rPr lang="es-ES" sz="2800" b="0" dirty="0">
                <a:solidFill>
                  <a:schemeClr val="bg1">
                    <a:lumMod val="75000"/>
                  </a:schemeClr>
                </a:solidFill>
              </a:rPr>
              <a:t/>
            </a:r>
            <a:br>
              <a:rPr lang="es-ES" sz="2800" b="0" dirty="0">
                <a:solidFill>
                  <a:schemeClr val="bg1">
                    <a:lumMod val="75000"/>
                  </a:schemeClr>
                </a:solidFill>
              </a:rPr>
            </a:br>
            <a:r>
              <a:rPr lang="es-ES" sz="2800" b="0" dirty="0">
                <a:solidFill>
                  <a:schemeClr val="bg1">
                    <a:lumMod val="75000"/>
                  </a:schemeClr>
                </a:solidFill>
              </a:rPr>
              <a:t>Cualquier persona que quiera organizar una formación en Ciencia en Abierto</a:t>
            </a:r>
            <a:br>
              <a:rPr lang="es-ES" sz="2800" b="0" dirty="0">
                <a:solidFill>
                  <a:schemeClr val="bg1">
                    <a:lumMod val="75000"/>
                  </a:schemeClr>
                </a:solidFill>
              </a:rPr>
            </a:br>
            <a:r>
              <a:rPr lang="es-ES" sz="2800" b="0" dirty="0">
                <a:solidFill>
                  <a:schemeClr val="bg1">
                    <a:lumMod val="75000"/>
                  </a:schemeClr>
                </a:solidFill>
              </a:rPr>
              <a:t/>
            </a:r>
            <a:br>
              <a:rPr lang="es-ES" sz="2800" b="0" dirty="0">
                <a:solidFill>
                  <a:schemeClr val="bg1">
                    <a:lumMod val="75000"/>
                  </a:schemeClr>
                </a:solidFill>
              </a:rPr>
            </a:br>
            <a:r>
              <a:rPr lang="es-ES" sz="2800" b="0" dirty="0">
                <a:solidFill>
                  <a:schemeClr val="bg1">
                    <a:lumMod val="75000"/>
                  </a:schemeClr>
                </a:solidFill>
              </a:rPr>
              <a:t>El manual tiene múltiples lecturas e ejemplos dirigidas a tipos de formadores, audiencias, disciplinas</a:t>
            </a:r>
            <a:br>
              <a:rPr lang="es-ES" sz="2800" b="0" dirty="0">
                <a:solidFill>
                  <a:schemeClr val="bg1">
                    <a:lumMod val="75000"/>
                  </a:schemeClr>
                </a:solidFill>
              </a:rPr>
            </a:br>
            <a:r>
              <a:rPr lang="es-ES" sz="2800" b="0" dirty="0">
                <a:solidFill>
                  <a:schemeClr val="bg1">
                    <a:lumMod val="75000"/>
                  </a:schemeClr>
                </a:solidFill>
              </a:rPr>
              <a:t/>
            </a:r>
            <a:br>
              <a:rPr lang="es-ES" sz="2800" b="0" dirty="0">
                <a:solidFill>
                  <a:schemeClr val="bg1">
                    <a:lumMod val="75000"/>
                  </a:schemeClr>
                </a:solidFill>
              </a:rPr>
            </a:br>
            <a:r>
              <a:rPr lang="es-ES" sz="2800" b="0" dirty="0">
                <a:solidFill>
                  <a:schemeClr val="bg1">
                    <a:lumMod val="75000"/>
                  </a:schemeClr>
                </a:solidFill>
              </a:rPr>
              <a:t>Se deben seleccionar las secciones que interesen en una formación y los ejemplos correspondientes</a:t>
            </a:r>
            <a:endParaRPr lang="es-ES" sz="2800" b="0" dirty="0">
              <a:solidFill>
                <a:srgbClr val="FFC000"/>
              </a:solidFill>
            </a:endParaRPr>
          </a:p>
        </p:txBody>
      </p:sp>
      <p:sp>
        <p:nvSpPr>
          <p:cNvPr id="5" name="4 Título">
            <a:extLst>
              <a:ext uri="{FF2B5EF4-FFF2-40B4-BE49-F238E27FC236}">
                <a16:creationId xmlns:a16="http://schemas.microsoft.com/office/drawing/2014/main" id="{6AACB7FD-C0ED-418F-9810-A6086C953946}"/>
              </a:ext>
            </a:extLst>
          </p:cNvPr>
          <p:cNvSpPr txBox="1">
            <a:spLocks/>
          </p:cNvSpPr>
          <p:nvPr/>
        </p:nvSpPr>
        <p:spPr>
          <a:xfrm>
            <a:off x="526976" y="448725"/>
            <a:ext cx="8090047" cy="823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US" dirty="0"/>
              <a:t>OSTH: ¿A </a:t>
            </a:r>
            <a:r>
              <a:rPr lang="en-US" dirty="0" err="1"/>
              <a:t>quién</a:t>
            </a:r>
            <a:r>
              <a:rPr lang="en-US" dirty="0"/>
              <a:t> </a:t>
            </a:r>
            <a:r>
              <a:rPr lang="en-US" dirty="0" err="1"/>
              <a:t>va</a:t>
            </a:r>
            <a:r>
              <a:rPr lang="en-US" dirty="0"/>
              <a:t> </a:t>
            </a:r>
            <a:r>
              <a:rPr lang="en-US" dirty="0" err="1"/>
              <a:t>dirigido</a:t>
            </a:r>
            <a:r>
              <a:rPr lang="en-US" dirty="0"/>
              <a:t>?</a:t>
            </a:r>
            <a:endParaRPr lang="es-ES" dirty="0"/>
          </a:p>
        </p:txBody>
      </p:sp>
    </p:spTree>
    <p:extLst>
      <p:ext uri="{BB962C8B-B14F-4D97-AF65-F5344CB8AC3E}">
        <p14:creationId xmlns:p14="http://schemas.microsoft.com/office/powerpoint/2010/main" val="2076335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0</TotalTime>
  <Words>455</Words>
  <Application>Microsoft Office PowerPoint</Application>
  <PresentationFormat>Bildschirmpräsentation (4:3)</PresentationFormat>
  <Paragraphs>150</Paragraphs>
  <Slides>12</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Trebuchet MS</vt:lpstr>
      <vt:lpstr>Clarity</vt:lpstr>
      <vt:lpstr>Open Science Training Handbook  ¿Cómo se hizo? ¿Qué contiene? ¿A quién va dirigido?  ¿Cómo se puede contribuir?  Ignasi Labastida Universitat de Barcelona</vt:lpstr>
      <vt:lpstr>Book Sprint en Hannover, Alemania 12-16 de febrero 2018  14 autores seleccionados de 39 propuestas teniendo en cuenta:  - experiencia en Ciencia en Abierto y en formación  - formación científica  - motivación  - equilibrio en género, procedencia y disciplinas  Primera versión abierta a comentarios hasta el 4 de marzo  Presentación de la versión 1.0 en abril 2018 www.book.fosteropenscience.eu</vt:lpstr>
      <vt:lpstr>PowerPoint-Präsentation</vt:lpstr>
      <vt:lpstr>Open Science Basics On Learning and Training Organizational Aspects Examples and Practical Guidelines Glossary References About Authors &amp; Facilitators   </vt:lpstr>
      <vt:lpstr>Open Science Basics On Learning and Training Organizational Aspects Examples and Practical Guidelines Glossary References About Authors &amp; Facilitators   </vt:lpstr>
      <vt:lpstr>Open Science Basics   Open Concepts &amp; Principles  Open Research Data &amp; Materials  Open Research Software &amp; Open Source  Reproducibility Research &amp; Data Analysis  Open Access to Published Research Results  Open Licensing and File Formats  Collaborative Platforms  Open Peer Review, Metrics and Evaluation  Open Science Policies  Citizen Science  Open Educational Resources  Open Advocacy  </vt:lpstr>
      <vt:lpstr>Open Science Basics   ¿Qué es?  ¿Por qué es importante en la Ciencia en Abierto?  Objetivos de aprendizaje  Conocimiento  Habilidades  Cuestiones, obstáculos, errores comunes  Resultados del aprendizaje  Referencias  </vt:lpstr>
      <vt:lpstr>PowerPoint-Präsentation</vt:lpstr>
      <vt:lpstr> Cualquier persona que quiera organizar una formación en Ciencia en Abierto  El manual tiene múltiples lecturas e ejemplos dirigidas a tipos de formadores, audiencias, disciplinas  Se deben seleccionar las secciones que interesen en una formación y los ejemplos correspondientes</vt:lpstr>
      <vt:lpstr>PowerPoint-Präsentation</vt:lpstr>
      <vt:lpstr> El manual es una obra viva abierta a nuevas contribuciones  Casos prácticos de formación  Está disponible como GitBook https://open-science-training-handbook.gitbook.io/book/  Posibles traducciones y adaptaciones</vt:lpstr>
      <vt:lpstr>¡Gracias!</vt:lpstr>
    </vt:vector>
  </TitlesOfParts>
  <Company>KMi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Helene Brinken</cp:lastModifiedBy>
  <cp:revision>31</cp:revision>
  <dcterms:created xsi:type="dcterms:W3CDTF">2014-03-12T14:16:07Z</dcterms:created>
  <dcterms:modified xsi:type="dcterms:W3CDTF">2018-09-14T09:11:13Z</dcterms:modified>
</cp:coreProperties>
</file>