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301" r:id="rId3"/>
    <p:sldId id="342" r:id="rId4"/>
    <p:sldId id="332" r:id="rId5"/>
    <p:sldId id="333" r:id="rId6"/>
    <p:sldId id="344" r:id="rId7"/>
    <p:sldId id="377" r:id="rId8"/>
    <p:sldId id="345" r:id="rId9"/>
    <p:sldId id="336" r:id="rId10"/>
    <p:sldId id="353" r:id="rId11"/>
    <p:sldId id="337" r:id="rId12"/>
    <p:sldId id="355" r:id="rId13"/>
    <p:sldId id="373" r:id="rId14"/>
    <p:sldId id="309" r:id="rId15"/>
    <p:sldId id="374" r:id="rId16"/>
    <p:sldId id="378" r:id="rId17"/>
    <p:sldId id="379" r:id="rId18"/>
    <p:sldId id="380" r:id="rId19"/>
    <p:sldId id="384" r:id="rId20"/>
    <p:sldId id="383" r:id="rId21"/>
    <p:sldId id="382" r:id="rId22"/>
    <p:sldId id="324" r:id="rId23"/>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1pPr>
    <a:lvl2pPr marL="4572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2pPr>
    <a:lvl3pPr marL="9144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3pPr>
    <a:lvl4pPr marL="13716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4pPr>
    <a:lvl5pPr marL="18288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5pPr>
    <a:lvl6pPr marL="22860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6pPr>
    <a:lvl7pPr marL="27432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7pPr>
    <a:lvl8pPr marL="32004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8pPr>
    <a:lvl9pPr marL="36576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61952D"/>
    <a:srgbClr val="608C27"/>
    <a:srgbClr val="5E8727"/>
    <a:srgbClr val="80C53A"/>
    <a:srgbClr val="7DB536"/>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42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 2</c:v>
                </c:pt>
              </c:strCache>
            </c:strRef>
          </c:tx>
          <c:invertIfNegative val="0"/>
          <c:dPt>
            <c:idx val="0"/>
            <c:invertIfNegative val="0"/>
            <c:bubble3D val="0"/>
            <c:spPr>
              <a:gradFill flip="none" rotWithShape="1">
                <a:gsLst>
                  <a:gs pos="21000">
                    <a:schemeClr val="accent2"/>
                  </a:gs>
                  <a:gs pos="100000">
                    <a:schemeClr val="accent2">
                      <a:lumMod val="40000"/>
                      <a:lumOff val="60000"/>
                    </a:schemeClr>
                  </a:gs>
                </a:gsLst>
                <a:lin ang="16200000" scaled="0"/>
                <a:tileRect/>
              </a:gradFill>
              <a:ln>
                <a:noFill/>
              </a:ln>
            </c:spPr>
          </c:dPt>
          <c:dPt>
            <c:idx val="2"/>
            <c:invertIfNegative val="0"/>
            <c:bubble3D val="0"/>
            <c:spPr>
              <a:solidFill>
                <a:srgbClr val="FF8000"/>
              </a:solidFill>
              <a:ln>
                <a:noFill/>
              </a:ln>
            </c:spPr>
          </c:dPt>
          <c:dPt>
            <c:idx val="3"/>
            <c:invertIfNegative val="0"/>
            <c:bubble3D val="0"/>
            <c:spPr>
              <a:gradFill flip="none" rotWithShape="1">
                <a:gsLst>
                  <a:gs pos="0">
                    <a:schemeClr val="accent3"/>
                  </a:gs>
                  <a:gs pos="100000">
                    <a:srgbClr val="FFFFFF"/>
                  </a:gs>
                  <a:gs pos="50000">
                    <a:schemeClr val="accent3"/>
                  </a:gs>
                  <a:gs pos="75000">
                    <a:schemeClr val="accent3"/>
                  </a:gs>
                </a:gsLst>
                <a:lin ang="16200000" scaled="0"/>
                <a:tileRect/>
              </a:gradFill>
              <a:ln>
                <a:noFill/>
              </a:ln>
            </c:spPr>
          </c:dPt>
          <c:cat>
            <c:strRef>
              <c:f>Sheet1!$A$2:$A$5</c:f>
              <c:strCache>
                <c:ptCount val="4"/>
                <c:pt idx="0">
                  <c:v>Funder</c:v>
                </c:pt>
                <c:pt idx="1">
                  <c:v>Institutional</c:v>
                </c:pt>
                <c:pt idx="2">
                  <c:v>Multi-institutional</c:v>
                </c:pt>
                <c:pt idx="3">
                  <c:v>Sub-institutional</c:v>
                </c:pt>
              </c:strCache>
            </c:strRef>
          </c:cat>
          <c:val>
            <c:numRef>
              <c:f>Sheet1!$B$2:$B$5</c:f>
              <c:numCache>
                <c:formatCode>General</c:formatCode>
                <c:ptCount val="4"/>
                <c:pt idx="0">
                  <c:v>40</c:v>
                </c:pt>
                <c:pt idx="1">
                  <c:v>100</c:v>
                </c:pt>
                <c:pt idx="2">
                  <c:v>5</c:v>
                </c:pt>
                <c:pt idx="3">
                  <c:v>10</c:v>
                </c:pt>
              </c:numCache>
            </c:numRef>
          </c:val>
        </c:ser>
        <c:dLbls>
          <c:showLegendKey val="0"/>
          <c:showVal val="0"/>
          <c:showCatName val="0"/>
          <c:showSerName val="0"/>
          <c:showPercent val="0"/>
          <c:showBubbleSize val="0"/>
        </c:dLbls>
        <c:gapWidth val="150"/>
        <c:axId val="200112768"/>
        <c:axId val="200118656"/>
      </c:barChart>
      <c:catAx>
        <c:axId val="200112768"/>
        <c:scaling>
          <c:orientation val="minMax"/>
        </c:scaling>
        <c:delete val="0"/>
        <c:axPos val="b"/>
        <c:majorTickMark val="out"/>
        <c:minorTickMark val="none"/>
        <c:tickLblPos val="nextTo"/>
        <c:crossAx val="200118656"/>
        <c:crosses val="autoZero"/>
        <c:auto val="0"/>
        <c:lblAlgn val="ctr"/>
        <c:lblOffset val="100"/>
        <c:noMultiLvlLbl val="0"/>
      </c:catAx>
      <c:valAx>
        <c:axId val="200118656"/>
        <c:scaling>
          <c:orientation val="minMax"/>
        </c:scaling>
        <c:delete val="0"/>
        <c:axPos val="l"/>
        <c:majorGridlines/>
        <c:numFmt formatCode="General" sourceLinked="1"/>
        <c:majorTickMark val="out"/>
        <c:minorTickMark val="none"/>
        <c:tickLblPos val="nextTo"/>
        <c:crossAx val="2001127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0F37037-AEB8-7E4E-8CF6-FEDCA00C3072}" type="datetime1">
              <a:rPr lang="en-US"/>
              <a:pPr>
                <a:defRPr/>
              </a:pPr>
              <a:t>5/23/2013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5B3C6B7-3CFE-9F4F-909C-38ACB6282D70}" type="slidenum">
              <a:rPr lang="en-US"/>
              <a:pPr>
                <a:defRPr/>
              </a:pPr>
              <a:t>‹#›</a:t>
            </a:fld>
            <a:endParaRPr lang="en-US"/>
          </a:p>
        </p:txBody>
      </p:sp>
    </p:spTree>
    <p:extLst>
      <p:ext uri="{BB962C8B-B14F-4D97-AF65-F5344CB8AC3E}">
        <p14:creationId xmlns:p14="http://schemas.microsoft.com/office/powerpoint/2010/main" val="3751320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9F84C54-903A-EB4A-883E-B8A62CB5C93E}" type="datetime1">
              <a:rPr lang="en-US"/>
              <a:pPr>
                <a:defRPr/>
              </a:pPr>
              <a:t>5/23/2013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36592A1-1518-9F42-B1AC-04EB7A7C9B14}" type="slidenum">
              <a:rPr lang="en-US"/>
              <a:pPr>
                <a:defRPr/>
              </a:pPr>
              <a:t>‹#›</a:t>
            </a:fld>
            <a:endParaRPr lang="en-US"/>
          </a:p>
        </p:txBody>
      </p:sp>
    </p:spTree>
    <p:extLst>
      <p:ext uri="{BB962C8B-B14F-4D97-AF65-F5344CB8AC3E}">
        <p14:creationId xmlns:p14="http://schemas.microsoft.com/office/powerpoint/2010/main" val="300747125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24" charset="-128"/>
        <a:cs typeface="ＭＳ Ｐゴシック" pitchFamily="24"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24"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24"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24"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2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5CB317B-2831-574B-AE72-48C5488B49CA}"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DC337334-8A5A-D74B-BC81-C8277009C09E}" type="datetime1">
              <a:rPr lang="en-US"/>
              <a:pPr>
                <a:defRPr/>
              </a:pPr>
              <a:t>5/23/2013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42B49EBE-6CB3-FC4B-AE94-3224269A46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lvl4pPr>
              <a:defRPr>
                <a:latin typeface="Calibri"/>
                <a:cs typeface="Calibri"/>
              </a:defRPr>
            </a:lvl4pPr>
            <a:lvl5pPr>
              <a:defRPr>
                <a:latin typeface="Calibri"/>
                <a:cs typeface="Calibri"/>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11966B77-9817-C647-98FF-2D3E8BC8AA71}" type="datetime1">
              <a:rPr lang="en-US"/>
              <a:pPr>
                <a:defRPr/>
              </a:pPr>
              <a:t>5/23/2013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1C00843-3E98-EC47-9D45-571729A073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4pPr>
              <a:defRPr>
                <a:latin typeface="Calibri"/>
                <a:cs typeface="Calibri"/>
              </a:defRPr>
            </a:lvl4pPr>
            <a:lvl5pPr>
              <a:defRPr>
                <a:latin typeface="Calibri"/>
                <a:cs typeface="Calibri"/>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10AFD53-7DE4-AD47-8997-5E74489C2E44}" type="datetime1">
              <a:rPr lang="en-US"/>
              <a:pPr>
                <a:defRPr/>
              </a:pPr>
              <a:t>5/23/2013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8352162-DE77-F34A-A7C2-13694BB603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lvl4pPr>
              <a:defRPr>
                <a:latin typeface="Calibri"/>
                <a:cs typeface="Calibri"/>
              </a:defRPr>
            </a:lvl4pPr>
            <a:lvl5pPr>
              <a:defRPr>
                <a:latin typeface="Calibri"/>
                <a:cs typeface="Calibri"/>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46D5715-AC42-B04E-8E5B-4A4A12C0B80A}" type="datetime1">
              <a:rPr lang="en-US"/>
              <a:pPr>
                <a:defRPr/>
              </a:pPr>
              <a:t>5/23/2013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C925E48-9CB7-FB49-877E-5E780652DEA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78EF80A-6FE1-2A4A-870C-63FE7A75F57C}" type="datetime1">
              <a:rPr lang="en-US"/>
              <a:pPr>
                <a:defRPr/>
              </a:pPr>
              <a:t>5/23/2013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428A805-9857-884E-8F0B-559C9E6E30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BF50CBA-24A2-684F-935B-23EBE6DAA97A}" type="datetime1">
              <a:rPr lang="en-US"/>
              <a:pPr>
                <a:defRPr/>
              </a:pPr>
              <a:t>5/23/2013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FA53FF0-E49B-014D-A10F-9E3B94AB377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D995B7B-A6CA-134B-A291-33B98528CC31}" type="datetime1">
              <a:rPr lang="en-US"/>
              <a:pPr>
                <a:defRPr/>
              </a:pPr>
              <a:t>5/23/2013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5C2E68B-F991-D045-AB85-63B02296F4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7E6D3C23-8E5A-D042-9114-203393F93828}" type="datetime1">
              <a:rPr lang="en-US"/>
              <a:pPr>
                <a:defRPr/>
              </a:pPr>
              <a:t>5/23/2013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004010F5-77DC-264E-9D5E-BBA0F10ABF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CD52C59-2D1F-854D-A23F-AB240E100E70}" type="datetime1">
              <a:rPr lang="en-US"/>
              <a:pPr>
                <a:defRPr/>
              </a:pPr>
              <a:t>5/23/2013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E28BF03-FAD6-554D-964E-AF39AE711C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atin typeface="Calibri"/>
                <a:cs typeface="Calibri"/>
              </a:defRPr>
            </a:lvl4pPr>
            <a:lvl5pPr>
              <a:defRPr sz="2000">
                <a:latin typeface="Calibri"/>
                <a:cs typeface="Calibri"/>
              </a:defRPr>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4BDD808F-DAA4-DB41-9856-B25AA9A4BDEC}" type="datetime1">
              <a:rPr lang="en-US"/>
              <a:pPr>
                <a:defRPr/>
              </a:pPr>
              <a:t>5/23/2013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05053A55-519C-914A-A7BF-FA7F3BB768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BA13227C-96FB-6F47-B745-A0F68948909A}" type="datetime1">
              <a:rPr lang="en-US"/>
              <a:pPr>
                <a:defRPr/>
              </a:pPr>
              <a:t>5/23/2013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38F2CEAD-E39E-FD47-B470-76377617B1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Heading</a:t>
            </a:r>
          </a:p>
        </p:txBody>
      </p:sp>
      <p:sp>
        <p:nvSpPr>
          <p:cNvPr id="1027" name="Text Placeholder 2"/>
          <p:cNvSpPr>
            <a:spLocks noGrp="1"/>
          </p:cNvSpPr>
          <p:nvPr>
            <p:ph type="body" idx="1"/>
          </p:nvPr>
        </p:nvSpPr>
        <p:spPr bwMode="auto">
          <a:xfrm>
            <a:off x="457200" y="1600200"/>
            <a:ext cx="8229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First Level</a:t>
            </a:r>
          </a:p>
          <a:p>
            <a:pPr lvl="1"/>
            <a:r>
              <a:rPr lang="en-GB" dirty="0"/>
              <a:t>Second level</a:t>
            </a:r>
          </a:p>
          <a:p>
            <a:pPr lvl="2"/>
            <a:r>
              <a:rPr lang="en-GB" dirty="0"/>
              <a:t>Third level</a:t>
            </a:r>
          </a:p>
        </p:txBody>
      </p:sp>
      <p:pic>
        <p:nvPicPr>
          <p:cNvPr id="1028" name="Picture 11" descr="EOS-GREEN-45.psd"/>
          <p:cNvPicPr>
            <a:picLocks noChangeAspect="1"/>
          </p:cNvPicPr>
          <p:nvPr userDrawn="1"/>
        </p:nvPicPr>
        <p:blipFill>
          <a:blip r:embed="rId13"/>
          <a:srcRect/>
          <a:stretch>
            <a:fillRect/>
          </a:stretch>
        </p:blipFill>
        <p:spPr bwMode="auto">
          <a:xfrm>
            <a:off x="152400" y="5494338"/>
            <a:ext cx="1905000" cy="1363662"/>
          </a:xfrm>
          <a:prstGeom prst="rect">
            <a:avLst/>
          </a:prstGeom>
          <a:noFill/>
          <a:ln w="9525">
            <a:noFill/>
            <a:miter lim="800000"/>
            <a:headEnd/>
            <a:tailEnd/>
          </a:ln>
        </p:spPr>
      </p:pic>
      <p:sp>
        <p:nvSpPr>
          <p:cNvPr id="15" name="TextBox 14"/>
          <p:cNvSpPr txBox="1"/>
          <p:nvPr userDrawn="1"/>
        </p:nvSpPr>
        <p:spPr>
          <a:xfrm>
            <a:off x="1905000" y="5867400"/>
            <a:ext cx="7010400" cy="815608"/>
          </a:xfrm>
          <a:prstGeom prst="rect">
            <a:avLst/>
          </a:prstGeom>
          <a:noFill/>
        </p:spPr>
        <p:txBody>
          <a:bodyPr>
            <a:spAutoFit/>
          </a:bodyPr>
          <a:lstStyle/>
          <a:p>
            <a:pPr fontAlgn="auto">
              <a:spcBef>
                <a:spcPts val="0"/>
              </a:spcBef>
              <a:spcAft>
                <a:spcPts val="0"/>
              </a:spcAft>
              <a:defRPr/>
            </a:pPr>
            <a:r>
              <a:rPr lang="en-US" sz="4700" dirty="0">
                <a:solidFill>
                  <a:srgbClr val="61952D"/>
                </a:solidFill>
                <a:latin typeface="+mn-lt"/>
                <a:ea typeface="+mn-ea"/>
                <a:cs typeface="+mn-cs"/>
              </a:rPr>
              <a:t>E</a:t>
            </a:r>
            <a:r>
              <a:rPr lang="en-US" sz="4700" dirty="0">
                <a:solidFill>
                  <a:schemeClr val="tx1">
                    <a:alpha val="54000"/>
                  </a:schemeClr>
                </a:solidFill>
                <a:latin typeface="+mn-lt"/>
                <a:ea typeface="+mn-ea"/>
                <a:cs typeface="+mn-cs"/>
              </a:rPr>
              <a:t>nabling</a:t>
            </a:r>
            <a:r>
              <a:rPr lang="en-US" sz="4700" dirty="0">
                <a:latin typeface="+mn-lt"/>
                <a:ea typeface="+mn-ea"/>
                <a:cs typeface="+mn-cs"/>
              </a:rPr>
              <a:t> </a:t>
            </a:r>
            <a:r>
              <a:rPr lang="en-US" sz="4700" dirty="0">
                <a:solidFill>
                  <a:srgbClr val="61952D"/>
                </a:solidFill>
                <a:latin typeface="+mn-lt"/>
                <a:ea typeface="+mn-ea"/>
                <a:cs typeface="+mn-cs"/>
              </a:rPr>
              <a:t>O</a:t>
            </a:r>
            <a:r>
              <a:rPr lang="en-US" sz="4700" dirty="0">
                <a:solidFill>
                  <a:schemeClr val="tx1">
                    <a:alpha val="54000"/>
                  </a:schemeClr>
                </a:solidFill>
                <a:latin typeface="+mn-lt"/>
                <a:ea typeface="+mn-ea"/>
                <a:cs typeface="+mn-cs"/>
              </a:rPr>
              <a:t>pen</a:t>
            </a:r>
            <a:r>
              <a:rPr lang="en-US" sz="4700" dirty="0">
                <a:latin typeface="+mn-lt"/>
                <a:ea typeface="+mn-ea"/>
                <a:cs typeface="+mn-cs"/>
              </a:rPr>
              <a:t> </a:t>
            </a:r>
            <a:r>
              <a:rPr lang="en-US" sz="4700" dirty="0">
                <a:solidFill>
                  <a:srgbClr val="61952D"/>
                </a:solidFill>
                <a:latin typeface="+mn-lt"/>
                <a:ea typeface="+mn-ea"/>
                <a:cs typeface="+mn-cs"/>
              </a:rPr>
              <a:t>S</a:t>
            </a:r>
            <a:r>
              <a:rPr lang="en-US" sz="4700" dirty="0">
                <a:solidFill>
                  <a:schemeClr val="tx1">
                    <a:alpha val="54000"/>
                  </a:schemeClr>
                </a:solidFill>
                <a:latin typeface="+mn-lt"/>
                <a:ea typeface="+mn-ea"/>
                <a:cs typeface="+mn-cs"/>
              </a:rPr>
              <a:t>cholarship</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200" rtl="0" fontAlgn="base">
        <a:spcBef>
          <a:spcPct val="0"/>
        </a:spcBef>
        <a:spcAft>
          <a:spcPct val="0"/>
        </a:spcAft>
        <a:defRPr sz="4400" kern="1200">
          <a:solidFill>
            <a:srgbClr val="61952D"/>
          </a:solidFill>
          <a:latin typeface="Calibri"/>
          <a:ea typeface="ＭＳ Ｐゴシック" pitchFamily="24" charset="-128"/>
          <a:cs typeface="Calibri"/>
        </a:defRPr>
      </a:lvl1pPr>
      <a:lvl2pPr algn="ctr" defTabSz="457200" rtl="0" fontAlgn="base">
        <a:spcBef>
          <a:spcPct val="0"/>
        </a:spcBef>
        <a:spcAft>
          <a:spcPct val="0"/>
        </a:spcAft>
        <a:defRPr sz="4400">
          <a:solidFill>
            <a:srgbClr val="61952D"/>
          </a:solidFill>
          <a:latin typeface="Arial" pitchFamily="24" charset="0"/>
          <a:ea typeface="ＭＳ Ｐゴシック" pitchFamily="24" charset="-128"/>
        </a:defRPr>
      </a:lvl2pPr>
      <a:lvl3pPr algn="ctr" defTabSz="457200" rtl="0" fontAlgn="base">
        <a:spcBef>
          <a:spcPct val="0"/>
        </a:spcBef>
        <a:spcAft>
          <a:spcPct val="0"/>
        </a:spcAft>
        <a:defRPr sz="4400">
          <a:solidFill>
            <a:srgbClr val="61952D"/>
          </a:solidFill>
          <a:latin typeface="Arial" pitchFamily="24" charset="0"/>
          <a:ea typeface="ＭＳ Ｐゴシック" pitchFamily="24" charset="-128"/>
        </a:defRPr>
      </a:lvl3pPr>
      <a:lvl4pPr algn="ctr" defTabSz="457200" rtl="0" fontAlgn="base">
        <a:spcBef>
          <a:spcPct val="0"/>
        </a:spcBef>
        <a:spcAft>
          <a:spcPct val="0"/>
        </a:spcAft>
        <a:defRPr sz="4400">
          <a:solidFill>
            <a:srgbClr val="61952D"/>
          </a:solidFill>
          <a:latin typeface="Arial" pitchFamily="24" charset="0"/>
          <a:ea typeface="ＭＳ Ｐゴシック" pitchFamily="24" charset="-128"/>
        </a:defRPr>
      </a:lvl4pPr>
      <a:lvl5pPr algn="ctr" defTabSz="457200" rtl="0" fontAlgn="base">
        <a:spcBef>
          <a:spcPct val="0"/>
        </a:spcBef>
        <a:spcAft>
          <a:spcPct val="0"/>
        </a:spcAft>
        <a:defRPr sz="4400">
          <a:solidFill>
            <a:srgbClr val="61952D"/>
          </a:solidFill>
          <a:latin typeface="Arial" pitchFamily="24" charset="0"/>
          <a:ea typeface="ＭＳ Ｐゴシック" pitchFamily="24" charset="-128"/>
        </a:defRPr>
      </a:lvl5pPr>
      <a:lvl6pPr marL="457200" algn="ctr" defTabSz="457200" rtl="0" fontAlgn="base">
        <a:spcBef>
          <a:spcPct val="0"/>
        </a:spcBef>
        <a:spcAft>
          <a:spcPct val="0"/>
        </a:spcAft>
        <a:defRPr sz="4400">
          <a:solidFill>
            <a:srgbClr val="61952D"/>
          </a:solidFill>
          <a:latin typeface="Arial" pitchFamily="24" charset="0"/>
          <a:ea typeface="ＭＳ Ｐゴシック" pitchFamily="24" charset="-128"/>
        </a:defRPr>
      </a:lvl6pPr>
      <a:lvl7pPr marL="914400" algn="ctr" defTabSz="457200" rtl="0" fontAlgn="base">
        <a:spcBef>
          <a:spcPct val="0"/>
        </a:spcBef>
        <a:spcAft>
          <a:spcPct val="0"/>
        </a:spcAft>
        <a:defRPr sz="4400">
          <a:solidFill>
            <a:srgbClr val="61952D"/>
          </a:solidFill>
          <a:latin typeface="Arial" pitchFamily="24" charset="0"/>
          <a:ea typeface="ＭＳ Ｐゴシック" pitchFamily="24" charset="-128"/>
        </a:defRPr>
      </a:lvl7pPr>
      <a:lvl8pPr marL="1371600" algn="ctr" defTabSz="457200" rtl="0" fontAlgn="base">
        <a:spcBef>
          <a:spcPct val="0"/>
        </a:spcBef>
        <a:spcAft>
          <a:spcPct val="0"/>
        </a:spcAft>
        <a:defRPr sz="4400">
          <a:solidFill>
            <a:srgbClr val="61952D"/>
          </a:solidFill>
          <a:latin typeface="Arial" pitchFamily="24" charset="0"/>
          <a:ea typeface="ＭＳ Ｐゴシック" pitchFamily="24" charset="-128"/>
        </a:defRPr>
      </a:lvl8pPr>
      <a:lvl9pPr marL="1828800" algn="ctr" defTabSz="457200" rtl="0" fontAlgn="base">
        <a:spcBef>
          <a:spcPct val="0"/>
        </a:spcBef>
        <a:spcAft>
          <a:spcPct val="0"/>
        </a:spcAft>
        <a:defRPr sz="4400">
          <a:solidFill>
            <a:srgbClr val="61952D"/>
          </a:solidFill>
          <a:latin typeface="Arial" pitchFamily="24" charset="0"/>
          <a:ea typeface="ＭＳ Ｐゴシック" pitchFamily="24" charset="-128"/>
        </a:defRPr>
      </a:lvl9pPr>
    </p:titleStyle>
    <p:bodyStyle>
      <a:lvl1pPr marL="342900" indent="-342900" algn="l" defTabSz="457200" rtl="0" fontAlgn="base">
        <a:spcBef>
          <a:spcPct val="20000"/>
        </a:spcBef>
        <a:spcAft>
          <a:spcPct val="0"/>
        </a:spcAft>
        <a:buSzPct val="100000"/>
        <a:buBlip>
          <a:blip r:embed="rId14"/>
        </a:buBlip>
        <a:defRPr sz="3200" kern="1200">
          <a:solidFill>
            <a:schemeClr val="tx1"/>
          </a:solidFill>
          <a:latin typeface="Calibri"/>
          <a:ea typeface="ＭＳ Ｐゴシック" pitchFamily="24" charset="-128"/>
          <a:cs typeface="Calibri"/>
        </a:defRPr>
      </a:lvl1pPr>
      <a:lvl2pPr marL="742950" indent="-285750" algn="l" defTabSz="457200" rtl="0" fontAlgn="base">
        <a:spcBef>
          <a:spcPct val="20000"/>
        </a:spcBef>
        <a:spcAft>
          <a:spcPct val="0"/>
        </a:spcAft>
        <a:buClr>
          <a:srgbClr val="61952D"/>
        </a:buClr>
        <a:buSzPct val="100000"/>
        <a:buFont typeface="Arial" pitchFamily="24" charset="0"/>
        <a:buChar char="•"/>
        <a:defRPr sz="2800" kern="1200">
          <a:solidFill>
            <a:schemeClr val="tx1"/>
          </a:solidFill>
          <a:latin typeface="Calibri"/>
          <a:ea typeface="ＭＳ Ｐゴシック" pitchFamily="24" charset="-128"/>
          <a:cs typeface="Calibri"/>
        </a:defRPr>
      </a:lvl2pPr>
      <a:lvl3pPr marL="1143000" indent="-228600" algn="l" defTabSz="457200" rtl="0" fontAlgn="base">
        <a:spcBef>
          <a:spcPct val="20000"/>
        </a:spcBef>
        <a:spcAft>
          <a:spcPct val="0"/>
        </a:spcAft>
        <a:buClr>
          <a:srgbClr val="61952D"/>
        </a:buClr>
        <a:buSzPct val="100000"/>
        <a:buFont typeface="Courier New" pitchFamily="24" charset="0"/>
        <a:buChar char="o"/>
        <a:defRPr sz="2400" kern="1200">
          <a:solidFill>
            <a:schemeClr val="tx1"/>
          </a:solidFill>
          <a:latin typeface="Calibri"/>
          <a:ea typeface="ＭＳ Ｐゴシック" pitchFamily="24" charset="-128"/>
          <a:cs typeface="Calibri"/>
        </a:defRPr>
      </a:lvl3pPr>
      <a:lvl4pPr marL="1600200" indent="-228600" algn="l" defTabSz="457200" rtl="0" fontAlgn="base">
        <a:spcBef>
          <a:spcPct val="20000"/>
        </a:spcBef>
        <a:spcAft>
          <a:spcPct val="0"/>
        </a:spcAft>
        <a:buFont typeface="Arial" pitchFamily="24" charset="0"/>
        <a:buChar char="–"/>
        <a:defRPr sz="2000" kern="1200">
          <a:solidFill>
            <a:schemeClr val="tx1"/>
          </a:solidFill>
          <a:latin typeface="Arial"/>
          <a:ea typeface="ＭＳ Ｐゴシック" pitchFamily="24" charset="-128"/>
          <a:cs typeface="Arial"/>
        </a:defRPr>
      </a:lvl4pPr>
      <a:lvl5pPr marL="2057400" indent="-228600" algn="l" defTabSz="457200" rtl="0" fontAlgn="base">
        <a:spcBef>
          <a:spcPct val="20000"/>
        </a:spcBef>
        <a:spcAft>
          <a:spcPct val="0"/>
        </a:spcAft>
        <a:buFont typeface="Arial" pitchFamily="24" charset="0"/>
        <a:buChar char="»"/>
        <a:defRPr sz="2000" kern="1200">
          <a:solidFill>
            <a:schemeClr val="tx1"/>
          </a:solidFill>
          <a:latin typeface="Arial"/>
          <a:ea typeface="ＭＳ Ｐゴシック" pitchFamily="2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parceurope.org" TargetMode="External"/><Relationship Id="rId2" Type="http://schemas.openxmlformats.org/officeDocument/2006/relationships/hyperlink" Target="mailto:aswan@talk21.com" TargetMode="External"/><Relationship Id="rId1" Type="http://schemas.openxmlformats.org/officeDocument/2006/relationships/slideLayout" Target="../slideLayouts/slideLayout2.xml"/><Relationship Id="rId6" Type="http://schemas.openxmlformats.org/officeDocument/2006/relationships/hyperlink" Target="http://www.keyperspectives.co.uk" TargetMode="External"/><Relationship Id="rId5" Type="http://schemas.openxmlformats.org/officeDocument/2006/relationships/hyperlink" Target="http://www.openoasis.org" TargetMode="External"/><Relationship Id="rId4" Type="http://schemas.openxmlformats.org/officeDocument/2006/relationships/hyperlink" Target="http://www.openscholarship.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836712"/>
            <a:ext cx="7772400" cy="2952328"/>
          </a:xfrm>
        </p:spPr>
        <p:txBody>
          <a:bodyPr/>
          <a:lstStyle/>
          <a:p>
            <a:r>
              <a:rPr lang="en-US" b="1" dirty="0" smtClean="0"/>
              <a:t>Implementing Funders</a:t>
            </a:r>
            <a:r>
              <a:rPr lang="en-US" b="1" dirty="0"/>
              <a:t>' </a:t>
            </a:r>
            <a:r>
              <a:rPr lang="en-US" b="1" dirty="0" smtClean="0"/>
              <a:t>Open Access Policies</a:t>
            </a:r>
            <a:r>
              <a:rPr lang="en-US" b="1" dirty="0"/>
              <a:t>: </a:t>
            </a:r>
            <a:r>
              <a:rPr lang="en-US" b="1" dirty="0" smtClean="0"/>
              <a:t/>
            </a:r>
            <a:br>
              <a:rPr lang="en-US" b="1" dirty="0" smtClean="0"/>
            </a:br>
            <a:r>
              <a:rPr lang="en-US" b="1" dirty="0" smtClean="0"/>
              <a:t>a </a:t>
            </a:r>
            <a:r>
              <a:rPr lang="en-US" b="1" dirty="0"/>
              <a:t>European Perspective</a:t>
            </a:r>
          </a:p>
        </p:txBody>
      </p:sp>
      <p:sp>
        <p:nvSpPr>
          <p:cNvPr id="3" name="Subtitle 2"/>
          <p:cNvSpPr>
            <a:spLocks noGrp="1"/>
          </p:cNvSpPr>
          <p:nvPr>
            <p:ph type="subTitle" idx="1"/>
          </p:nvPr>
        </p:nvSpPr>
        <p:spPr>
          <a:xfrm>
            <a:off x="914400" y="3789040"/>
            <a:ext cx="7315199" cy="1752600"/>
          </a:xfrm>
        </p:spPr>
        <p:txBody>
          <a:bodyPr rtlCol="0">
            <a:normAutofit fontScale="92500" lnSpcReduction="20000"/>
          </a:bodyPr>
          <a:lstStyle/>
          <a:p>
            <a:pPr fontAlgn="auto">
              <a:spcAft>
                <a:spcPts val="0"/>
              </a:spcAft>
              <a:defRPr/>
            </a:pPr>
            <a:r>
              <a:rPr lang="en-US" sz="3765" dirty="0" smtClean="0">
                <a:solidFill>
                  <a:schemeClr val="tx1">
                    <a:lumMod val="85000"/>
                    <a:lumOff val="15000"/>
                  </a:schemeClr>
                </a:solidFill>
                <a:ea typeface="+mn-ea"/>
              </a:rPr>
              <a:t>Alma Swan</a:t>
            </a:r>
          </a:p>
          <a:p>
            <a:pPr fontAlgn="auto">
              <a:spcAft>
                <a:spcPts val="0"/>
              </a:spcAft>
              <a:defRPr/>
            </a:pPr>
            <a:r>
              <a:rPr lang="en-US" sz="2800" dirty="0" smtClean="0">
                <a:ea typeface="+mn-ea"/>
              </a:rPr>
              <a:t>Director of Advocacy, SPARC Europe</a:t>
            </a:r>
          </a:p>
          <a:p>
            <a:pPr fontAlgn="auto">
              <a:spcAft>
                <a:spcPts val="0"/>
              </a:spcAft>
              <a:defRPr/>
            </a:pPr>
            <a:r>
              <a:rPr lang="en-US" sz="2800" dirty="0" err="1" smtClean="0">
                <a:ea typeface="+mn-ea"/>
              </a:rPr>
              <a:t>Convenor</a:t>
            </a:r>
            <a:r>
              <a:rPr lang="en-US" sz="2800" dirty="0" smtClean="0">
                <a:ea typeface="+mn-ea"/>
              </a:rPr>
              <a:t>, Enabling Open Scholarship</a:t>
            </a:r>
          </a:p>
          <a:p>
            <a:pPr fontAlgn="auto">
              <a:spcAft>
                <a:spcPts val="0"/>
              </a:spcAft>
              <a:defRPr/>
            </a:pPr>
            <a:r>
              <a:rPr lang="en-US" sz="2800" dirty="0" smtClean="0">
                <a:ea typeface="+mn-ea"/>
              </a:rPr>
              <a:t>Director, Key Perspectives Ltd</a:t>
            </a:r>
          </a:p>
          <a:p>
            <a:pPr fontAlgn="auto">
              <a:spcAft>
                <a:spcPts val="0"/>
              </a:spcAft>
              <a:defRPr/>
            </a:pPr>
            <a:endParaRPr lang="en-US" sz="2800" dirty="0">
              <a:solidFill>
                <a:srgbClr val="5E8727"/>
              </a:solidFill>
              <a:ea typeface="+mn-ea"/>
            </a:endParaRPr>
          </a:p>
        </p:txBody>
      </p:sp>
      <p:sp>
        <p:nvSpPr>
          <p:cNvPr id="4" name="TextBox 3"/>
          <p:cNvSpPr txBox="1"/>
          <p:nvPr/>
        </p:nvSpPr>
        <p:spPr>
          <a:xfrm>
            <a:off x="323528" y="304800"/>
            <a:ext cx="8568952" cy="584776"/>
          </a:xfrm>
          <a:prstGeom prst="rect">
            <a:avLst/>
          </a:prstGeom>
          <a:noFill/>
        </p:spPr>
        <p:txBody>
          <a:bodyPr wrap="square" rtlCol="0">
            <a:spAutoFit/>
          </a:bodyPr>
          <a:lstStyle/>
          <a:p>
            <a:r>
              <a:rPr lang="en-US" sz="1600" b="1" dirty="0" smtClean="0">
                <a:solidFill>
                  <a:schemeClr val="bg1">
                    <a:lumMod val="65000"/>
                  </a:schemeClr>
                </a:solidFill>
                <a:latin typeface="+mj-lt"/>
              </a:rPr>
              <a:t>Repositories Support Project: Implementing Open Access funders’ policies</a:t>
            </a:r>
          </a:p>
          <a:p>
            <a:r>
              <a:rPr lang="en-US" sz="1600" dirty="0" smtClean="0">
                <a:solidFill>
                  <a:schemeClr val="bg1">
                    <a:lumMod val="65000"/>
                  </a:schemeClr>
                </a:solidFill>
                <a:latin typeface="+mj-lt"/>
              </a:rPr>
              <a:t>London, 23 May 2013</a:t>
            </a:r>
            <a:endParaRPr lang="en-US" sz="1600" dirty="0">
              <a:solidFill>
                <a:schemeClr val="bg1">
                  <a:lumMod val="65000"/>
                </a:schemeClr>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Scientific data</a:t>
            </a:r>
            <a:endParaRPr lang="en-US" dirty="0"/>
          </a:p>
        </p:txBody>
      </p:sp>
      <p:sp>
        <p:nvSpPr>
          <p:cNvPr id="3" name="Content Placeholder 2"/>
          <p:cNvSpPr>
            <a:spLocks noGrp="1"/>
          </p:cNvSpPr>
          <p:nvPr>
            <p:ph idx="1"/>
          </p:nvPr>
        </p:nvSpPr>
        <p:spPr>
          <a:xfrm>
            <a:off x="457200" y="1268760"/>
            <a:ext cx="8229600" cy="3600400"/>
          </a:xfrm>
        </p:spPr>
        <p:txBody>
          <a:bodyPr/>
          <a:lstStyle/>
          <a:p>
            <a:pPr marL="538163" indent="-538163"/>
            <a:r>
              <a:rPr lang="en-US" sz="2800" dirty="0" smtClean="0"/>
              <a:t>“Our vision is a scientific </a:t>
            </a:r>
            <a:r>
              <a:rPr lang="en-US" sz="2800" dirty="0" err="1" smtClean="0"/>
              <a:t>e</a:t>
            </a:r>
            <a:r>
              <a:rPr lang="en-US" sz="2800" dirty="0" smtClean="0"/>
              <a:t>-infrastructure that supports seamless access, use, re-use and trust of data. In a sense … the data themselves become an infrastructure – a valuable asset on which science, technology, the economy and society can advance.” (</a:t>
            </a:r>
            <a:r>
              <a:rPr lang="en-US" sz="2800" dirty="0" err="1" smtClean="0"/>
              <a:t>Neelie</a:t>
            </a:r>
            <a:r>
              <a:rPr lang="en-US" sz="2800" dirty="0" smtClean="0"/>
              <a:t> </a:t>
            </a:r>
            <a:r>
              <a:rPr lang="en-US" sz="2800" dirty="0" err="1" smtClean="0"/>
              <a:t>Kroes</a:t>
            </a:r>
            <a:r>
              <a:rPr lang="en-US" sz="2800" dirty="0" smtClean="0"/>
              <a:t>, 2011)</a:t>
            </a:r>
          </a:p>
          <a:p>
            <a:pPr marL="538163" indent="-538163"/>
            <a:r>
              <a:rPr lang="en-US" sz="2800" dirty="0" smtClean="0"/>
              <a:t>H2020 has a </a:t>
            </a:r>
            <a:r>
              <a:rPr lang="en-US" sz="2800" dirty="0" smtClean="0">
                <a:solidFill>
                  <a:srgbClr val="FF8000"/>
                </a:solidFill>
              </a:rPr>
              <a:t>proposed DATA PILOT</a:t>
            </a:r>
            <a:endParaRPr lang="en-US" sz="2800" dirty="0">
              <a:solidFill>
                <a:srgbClr val="FF8000"/>
              </a:solidFill>
            </a:endParaRPr>
          </a:p>
        </p:txBody>
      </p:sp>
    </p:spTree>
    <p:extLst>
      <p:ext uri="{BB962C8B-B14F-4D97-AF65-F5344CB8AC3E}">
        <p14:creationId xmlns:p14="http://schemas.microsoft.com/office/powerpoint/2010/main" val="410329247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Policy alignment</a:t>
            </a:r>
            <a:endParaRPr lang="en-US" dirty="0"/>
          </a:p>
        </p:txBody>
      </p:sp>
      <p:sp>
        <p:nvSpPr>
          <p:cNvPr id="3" name="Content Placeholder 2"/>
          <p:cNvSpPr>
            <a:spLocks noGrp="1"/>
          </p:cNvSpPr>
          <p:nvPr>
            <p:ph idx="1"/>
          </p:nvPr>
        </p:nvSpPr>
        <p:spPr>
          <a:xfrm>
            <a:off x="457200" y="990600"/>
            <a:ext cx="8458200" cy="4648200"/>
          </a:xfrm>
        </p:spPr>
        <p:txBody>
          <a:bodyPr/>
          <a:lstStyle/>
          <a:p>
            <a:pPr marL="446088" indent="-446088"/>
            <a:r>
              <a:rPr lang="en-US" sz="2600" dirty="0" smtClean="0"/>
              <a:t>Irons out potential dissonances for researchers working in interdisciplinary areas or on international teams</a:t>
            </a:r>
          </a:p>
          <a:p>
            <a:pPr marL="446088" indent="-446088"/>
            <a:r>
              <a:rPr lang="en-US" sz="2600" dirty="0" smtClean="0"/>
              <a:t>Supports EU </a:t>
            </a:r>
            <a:r>
              <a:rPr lang="en-US" sz="2600" dirty="0" err="1" smtClean="0"/>
              <a:t>harmonisation</a:t>
            </a:r>
            <a:r>
              <a:rPr lang="en-US" sz="2600" dirty="0" smtClean="0"/>
              <a:t> agenda for ERA (research conditions, researcher mobility, etc) </a:t>
            </a:r>
          </a:p>
          <a:p>
            <a:pPr marL="446088" indent="-446088"/>
            <a:r>
              <a:rPr lang="en-US" sz="2600" dirty="0" smtClean="0"/>
              <a:t>Key issue in changing author practices and norms</a:t>
            </a:r>
          </a:p>
          <a:p>
            <a:pPr marL="446088" indent="-446088"/>
            <a:r>
              <a:rPr lang="en-US" sz="2600" dirty="0" smtClean="0"/>
              <a:t>Allows generic infrastructural services to be established in support of policy</a:t>
            </a:r>
          </a:p>
          <a:p>
            <a:pPr marL="446088" indent="-446088"/>
            <a:r>
              <a:rPr lang="en-US" sz="2600" dirty="0" smtClean="0"/>
              <a:t>Alignment in general terms across all national policies (and H2020) so far ….</a:t>
            </a:r>
          </a:p>
          <a:p>
            <a:pPr marL="446088" indent="-446088"/>
            <a:r>
              <a:rPr lang="en-US" sz="2600" dirty="0" smtClean="0"/>
              <a:t>….Bar one</a:t>
            </a:r>
          </a:p>
          <a:p>
            <a:pPr marL="446088" indent="-446088"/>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dirty="0" smtClean="0"/>
              <a:t>Already +/- aligned in the ERA</a:t>
            </a:r>
            <a:endParaRPr lang="en-US" dirty="0"/>
          </a:p>
        </p:txBody>
      </p:sp>
      <p:sp>
        <p:nvSpPr>
          <p:cNvPr id="3" name="Content Placeholder 2"/>
          <p:cNvSpPr>
            <a:spLocks noGrp="1"/>
          </p:cNvSpPr>
          <p:nvPr>
            <p:ph idx="1"/>
          </p:nvPr>
        </p:nvSpPr>
        <p:spPr>
          <a:xfrm>
            <a:off x="457200" y="1052736"/>
            <a:ext cx="8229600" cy="4392488"/>
          </a:xfrm>
        </p:spPr>
        <p:txBody>
          <a:bodyPr/>
          <a:lstStyle/>
          <a:p>
            <a:pPr marL="541338" indent="-541338"/>
            <a:r>
              <a:rPr lang="en-US" sz="2300" dirty="0"/>
              <a:t>Austria (Austrian Research Council, 2006)</a:t>
            </a:r>
          </a:p>
          <a:p>
            <a:pPr marL="541338" indent="-541338"/>
            <a:r>
              <a:rPr lang="en-US" sz="2300" dirty="0"/>
              <a:t>Belgium (Flanders, 2007</a:t>
            </a:r>
            <a:r>
              <a:rPr lang="en-US" sz="2300" dirty="0" smtClean="0"/>
              <a:t>)</a:t>
            </a:r>
          </a:p>
          <a:p>
            <a:pPr marL="541338" indent="-541338"/>
            <a:r>
              <a:rPr lang="en-US" sz="2300" dirty="0" smtClean="0"/>
              <a:t>Belgium (Wallonia, 2013)</a:t>
            </a:r>
          </a:p>
          <a:p>
            <a:pPr marL="541338" indent="-541338"/>
            <a:r>
              <a:rPr lang="en-US" sz="2300" dirty="0" smtClean="0"/>
              <a:t>Denmark </a:t>
            </a:r>
            <a:r>
              <a:rPr lang="en-US" sz="2300" dirty="0"/>
              <a:t>(the 5 research councils, 2012)</a:t>
            </a:r>
          </a:p>
          <a:p>
            <a:pPr marL="541338" indent="-541338"/>
            <a:r>
              <a:rPr lang="en-US" sz="2300" dirty="0"/>
              <a:t>Hungary (Hungarian Research Fund, 2009</a:t>
            </a:r>
            <a:r>
              <a:rPr lang="en-US" sz="2300" dirty="0" smtClean="0"/>
              <a:t>)</a:t>
            </a:r>
          </a:p>
          <a:p>
            <a:pPr marL="541338" indent="-541338"/>
            <a:r>
              <a:rPr lang="en-US" sz="2300" dirty="0" smtClean="0"/>
              <a:t>Ireland (the 4 research funders 2007, 2008, 2009: research </a:t>
            </a:r>
            <a:r>
              <a:rPr lang="en-US" sz="2300" dirty="0" err="1" smtClean="0"/>
              <a:t>organisations</a:t>
            </a:r>
            <a:r>
              <a:rPr lang="en-US" sz="2300" dirty="0" smtClean="0"/>
              <a:t>, 2012)</a:t>
            </a:r>
            <a:endParaRPr lang="en-US" sz="2300" dirty="0"/>
          </a:p>
          <a:p>
            <a:pPr marL="541338" indent="-541338"/>
            <a:r>
              <a:rPr lang="en-US" sz="2300" dirty="0" smtClean="0"/>
              <a:t>Norway (Norwegian </a:t>
            </a:r>
            <a:r>
              <a:rPr lang="en-US" sz="2300" dirty="0"/>
              <a:t>Research </a:t>
            </a:r>
            <a:r>
              <a:rPr lang="en-US" sz="2300" dirty="0" smtClean="0"/>
              <a:t>Council, 2009)</a:t>
            </a:r>
          </a:p>
          <a:p>
            <a:pPr marL="541338" indent="-541338"/>
            <a:r>
              <a:rPr lang="en-US" sz="2300" dirty="0" smtClean="0"/>
              <a:t>Spain (National Government policy 2011)</a:t>
            </a:r>
          </a:p>
          <a:p>
            <a:pPr marL="541338" indent="-541338"/>
            <a:r>
              <a:rPr lang="en-US" sz="2300" dirty="0" smtClean="0"/>
              <a:t>Sweden (the 2 research councils, 2009, 2010)</a:t>
            </a:r>
          </a:p>
          <a:p>
            <a:pPr marL="541338" indent="-541338"/>
            <a:r>
              <a:rPr lang="en-US" sz="2300" dirty="0" smtClean="0"/>
              <a:t>Switzerland (Swiss National Science Foundation, 2007)</a:t>
            </a:r>
          </a:p>
        </p:txBody>
      </p:sp>
    </p:spTree>
    <p:extLst>
      <p:ext uri="{BB962C8B-B14F-4D97-AF65-F5344CB8AC3E}">
        <p14:creationId xmlns:p14="http://schemas.microsoft.com/office/powerpoint/2010/main" val="198701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85464"/>
          </a:xfrm>
        </p:spPr>
        <p:txBody>
          <a:bodyPr/>
          <a:lstStyle/>
          <a:p>
            <a:r>
              <a:rPr lang="en-US" dirty="0" smtClean="0"/>
              <a:t>Policy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870698"/>
              </p:ext>
            </p:extLst>
          </p:nvPr>
        </p:nvGraphicFramePr>
        <p:xfrm>
          <a:off x="457200" y="2101370"/>
          <a:ext cx="8229600" cy="1828800"/>
        </p:xfrm>
        <a:graphic>
          <a:graphicData uri="http://schemas.openxmlformats.org/drawingml/2006/table">
            <a:tbl>
              <a:tblPr firstRow="1" bandRow="1">
                <a:tableStyleId>{5C22544A-7EE6-4342-B048-85BDC9FD1C3A}</a:tableStyleId>
              </a:tblPr>
              <a:tblGrid>
                <a:gridCol w="5482952"/>
                <a:gridCol w="2746648"/>
              </a:tblGrid>
              <a:tr h="370840">
                <a:tc>
                  <a:txBody>
                    <a:bodyPr/>
                    <a:lstStyle/>
                    <a:p>
                      <a:pPr algn="ctr"/>
                      <a:r>
                        <a:rPr lang="en-US" sz="2400" dirty="0" smtClean="0"/>
                        <a:t>Type</a:t>
                      </a:r>
                      <a:endParaRPr lang="en-US" sz="2400" dirty="0"/>
                    </a:p>
                  </a:txBody>
                  <a:tcPr/>
                </a:tc>
                <a:tc>
                  <a:txBody>
                    <a:bodyPr/>
                    <a:lstStyle/>
                    <a:p>
                      <a:pPr algn="ctr"/>
                      <a:r>
                        <a:rPr lang="en-US" sz="2400" dirty="0" smtClean="0"/>
                        <a:t>Number</a:t>
                      </a:r>
                      <a:endParaRPr lang="en-US" sz="2400" dirty="0"/>
                    </a:p>
                  </a:txBody>
                  <a:tcPr/>
                </a:tc>
              </a:tr>
              <a:tr h="370840">
                <a:tc>
                  <a:txBody>
                    <a:bodyPr/>
                    <a:lstStyle/>
                    <a:p>
                      <a:r>
                        <a:rPr lang="en-US" sz="2400" dirty="0" smtClean="0"/>
                        <a:t>Green OA mandate</a:t>
                      </a:r>
                      <a:endParaRPr lang="en-US" sz="2400" dirty="0"/>
                    </a:p>
                  </a:txBody>
                  <a:tcPr/>
                </a:tc>
                <a:tc>
                  <a:txBody>
                    <a:bodyPr/>
                    <a:lstStyle/>
                    <a:p>
                      <a:pPr algn="ctr"/>
                      <a:r>
                        <a:rPr lang="en-US" sz="2400" dirty="0" smtClean="0"/>
                        <a:t>36</a:t>
                      </a:r>
                      <a:endParaRPr lang="en-US" sz="2400" dirty="0"/>
                    </a:p>
                  </a:txBody>
                  <a:tcPr/>
                </a:tc>
              </a:tr>
              <a:tr h="370840">
                <a:tc>
                  <a:txBody>
                    <a:bodyPr/>
                    <a:lstStyle/>
                    <a:p>
                      <a:r>
                        <a:rPr lang="en-US" sz="2400" dirty="0" smtClean="0"/>
                        <a:t>Green OA mandate with Gold option</a:t>
                      </a:r>
                      <a:endParaRPr lang="en-US" sz="2400" dirty="0"/>
                    </a:p>
                  </a:txBody>
                  <a:tcPr/>
                </a:tc>
                <a:tc>
                  <a:txBody>
                    <a:bodyPr/>
                    <a:lstStyle/>
                    <a:p>
                      <a:pPr algn="ctr"/>
                      <a:r>
                        <a:rPr lang="en-US" sz="2400" dirty="0" smtClean="0"/>
                        <a:t>12</a:t>
                      </a:r>
                      <a:endParaRPr lang="en-US" sz="2400" dirty="0"/>
                    </a:p>
                  </a:txBody>
                  <a:tcPr/>
                </a:tc>
              </a:tr>
              <a:tr h="370840">
                <a:tc>
                  <a:txBody>
                    <a:bodyPr/>
                    <a:lstStyle/>
                    <a:p>
                      <a:r>
                        <a:rPr lang="en-US" sz="2400" dirty="0" smtClean="0"/>
                        <a:t>Gold preference with Green option </a:t>
                      </a:r>
                      <a:endParaRPr lang="en-US" sz="2400" dirty="0"/>
                    </a:p>
                  </a:txBody>
                  <a:tcPr/>
                </a:tc>
                <a:tc>
                  <a:txBody>
                    <a:bodyPr/>
                    <a:lstStyle/>
                    <a:p>
                      <a:pPr algn="ctr"/>
                      <a:r>
                        <a:rPr lang="en-US" sz="2400" dirty="0" smtClean="0"/>
                        <a:t>1</a:t>
                      </a:r>
                      <a:endParaRPr lang="en-US" sz="2400" dirty="0"/>
                    </a:p>
                  </a:txBody>
                  <a:tcPr/>
                </a:tc>
              </a:tr>
            </a:tbl>
          </a:graphicData>
        </a:graphic>
      </p:graphicFrame>
      <p:sp>
        <p:nvSpPr>
          <p:cNvPr id="5" name="TextBox 4"/>
          <p:cNvSpPr txBox="1"/>
          <p:nvPr/>
        </p:nvSpPr>
        <p:spPr>
          <a:xfrm>
            <a:off x="457200" y="1521767"/>
            <a:ext cx="5230819" cy="461665"/>
          </a:xfrm>
          <a:prstGeom prst="rect">
            <a:avLst/>
          </a:prstGeom>
          <a:noFill/>
        </p:spPr>
        <p:txBody>
          <a:bodyPr wrap="none" rtlCol="0">
            <a:spAutoFit/>
          </a:bodyPr>
          <a:lstStyle/>
          <a:p>
            <a:r>
              <a:rPr lang="en-US" sz="2400" dirty="0" smtClean="0"/>
              <a:t>49 mandatory policies in ROARMAP:</a:t>
            </a:r>
            <a:endParaRPr lang="en-US" sz="2400" dirty="0"/>
          </a:p>
        </p:txBody>
      </p:sp>
      <p:sp>
        <p:nvSpPr>
          <p:cNvPr id="6" name="TextBox 5"/>
          <p:cNvSpPr txBox="1"/>
          <p:nvPr/>
        </p:nvSpPr>
        <p:spPr>
          <a:xfrm>
            <a:off x="457200" y="4365104"/>
            <a:ext cx="8229600" cy="1107996"/>
          </a:xfrm>
          <a:prstGeom prst="rect">
            <a:avLst/>
          </a:prstGeom>
          <a:noFill/>
        </p:spPr>
        <p:txBody>
          <a:bodyPr wrap="square" rtlCol="0">
            <a:spAutoFit/>
          </a:bodyPr>
          <a:lstStyle/>
          <a:p>
            <a:r>
              <a:rPr lang="en-US" sz="2400" dirty="0" smtClean="0">
                <a:solidFill>
                  <a:srgbClr val="FF6600"/>
                </a:solidFill>
              </a:rPr>
              <a:t>Gold costs can be paid from research grant     = 19 </a:t>
            </a:r>
          </a:p>
          <a:p>
            <a:r>
              <a:rPr lang="en-US" sz="2400" dirty="0" smtClean="0">
                <a:solidFill>
                  <a:srgbClr val="FF6600"/>
                </a:solidFill>
              </a:rPr>
              <a:t>or claimed from funder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RCUK</a:t>
            </a:r>
            <a:endParaRPr lang="en-US" dirty="0"/>
          </a:p>
        </p:txBody>
      </p:sp>
      <p:sp>
        <p:nvSpPr>
          <p:cNvPr id="3" name="Content Placeholder 2"/>
          <p:cNvSpPr>
            <a:spLocks noGrp="1"/>
          </p:cNvSpPr>
          <p:nvPr>
            <p:ph idx="1"/>
          </p:nvPr>
        </p:nvSpPr>
        <p:spPr>
          <a:xfrm>
            <a:off x="457200" y="1340768"/>
            <a:ext cx="8458200" cy="3672408"/>
          </a:xfrm>
        </p:spPr>
        <p:txBody>
          <a:bodyPr/>
          <a:lstStyle/>
          <a:p>
            <a:pPr marL="446088" indent="-446088"/>
            <a:r>
              <a:rPr lang="en-US" sz="2700" dirty="0" smtClean="0"/>
              <a:t>Policy built on Finch recommendations</a:t>
            </a:r>
          </a:p>
          <a:p>
            <a:pPr marL="446088" indent="-446088"/>
            <a:r>
              <a:rPr lang="en-US" sz="2700" dirty="0" err="1" smtClean="0"/>
              <a:t>Favours</a:t>
            </a:r>
            <a:r>
              <a:rPr lang="en-US" sz="2700" dirty="0" smtClean="0"/>
              <a:t> ‘Gold’ OA</a:t>
            </a:r>
            <a:endParaRPr lang="en-US" sz="2700" dirty="0"/>
          </a:p>
          <a:p>
            <a:pPr marL="446088" indent="-446088"/>
            <a:r>
              <a:rPr lang="en-US" sz="2700" dirty="0" smtClean="0"/>
              <a:t>Based on:</a:t>
            </a:r>
          </a:p>
          <a:p>
            <a:pPr marL="846138" lvl="1" indent="-446088"/>
            <a:r>
              <a:rPr lang="en-US" sz="2700" dirty="0" smtClean="0"/>
              <a:t>Acquiring rights for re-use</a:t>
            </a:r>
          </a:p>
          <a:p>
            <a:pPr marL="846138" lvl="1" indent="-446088"/>
            <a:r>
              <a:rPr lang="en-US" sz="2700" dirty="0" smtClean="0"/>
              <a:t>Protecting publishers</a:t>
            </a:r>
          </a:p>
          <a:p>
            <a:pPr marL="446088" indent="-446088"/>
            <a:r>
              <a:rPr lang="en-US" sz="2700" dirty="0" smtClean="0"/>
              <a:t>No real attempt by Finch or RCUK to protect the UK research community from escalating publishing costs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2438400"/>
          </a:xfrm>
        </p:spPr>
        <p:txBody>
          <a:bodyPr/>
          <a:lstStyle/>
          <a:p>
            <a:pPr marL="544513" indent="-544513"/>
            <a:r>
              <a:rPr lang="en-US" dirty="0" smtClean="0">
                <a:solidFill>
                  <a:srgbClr val="5E8727"/>
                </a:solidFill>
              </a:rPr>
              <a:t>Budapest Open Access Initiative</a:t>
            </a:r>
          </a:p>
          <a:p>
            <a:pPr marL="544513" indent="0">
              <a:buNone/>
            </a:pPr>
            <a:r>
              <a:rPr lang="en-US" dirty="0" smtClean="0"/>
              <a:t>An old tradition and a new technology have converged to make possible an unprecedented public good. </a:t>
            </a:r>
          </a:p>
          <a:p>
            <a:pPr marL="544513" indent="-544513"/>
            <a:endParaRPr lang="en-US" dirty="0"/>
          </a:p>
        </p:txBody>
      </p:sp>
      <p:sp>
        <p:nvSpPr>
          <p:cNvPr id="4" name="Content Placeholder 2"/>
          <p:cNvSpPr txBox="1">
            <a:spLocks/>
          </p:cNvSpPr>
          <p:nvPr/>
        </p:nvSpPr>
        <p:spPr bwMode="auto">
          <a:xfrm>
            <a:off x="457200" y="2971800"/>
            <a:ext cx="80010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4513" marR="0" lvl="0" indent="-544513" algn="l" defTabSz="457200" rtl="0" eaLnBrk="1" fontAlgn="base" latinLnBrk="0" hangingPunct="1">
              <a:lnSpc>
                <a:spcPct val="100000"/>
              </a:lnSpc>
              <a:spcBef>
                <a:spcPct val="20000"/>
              </a:spcBef>
              <a:spcAft>
                <a:spcPct val="0"/>
              </a:spcAft>
              <a:buClrTx/>
              <a:buSzPct val="100000"/>
              <a:buFontTx/>
              <a:buBlip>
                <a:blip r:embed="rId2"/>
              </a:buBlip>
              <a:tabLst/>
              <a:defRPr/>
            </a:pPr>
            <a:r>
              <a:rPr kumimoji="0" lang="en-US" sz="3200" b="0" i="0" u="none" strike="noStrike" kern="1200" cap="none" spc="0" normalizeH="0" baseline="0" noProof="0" dirty="0" smtClean="0">
                <a:ln>
                  <a:noFill/>
                </a:ln>
                <a:solidFill>
                  <a:srgbClr val="5E8727"/>
                </a:solidFill>
                <a:effectLst/>
                <a:uLnTx/>
                <a:uFillTx/>
                <a:latin typeface="Calibri"/>
                <a:ea typeface="ＭＳ Ｐゴシック" pitchFamily="24" charset="-128"/>
                <a:cs typeface="Calibri"/>
              </a:rPr>
              <a:t>Westminster Open Access Initiative</a:t>
            </a:r>
          </a:p>
          <a:p>
            <a:pPr marL="544513">
              <a:buNone/>
            </a:pPr>
            <a:r>
              <a:rPr lang="en-US" sz="2800" dirty="0" smtClean="0"/>
              <a:t>An old tradition and a new technology have converged to make possible an unprecedented injection of public cash.</a:t>
            </a:r>
            <a:endParaRPr lang="en-US" sz="1000" dirty="0" smtClean="0"/>
          </a:p>
          <a:p>
            <a:pPr marL="544513">
              <a:buNone/>
            </a:pPr>
            <a:endParaRPr lang="en-US" sz="800" i="1" dirty="0" smtClean="0">
              <a:solidFill>
                <a:schemeClr val="accent6">
                  <a:lumMod val="75000"/>
                </a:schemeClr>
              </a:solidFill>
            </a:endParaRPr>
          </a:p>
          <a:p>
            <a:pPr indent="544513">
              <a:buNone/>
            </a:pPr>
            <a:r>
              <a:rPr lang="en-US" sz="2000" i="1" dirty="0" smtClean="0">
                <a:solidFill>
                  <a:schemeClr val="accent6">
                    <a:lumMod val="75000"/>
                  </a:schemeClr>
                </a:solidFill>
              </a:rPr>
              <a:t>Dr Les Carr, University of Southampton, 2013</a:t>
            </a:r>
            <a:r>
              <a:rPr lang="en-US" sz="2000" dirty="0" smtClean="0"/>
              <a:t> </a:t>
            </a:r>
          </a:p>
          <a:p>
            <a:pPr marL="544513" marR="0" lvl="0" indent="-544513" algn="l" defTabSz="457200" rtl="0" eaLnBrk="1" fontAlgn="base" latinLnBrk="0" hangingPunct="1">
              <a:lnSpc>
                <a:spcPct val="100000"/>
              </a:lnSpc>
              <a:spcBef>
                <a:spcPct val="20000"/>
              </a:spcBef>
              <a:spcAft>
                <a:spcPct val="0"/>
              </a:spcAft>
              <a:buClrTx/>
              <a:buSzPct val="100000"/>
              <a:buFontTx/>
              <a:buBlip>
                <a:blip r:embed="rId2"/>
              </a:buBlip>
              <a:tabLst/>
              <a:defRPr/>
            </a:pPr>
            <a:endParaRPr kumimoji="0" lang="en-US" sz="3200" b="0" i="0" u="none" strike="noStrike" kern="1200" cap="none" spc="0" normalizeH="0" baseline="0" noProof="0" dirty="0">
              <a:ln>
                <a:noFill/>
              </a:ln>
              <a:solidFill>
                <a:schemeClr val="tx1"/>
              </a:solidFill>
              <a:effectLst/>
              <a:uLnTx/>
              <a:uFillTx/>
              <a:latin typeface="Calibri"/>
              <a:ea typeface="ＭＳ Ｐゴシック" pitchFamily="24" charset="-128"/>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lstStyle/>
          <a:p>
            <a:r>
              <a:rPr lang="en-US" dirty="0" smtClean="0"/>
              <a:t>The (Publishers Association’s) decision tree</a:t>
            </a:r>
            <a:endParaRPr lang="en-US" dirty="0"/>
          </a:p>
        </p:txBody>
      </p:sp>
      <p:pic>
        <p:nvPicPr>
          <p:cNvPr id="4" name="Picture 3" descr="ttp://scholarlykitchen.files.wordpress.com/2013/03/pages-from-rcukopenaccesspolicyandrevisedguidance.png"/>
          <p:cNvPicPr/>
          <p:nvPr/>
        </p:nvPicPr>
        <p:blipFill rotWithShape="1">
          <a:blip r:embed="rId2">
            <a:extLst>
              <a:ext uri="{28A0092B-C50C-407E-A947-70E740481C1C}">
                <a14:useLocalDpi xmlns:a14="http://schemas.microsoft.com/office/drawing/2010/main" val="0"/>
              </a:ext>
            </a:extLst>
          </a:blip>
          <a:srcRect t="6988" b="5408"/>
          <a:stretch/>
        </p:blipFill>
        <p:spPr bwMode="auto">
          <a:xfrm>
            <a:off x="1403648" y="1484784"/>
            <a:ext cx="6048672" cy="3958416"/>
          </a:xfrm>
          <a:prstGeom prst="rect">
            <a:avLst/>
          </a:prstGeom>
          <a:noFill/>
          <a:ln>
            <a:noFill/>
          </a:ln>
        </p:spPr>
      </p:pic>
    </p:spTree>
    <p:extLst>
      <p:ext uri="{BB962C8B-B14F-4D97-AF65-F5344CB8AC3E}">
        <p14:creationId xmlns:p14="http://schemas.microsoft.com/office/powerpoint/2010/main" val="3961246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pringer</a:t>
            </a:r>
            <a:endParaRPr lang="en-US" dirty="0"/>
          </a:p>
        </p:txBody>
      </p:sp>
      <p:sp>
        <p:nvSpPr>
          <p:cNvPr id="3" name="Content Placeholder 2"/>
          <p:cNvSpPr>
            <a:spLocks noGrp="1"/>
          </p:cNvSpPr>
          <p:nvPr>
            <p:ph idx="1"/>
          </p:nvPr>
        </p:nvSpPr>
        <p:spPr>
          <a:xfrm>
            <a:off x="457200" y="1600200"/>
            <a:ext cx="8229600" cy="3484984"/>
          </a:xfrm>
        </p:spPr>
        <p:txBody>
          <a:bodyPr/>
          <a:lstStyle/>
          <a:p>
            <a:pPr marL="0" indent="0">
              <a:buNone/>
            </a:pPr>
            <a:r>
              <a:rPr lang="en-US" dirty="0"/>
              <a:t>“Authors may self-archive the author’s accepted manuscript of their articles on their own websites. Authors may also deposit this version of the article in any repository, provided it is only made publicly available 12 months after official publication or later. …”</a:t>
            </a:r>
          </a:p>
        </p:txBody>
      </p:sp>
    </p:spTree>
    <p:extLst>
      <p:ext uri="{BB962C8B-B14F-4D97-AF65-F5344CB8AC3E}">
        <p14:creationId xmlns:p14="http://schemas.microsoft.com/office/powerpoint/2010/main" val="67429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Emerald</a:t>
            </a:r>
            <a:endParaRPr lang="en-US" dirty="0"/>
          </a:p>
        </p:txBody>
      </p:sp>
      <p:sp>
        <p:nvSpPr>
          <p:cNvPr id="3" name="Content Placeholder 2"/>
          <p:cNvSpPr>
            <a:spLocks noGrp="1"/>
          </p:cNvSpPr>
          <p:nvPr>
            <p:ph idx="1"/>
          </p:nvPr>
        </p:nvSpPr>
        <p:spPr>
          <a:xfrm>
            <a:off x="457200" y="1052736"/>
            <a:ext cx="8229600" cy="4536504"/>
          </a:xfrm>
        </p:spPr>
        <p:txBody>
          <a:bodyPr/>
          <a:lstStyle/>
          <a:p>
            <a:r>
              <a:rPr lang="en-US" sz="2800" dirty="0" smtClean="0"/>
              <a:t>“As </a:t>
            </a:r>
            <a:r>
              <a:rPr lang="en-US" sz="2800" dirty="0"/>
              <a:t>a result of the changing policy-making environment, particularly in the UK where the government has enacted legislation to accelerate implementation of Open Access, Emerald is introducing a new Open Access policy. </a:t>
            </a:r>
            <a:endParaRPr lang="en-US" sz="2800" dirty="0" smtClean="0"/>
          </a:p>
          <a:p>
            <a:r>
              <a:rPr lang="en-US" sz="2800" dirty="0" smtClean="0"/>
              <a:t>The deposit of the post-print ... may </a:t>
            </a:r>
            <a:r>
              <a:rPr lang="en-US" sz="2800" dirty="0"/>
              <a:t>now only be done after </a:t>
            </a:r>
            <a:r>
              <a:rPr lang="en-US" sz="2800" b="1" dirty="0"/>
              <a:t>a 24-month embargo period</a:t>
            </a:r>
            <a:r>
              <a:rPr lang="en-US" sz="2800" dirty="0"/>
              <a:t> from the official online date of publication. This embargo period is in line with the limits set by the RCUK for social science </a:t>
            </a:r>
            <a:r>
              <a:rPr lang="en-US" sz="2800" dirty="0" smtClean="0"/>
              <a:t>content</a:t>
            </a:r>
            <a:r>
              <a:rPr lang="en-GB" sz="2800" dirty="0" smtClean="0"/>
              <a:t>.”</a:t>
            </a:r>
            <a:endParaRPr lang="en-US" sz="2800" dirty="0" smtClean="0"/>
          </a:p>
        </p:txBody>
      </p:sp>
    </p:spTree>
    <p:extLst>
      <p:ext uri="{BB962C8B-B14F-4D97-AF65-F5344CB8AC3E}">
        <p14:creationId xmlns:p14="http://schemas.microsoft.com/office/powerpoint/2010/main" val="72243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The REF (HEFCE)</a:t>
            </a:r>
            <a:endParaRPr lang="en-US" dirty="0"/>
          </a:p>
        </p:txBody>
      </p:sp>
      <p:sp>
        <p:nvSpPr>
          <p:cNvPr id="3" name="Content Placeholder 2"/>
          <p:cNvSpPr>
            <a:spLocks noGrp="1"/>
          </p:cNvSpPr>
          <p:nvPr>
            <p:ph idx="1"/>
          </p:nvPr>
        </p:nvSpPr>
        <p:spPr>
          <a:xfrm>
            <a:off x="323528" y="1268760"/>
            <a:ext cx="8229600" cy="4248472"/>
          </a:xfrm>
        </p:spPr>
        <p:txBody>
          <a:bodyPr/>
          <a:lstStyle/>
          <a:p>
            <a:pPr marL="544513" indent="-544513"/>
            <a:r>
              <a:rPr lang="en-US" dirty="0" smtClean="0"/>
              <a:t>Post-2014 REFs</a:t>
            </a:r>
          </a:p>
          <a:p>
            <a:pPr marL="544513" indent="-544513"/>
            <a:r>
              <a:rPr lang="en-US" dirty="0" smtClean="0"/>
              <a:t>Only articles made OA will qualify</a:t>
            </a:r>
          </a:p>
          <a:p>
            <a:pPr marL="544513" indent="-544513"/>
            <a:r>
              <a:rPr lang="en-US" dirty="0" smtClean="0"/>
              <a:t>Must have been OA (deposited) from the time the article was published</a:t>
            </a:r>
          </a:p>
          <a:p>
            <a:pPr marL="544513" indent="-544513"/>
            <a:r>
              <a:rPr lang="en-US" dirty="0" smtClean="0"/>
              <a:t>No batch uploads in REF years</a:t>
            </a:r>
          </a:p>
          <a:p>
            <a:pPr marL="544513" indent="-544513"/>
            <a:r>
              <a:rPr lang="en-US" dirty="0" smtClean="0"/>
              <a:t>Aligns with many existing policies and the likely wording of H2020 and FASTR</a:t>
            </a:r>
            <a:endParaRPr lang="en-US" dirty="0"/>
          </a:p>
        </p:txBody>
      </p:sp>
    </p:spTree>
    <p:extLst>
      <p:ext uri="{BB962C8B-B14F-4D97-AF65-F5344CB8AC3E}">
        <p14:creationId xmlns:p14="http://schemas.microsoft.com/office/powerpoint/2010/main" val="397636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87220"/>
          </a:xfrm>
        </p:spPr>
        <p:txBody>
          <a:bodyPr/>
          <a:lstStyle/>
          <a:p>
            <a:r>
              <a:rPr lang="en-US" dirty="0" smtClean="0"/>
              <a:t>Open Access mandatory policies</a:t>
            </a:r>
            <a:endParaRPr lang="en-US" dirty="0"/>
          </a:p>
        </p:txBody>
      </p:sp>
      <p:pic>
        <p:nvPicPr>
          <p:cNvPr id="3" name="Picture 2" descr="Mandates May 201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400" y="1676400"/>
            <a:ext cx="7569200" cy="34925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Other complications</a:t>
            </a:r>
            <a:endParaRPr lang="en-US" dirty="0"/>
          </a:p>
        </p:txBody>
      </p:sp>
      <p:sp>
        <p:nvSpPr>
          <p:cNvPr id="3" name="Content Placeholder 2"/>
          <p:cNvSpPr>
            <a:spLocks noGrp="1"/>
          </p:cNvSpPr>
          <p:nvPr>
            <p:ph idx="1"/>
          </p:nvPr>
        </p:nvSpPr>
        <p:spPr>
          <a:xfrm>
            <a:off x="457200" y="1417638"/>
            <a:ext cx="8229600" cy="4027586"/>
          </a:xfrm>
        </p:spPr>
        <p:txBody>
          <a:bodyPr/>
          <a:lstStyle/>
          <a:p>
            <a:pPr marL="446088" indent="-446088"/>
            <a:r>
              <a:rPr lang="en-US" dirty="0" smtClean="0"/>
              <a:t>Publishers </a:t>
            </a:r>
            <a:r>
              <a:rPr lang="en-US" dirty="0"/>
              <a:t>making ‘agreements’ with </a:t>
            </a:r>
            <a:r>
              <a:rPr lang="en-US" dirty="0" smtClean="0"/>
              <a:t>funders</a:t>
            </a:r>
          </a:p>
          <a:p>
            <a:pPr marL="446088" indent="-446088"/>
            <a:r>
              <a:rPr lang="en-US" dirty="0"/>
              <a:t>Publishers making ‘agreements’ with </a:t>
            </a:r>
            <a:r>
              <a:rPr lang="en-US" dirty="0" smtClean="0"/>
              <a:t>institutions</a:t>
            </a:r>
          </a:p>
          <a:p>
            <a:pPr marL="446088" indent="-446088"/>
            <a:r>
              <a:rPr lang="en-US" dirty="0"/>
              <a:t>Publishers making ‘agreements’ with </a:t>
            </a:r>
            <a:r>
              <a:rPr lang="en-US" dirty="0" smtClean="0"/>
              <a:t>journal owners (Emerald/IFLA – 9 months)</a:t>
            </a:r>
          </a:p>
          <a:p>
            <a:pPr marL="446088" indent="-446088"/>
            <a:r>
              <a:rPr lang="en-US" dirty="0" smtClean="0"/>
              <a:t>The poor author!</a:t>
            </a:r>
          </a:p>
          <a:p>
            <a:pPr marL="446088" indent="-446088"/>
            <a:endParaRPr lang="en-US" dirty="0"/>
          </a:p>
          <a:p>
            <a:pPr marL="446088" indent="-446088"/>
            <a:endParaRPr lang="en-US" dirty="0"/>
          </a:p>
          <a:p>
            <a:pPr marL="446088" indent="-446088"/>
            <a:endParaRPr lang="en-US" dirty="0" smtClean="0"/>
          </a:p>
          <a:p>
            <a:pPr marL="446088" indent="-446088"/>
            <a:endParaRPr lang="en-US" dirty="0"/>
          </a:p>
          <a:p>
            <a:pPr marL="446088" indent="-446088"/>
            <a:endParaRPr lang="en-US" dirty="0"/>
          </a:p>
        </p:txBody>
      </p:sp>
    </p:spTree>
    <p:extLst>
      <p:ext uri="{BB962C8B-B14F-4D97-AF65-F5344CB8AC3E}">
        <p14:creationId xmlns:p14="http://schemas.microsoft.com/office/powerpoint/2010/main" val="390516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a:xfrm>
            <a:off x="457200" y="1417638"/>
            <a:ext cx="8229600" cy="3811562"/>
          </a:xfrm>
        </p:spPr>
        <p:txBody>
          <a:bodyPr/>
          <a:lstStyle/>
          <a:p>
            <a:pPr marL="446088" indent="-446088"/>
            <a:r>
              <a:rPr lang="en-US" dirty="0" smtClean="0"/>
              <a:t>Repository managers are more important than ever now</a:t>
            </a:r>
          </a:p>
          <a:p>
            <a:pPr marL="446088" indent="-446088"/>
            <a:r>
              <a:rPr lang="en-US" dirty="0" smtClean="0"/>
              <a:t>Make things as simple as possible for authors</a:t>
            </a:r>
          </a:p>
          <a:p>
            <a:pPr marL="446088" indent="-446088"/>
            <a:r>
              <a:rPr lang="en-US" dirty="0" smtClean="0"/>
              <a:t>Deposit </a:t>
            </a:r>
            <a:r>
              <a:rPr lang="en-US" u="sng" dirty="0" smtClean="0"/>
              <a:t>at acceptance</a:t>
            </a:r>
          </a:p>
          <a:p>
            <a:pPr marL="446088" indent="-446088"/>
            <a:r>
              <a:rPr lang="en-US" dirty="0" smtClean="0"/>
              <a:t>Open the full-text at the appropriate time</a:t>
            </a:r>
          </a:p>
          <a:p>
            <a:pPr marL="446088" indent="-446088"/>
            <a:r>
              <a:rPr lang="en-US" dirty="0" smtClean="0"/>
              <a:t>Be prepared to support the </a:t>
            </a:r>
            <a:r>
              <a:rPr lang="en-US" u="sng" dirty="0" smtClean="0"/>
              <a:t>process</a:t>
            </a:r>
            <a:r>
              <a:rPr lang="en-US" dirty="0" smtClean="0"/>
              <a:t> more than hitherto</a:t>
            </a:r>
            <a:endParaRPr lang="en-US" dirty="0"/>
          </a:p>
        </p:txBody>
      </p:sp>
    </p:spTree>
    <p:extLst>
      <p:ext uri="{BB962C8B-B14F-4D97-AF65-F5344CB8AC3E}">
        <p14:creationId xmlns:p14="http://schemas.microsoft.com/office/powerpoint/2010/main" val="385915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Content Placeholder 2"/>
          <p:cNvSpPr>
            <a:spLocks noGrp="1"/>
          </p:cNvSpPr>
          <p:nvPr>
            <p:ph idx="1"/>
          </p:nvPr>
        </p:nvSpPr>
        <p:spPr>
          <a:xfrm>
            <a:off x="457200" y="1417638"/>
            <a:ext cx="8229600" cy="2590800"/>
          </a:xfrm>
        </p:spPr>
        <p:txBody>
          <a:bodyPr/>
          <a:lstStyle/>
          <a:p>
            <a:pPr algn="ctr">
              <a:buNone/>
            </a:pPr>
            <a:r>
              <a:rPr lang="en-GB" sz="3600" dirty="0" smtClean="0">
                <a:hlinkClick r:id="rId2"/>
              </a:rPr>
              <a:t>aswan@talk21.com</a:t>
            </a:r>
            <a:endParaRPr lang="en-GB" sz="3600" dirty="0" smtClean="0"/>
          </a:p>
          <a:p>
            <a:pPr algn="ctr">
              <a:buNone/>
            </a:pPr>
            <a:r>
              <a:rPr lang="en-GB" sz="3600" dirty="0" smtClean="0"/>
              <a:t> </a:t>
            </a:r>
          </a:p>
          <a:p>
            <a:pPr algn="ctr">
              <a:buNone/>
            </a:pPr>
            <a:r>
              <a:rPr lang="en-GB" sz="3600" dirty="0" smtClean="0">
                <a:hlinkClick r:id="rId3"/>
              </a:rPr>
              <a:t>www.sparceurope.org</a:t>
            </a:r>
            <a:r>
              <a:rPr lang="en-GB" sz="3600" dirty="0" smtClean="0"/>
              <a:t> </a:t>
            </a:r>
          </a:p>
          <a:p>
            <a:pPr algn="ctr">
              <a:buNone/>
            </a:pPr>
            <a:r>
              <a:rPr lang="en-GB" sz="3600" dirty="0" smtClean="0">
                <a:hlinkClick r:id="rId4"/>
              </a:rPr>
              <a:t>www.openscholarship.org</a:t>
            </a:r>
            <a:endParaRPr lang="en-GB" sz="3600" dirty="0" smtClean="0"/>
          </a:p>
          <a:p>
            <a:pPr algn="ctr">
              <a:buNone/>
            </a:pPr>
            <a:r>
              <a:rPr lang="en-GB" sz="3600" dirty="0" smtClean="0">
                <a:hlinkClick r:id="rId5"/>
              </a:rPr>
              <a:t>www.openoasis.org</a:t>
            </a:r>
            <a:endParaRPr lang="en-GB" sz="3600" dirty="0" smtClean="0"/>
          </a:p>
          <a:p>
            <a:pPr algn="ctr">
              <a:buNone/>
            </a:pPr>
            <a:r>
              <a:rPr lang="en-GB" sz="3600" dirty="0" smtClean="0">
                <a:hlinkClick r:id="rId6"/>
              </a:rPr>
              <a:t>www.keyperspectives.co.uk</a:t>
            </a:r>
            <a:r>
              <a:rPr lang="en-GB" sz="3600" dirty="0" smtClean="0"/>
              <a:t>  </a:t>
            </a:r>
          </a:p>
          <a:p>
            <a:pPr algn="ctr">
              <a:buNone/>
            </a:pPr>
            <a:endParaRPr lang="en-GB" sz="3600" dirty="0" smtClean="0"/>
          </a:p>
          <a:p>
            <a:pPr>
              <a:buNone/>
            </a:pPr>
            <a:endParaRPr lang="en-GB" dirty="0"/>
          </a:p>
        </p:txBody>
      </p:sp>
    </p:spTree>
    <p:extLst>
      <p:ext uri="{BB962C8B-B14F-4D97-AF65-F5344CB8AC3E}">
        <p14:creationId xmlns:p14="http://schemas.microsoft.com/office/powerpoint/2010/main" val="246938775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en-US" dirty="0" smtClean="0"/>
              <a:t>Institutional mandates</a:t>
            </a:r>
            <a:endParaRPr lang="en-US" dirty="0"/>
          </a:p>
        </p:txBody>
      </p:sp>
      <p:pic>
        <p:nvPicPr>
          <p:cNvPr id="4" name="Picture 3" descr="Institutional mandates May 20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135" y="1052736"/>
            <a:ext cx="8053665" cy="4494516"/>
          </a:xfrm>
          <a:prstGeom prst="rect">
            <a:avLst/>
          </a:prstGeom>
        </p:spPr>
      </p:pic>
    </p:spTree>
    <p:extLst>
      <p:ext uri="{BB962C8B-B14F-4D97-AF65-F5344CB8AC3E}">
        <p14:creationId xmlns:p14="http://schemas.microsoft.com/office/powerpoint/2010/main" val="129915228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RU Roadmap cover.jpg"/>
          <p:cNvPicPr>
            <a:picLocks noChangeAspect="1"/>
          </p:cNvPicPr>
          <p:nvPr/>
        </p:nvPicPr>
        <p:blipFill rotWithShape="1">
          <a:blip r:embed="rId2">
            <a:extLst>
              <a:ext uri="{28A0092B-C50C-407E-A947-70E740481C1C}">
                <a14:useLocalDpi xmlns:a14="http://schemas.microsoft.com/office/drawing/2010/main" val="0"/>
              </a:ext>
            </a:extLst>
          </a:blip>
          <a:srcRect t="-3" b="14970"/>
          <a:stretch/>
        </p:blipFill>
        <p:spPr>
          <a:xfrm>
            <a:off x="2494946" y="418511"/>
            <a:ext cx="4381310" cy="5180400"/>
          </a:xfrm>
          <a:prstGeom prst="rect">
            <a:avLst/>
          </a:prstGeom>
        </p:spPr>
      </p:pic>
    </p:spTree>
    <p:extLst>
      <p:ext uri="{BB962C8B-B14F-4D97-AF65-F5344CB8AC3E}">
        <p14:creationId xmlns:p14="http://schemas.microsoft.com/office/powerpoint/2010/main" val="1691120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LERU Roadmap Towards </a:t>
            </a:r>
            <a:br>
              <a:rPr lang="en-US" dirty="0" smtClean="0"/>
            </a:br>
            <a:r>
              <a:rPr lang="en-US" dirty="0" smtClean="0"/>
              <a:t>Open Access</a:t>
            </a:r>
            <a:endParaRPr lang="en-US" dirty="0"/>
          </a:p>
        </p:txBody>
      </p:sp>
      <p:sp>
        <p:nvSpPr>
          <p:cNvPr id="3" name="Content Placeholder 2"/>
          <p:cNvSpPr>
            <a:spLocks noGrp="1"/>
          </p:cNvSpPr>
          <p:nvPr>
            <p:ph idx="1"/>
          </p:nvPr>
        </p:nvSpPr>
        <p:spPr>
          <a:xfrm>
            <a:off x="457200" y="2057400"/>
            <a:ext cx="8229600" cy="2590800"/>
          </a:xfrm>
        </p:spPr>
        <p:txBody>
          <a:bodyPr/>
          <a:lstStyle/>
          <a:p>
            <a:pPr marL="450850" indent="-450850"/>
            <a:r>
              <a:rPr lang="en-US" dirty="0" smtClean="0"/>
              <a:t>Laid out the background and case for OA</a:t>
            </a:r>
          </a:p>
          <a:p>
            <a:pPr marL="450850" indent="-450850"/>
            <a:r>
              <a:rPr lang="en-US" dirty="0" smtClean="0"/>
              <a:t>Described the two routes (‘Green’ and ‘Gold’)</a:t>
            </a:r>
          </a:p>
          <a:p>
            <a:pPr marL="450850" indent="-450850"/>
            <a:r>
              <a:rPr lang="en-US" dirty="0" smtClean="0"/>
              <a:t>Explained how universities can achieve OA through either (or both) of these routes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dirty="0" smtClean="0"/>
              <a:t>Funder mandates</a:t>
            </a:r>
            <a:endParaRPr lang="en-US" dirty="0"/>
          </a:p>
        </p:txBody>
      </p:sp>
      <p:pic>
        <p:nvPicPr>
          <p:cNvPr id="3" name="Picture 2" descr="Funder mandates May 20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1052736"/>
            <a:ext cx="7518400" cy="4445000"/>
          </a:xfrm>
          <a:prstGeom prst="rect">
            <a:avLst/>
          </a:prstGeom>
        </p:spPr>
      </p:pic>
    </p:spTree>
    <p:extLst>
      <p:ext uri="{BB962C8B-B14F-4D97-AF65-F5344CB8AC3E}">
        <p14:creationId xmlns:p14="http://schemas.microsoft.com/office/powerpoint/2010/main" val="222342265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mandatory policies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8124008"/>
              </p:ext>
            </p:extLst>
          </p:nvPr>
        </p:nvGraphicFramePr>
        <p:xfrm>
          <a:off x="457200" y="1600200"/>
          <a:ext cx="8229600" cy="33409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16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864096"/>
          </a:xfrm>
        </p:spPr>
        <p:txBody>
          <a:bodyPr/>
          <a:lstStyle/>
          <a:p>
            <a:r>
              <a:rPr lang="en-US" dirty="0" smtClean="0"/>
              <a:t>New OA policies in Europe</a:t>
            </a:r>
            <a:endParaRPr lang="en-US" dirty="0"/>
          </a:p>
        </p:txBody>
      </p:sp>
      <p:sp>
        <p:nvSpPr>
          <p:cNvPr id="3" name="Content Placeholder 2"/>
          <p:cNvSpPr>
            <a:spLocks noGrp="1"/>
          </p:cNvSpPr>
          <p:nvPr>
            <p:ph idx="1"/>
          </p:nvPr>
        </p:nvSpPr>
        <p:spPr>
          <a:xfrm>
            <a:off x="395536" y="980728"/>
            <a:ext cx="8424936" cy="4752528"/>
          </a:xfrm>
        </p:spPr>
        <p:txBody>
          <a:bodyPr/>
          <a:lstStyle/>
          <a:p>
            <a:pPr marL="447675" indent="-447675"/>
            <a:r>
              <a:rPr lang="en-US" sz="2400" dirty="0" smtClean="0"/>
              <a:t>Institutional mandates</a:t>
            </a:r>
            <a:r>
              <a:rPr lang="en-US" sz="2400" dirty="0"/>
              <a:t>:</a:t>
            </a:r>
            <a:endParaRPr lang="en-US" sz="2400" dirty="0" smtClean="0"/>
          </a:p>
          <a:p>
            <a:pPr marL="847725" lvl="1" indent="-447675">
              <a:lnSpc>
                <a:spcPct val="80000"/>
              </a:lnSpc>
            </a:pPr>
            <a:r>
              <a:rPr lang="en-US" sz="2000" dirty="0" smtClean="0"/>
              <a:t>Belgium		1</a:t>
            </a:r>
          </a:p>
          <a:p>
            <a:pPr marL="847725" lvl="1" indent="-447675">
              <a:lnSpc>
                <a:spcPct val="80000"/>
              </a:lnSpc>
            </a:pPr>
            <a:r>
              <a:rPr lang="en-US" sz="2000" dirty="0" smtClean="0"/>
              <a:t>Portugal:		3</a:t>
            </a:r>
          </a:p>
          <a:p>
            <a:pPr marL="847725" lvl="1" indent="-447675">
              <a:lnSpc>
                <a:spcPct val="80000"/>
              </a:lnSpc>
            </a:pPr>
            <a:r>
              <a:rPr lang="en-US" sz="2000" dirty="0" smtClean="0"/>
              <a:t>Spain:		1 </a:t>
            </a:r>
          </a:p>
          <a:p>
            <a:pPr marL="847725" lvl="1" indent="-447675">
              <a:lnSpc>
                <a:spcPct val="80000"/>
              </a:lnSpc>
            </a:pPr>
            <a:r>
              <a:rPr lang="en-US" sz="2000" dirty="0" smtClean="0"/>
              <a:t>UK:			1</a:t>
            </a:r>
          </a:p>
          <a:p>
            <a:pPr marL="847725" lvl="1" indent="-447675">
              <a:lnSpc>
                <a:spcPct val="80000"/>
              </a:lnSpc>
            </a:pPr>
            <a:r>
              <a:rPr lang="en-US" sz="2000" dirty="0" smtClean="0"/>
              <a:t>Ukraine		1</a:t>
            </a:r>
          </a:p>
          <a:p>
            <a:pPr marL="447675" indent="-447675"/>
            <a:r>
              <a:rPr lang="en-US" sz="2400" dirty="0" smtClean="0"/>
              <a:t>Funder mandates:	 </a:t>
            </a:r>
          </a:p>
          <a:p>
            <a:pPr marL="847725" lvl="1" indent="-447675">
              <a:lnSpc>
                <a:spcPct val="80000"/>
              </a:lnSpc>
            </a:pPr>
            <a:r>
              <a:rPr lang="en-US" sz="2000" dirty="0" smtClean="0"/>
              <a:t>Denmark (joint policy from 5 national funders)</a:t>
            </a:r>
          </a:p>
          <a:p>
            <a:pPr marL="847725" lvl="1" indent="-447675">
              <a:lnSpc>
                <a:spcPct val="80000"/>
              </a:lnSpc>
            </a:pPr>
            <a:r>
              <a:rPr lang="en-US" sz="2000" dirty="0" smtClean="0"/>
              <a:t>Ireland (joint policy from 17 </a:t>
            </a:r>
            <a:r>
              <a:rPr lang="en-US" sz="2000" dirty="0" err="1" smtClean="0"/>
              <a:t>organisations</a:t>
            </a:r>
            <a:r>
              <a:rPr lang="en-US" sz="2000" dirty="0" smtClean="0"/>
              <a:t>, including RPOs and funders)</a:t>
            </a:r>
          </a:p>
          <a:p>
            <a:pPr marL="847725" lvl="1" indent="-447675">
              <a:lnSpc>
                <a:spcPct val="80000"/>
              </a:lnSpc>
            </a:pPr>
            <a:r>
              <a:rPr lang="en-US" sz="2000" dirty="0" smtClean="0"/>
              <a:t>EU: 		European Research Council:</a:t>
            </a:r>
            <a:r>
              <a:rPr lang="en-US" sz="2400" dirty="0" smtClean="0"/>
              <a:t> </a:t>
            </a:r>
            <a:r>
              <a:rPr lang="en-US" sz="2000" dirty="0" smtClean="0"/>
              <a:t>Updated guidelines (2012)</a:t>
            </a:r>
          </a:p>
          <a:p>
            <a:pPr marL="2162175" lvl="4" indent="-447675">
              <a:lnSpc>
                <a:spcPct val="80000"/>
              </a:lnSpc>
            </a:pPr>
            <a:r>
              <a:rPr lang="en-US" sz="1600" dirty="0" smtClean="0"/>
              <a:t>6 months embargo </a:t>
            </a:r>
          </a:p>
          <a:p>
            <a:pPr marL="2162175" lvl="4" indent="-447675">
              <a:lnSpc>
                <a:spcPct val="80000"/>
              </a:lnSpc>
            </a:pPr>
            <a:r>
              <a:rPr lang="en-US" sz="1600" dirty="0" smtClean="0"/>
              <a:t>including primary data</a:t>
            </a:r>
          </a:p>
          <a:p>
            <a:pPr marL="847725" lvl="1" indent="-447675">
              <a:lnSpc>
                <a:spcPct val="80000"/>
              </a:lnSpc>
            </a:pPr>
            <a:r>
              <a:rPr lang="en-US" sz="2000" dirty="0" smtClean="0"/>
              <a:t>UK:		RCUK:  revised policy</a:t>
            </a:r>
          </a:p>
          <a:p>
            <a:pPr marL="847725" lvl="1" indent="-447675">
              <a:lnSpc>
                <a:spcPct val="80000"/>
              </a:lnSpc>
            </a:pPr>
            <a:r>
              <a:rPr lang="en-US" sz="2000" dirty="0" smtClean="0"/>
              <a:t>EU:		European Commission:  Horizon 2020</a:t>
            </a:r>
          </a:p>
        </p:txBody>
      </p:sp>
    </p:spTree>
    <p:extLst>
      <p:ext uri="{BB962C8B-B14F-4D97-AF65-F5344CB8AC3E}">
        <p14:creationId xmlns:p14="http://schemas.microsoft.com/office/powerpoint/2010/main" val="64217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H2020 and Open Access</a:t>
            </a:r>
            <a:endParaRPr lang="en-US" dirty="0"/>
          </a:p>
        </p:txBody>
      </p:sp>
      <p:sp>
        <p:nvSpPr>
          <p:cNvPr id="3" name="Content Placeholder 2"/>
          <p:cNvSpPr>
            <a:spLocks noGrp="1"/>
          </p:cNvSpPr>
          <p:nvPr>
            <p:ph idx="1"/>
          </p:nvPr>
        </p:nvSpPr>
        <p:spPr>
          <a:xfrm>
            <a:off x="457200" y="1143000"/>
            <a:ext cx="8229600" cy="4343400"/>
          </a:xfrm>
        </p:spPr>
        <p:txBody>
          <a:bodyPr/>
          <a:lstStyle/>
          <a:p>
            <a:pPr marL="446088" indent="-446088"/>
            <a:r>
              <a:rPr lang="en-US" dirty="0" smtClean="0"/>
              <a:t>Mandatory (non-policed mandate on 20% FP7 research)</a:t>
            </a:r>
          </a:p>
          <a:p>
            <a:pPr marL="446088" indent="-446088"/>
            <a:r>
              <a:rPr lang="en-US" dirty="0" smtClean="0"/>
              <a:t>‘Green’ OA mandate: </a:t>
            </a:r>
          </a:p>
          <a:p>
            <a:pPr marL="846138" lvl="1" indent="-446088"/>
            <a:r>
              <a:rPr lang="en-US" dirty="0" smtClean="0"/>
              <a:t>Authors deposit into local repositories</a:t>
            </a:r>
          </a:p>
          <a:p>
            <a:pPr marL="846138" lvl="1" indent="-446088"/>
            <a:r>
              <a:rPr lang="en-US" dirty="0" smtClean="0"/>
              <a:t>‘Harvested’ by </a:t>
            </a:r>
            <a:r>
              <a:rPr lang="en-US" dirty="0" err="1" smtClean="0"/>
              <a:t>OpenAIRE</a:t>
            </a:r>
            <a:r>
              <a:rPr lang="en-US" dirty="0" smtClean="0"/>
              <a:t> (Commission-funded European repository)</a:t>
            </a:r>
          </a:p>
          <a:p>
            <a:pPr marL="846138" lvl="1" indent="-446088"/>
            <a:r>
              <a:rPr lang="en-US" dirty="0" smtClean="0"/>
              <a:t>Shop window for European research</a:t>
            </a:r>
          </a:p>
          <a:p>
            <a:pPr marL="446088" indent="-446088"/>
            <a:r>
              <a:rPr lang="en-US" dirty="0" smtClean="0"/>
              <a:t>Permits payments from grants for ‘Gold’ OA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EOS-Green white bg">
  <a:themeElements>
    <a:clrScheme name="Custom 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EOS-Green white bg.pot</Template>
  <TotalTime>10409</TotalTime>
  <Words>736</Words>
  <Application>Microsoft Office PowerPoint</Application>
  <PresentationFormat>On-screen Show (4:3)</PresentationFormat>
  <Paragraphs>117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EOS-Green white bg</vt:lpstr>
      <vt:lpstr>Implementing Funders' Open Access Policies:  a European Perspective</vt:lpstr>
      <vt:lpstr>Open Access mandatory policies</vt:lpstr>
      <vt:lpstr>Institutional mandates</vt:lpstr>
      <vt:lpstr>PowerPoint Presentation</vt:lpstr>
      <vt:lpstr>LERU Roadmap Towards  Open Access</vt:lpstr>
      <vt:lpstr>Funder mandates</vt:lpstr>
      <vt:lpstr>European mandatory policies</vt:lpstr>
      <vt:lpstr>New OA policies in Europe</vt:lpstr>
      <vt:lpstr>H2020 and Open Access</vt:lpstr>
      <vt:lpstr>Scientific data</vt:lpstr>
      <vt:lpstr>Policy alignment</vt:lpstr>
      <vt:lpstr>Already +/- aligned in the ERA</vt:lpstr>
      <vt:lpstr>Policy analysis</vt:lpstr>
      <vt:lpstr>RCUK</vt:lpstr>
      <vt:lpstr>PowerPoint Presentation</vt:lpstr>
      <vt:lpstr>The (Publishers Association’s) decision tree</vt:lpstr>
      <vt:lpstr>Springer</vt:lpstr>
      <vt:lpstr>Emerald</vt:lpstr>
      <vt:lpstr>The REF (HEFCE)</vt:lpstr>
      <vt:lpstr>Other complications</vt:lpstr>
      <vt:lpstr>What to do?</vt:lpstr>
      <vt:lpstr>Thank you for listening</vt:lpstr>
    </vt:vector>
  </TitlesOfParts>
  <Company>KEY PERSPECTIVES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Access Advantage</dc:title>
  <dc:creator>ALMA SWAN</dc:creator>
  <cp:lastModifiedBy>Nancy Pontika</cp:lastModifiedBy>
  <cp:revision>93</cp:revision>
  <dcterms:created xsi:type="dcterms:W3CDTF">2013-02-07T09:43:19Z</dcterms:created>
  <dcterms:modified xsi:type="dcterms:W3CDTF">2013-05-23T09:15:45Z</dcterms:modified>
</cp:coreProperties>
</file>