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70" r:id="rId4"/>
    <p:sldId id="259" r:id="rId5"/>
    <p:sldId id="260" r:id="rId6"/>
    <p:sldId id="276" r:id="rId7"/>
    <p:sldId id="263" r:id="rId8"/>
    <p:sldId id="264" r:id="rId9"/>
    <p:sldId id="265" r:id="rId10"/>
    <p:sldId id="269" r:id="rId11"/>
    <p:sldId id="267" r:id="rId12"/>
    <p:sldId id="272" r:id="rId13"/>
    <p:sldId id="268"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49" autoAdjust="0"/>
  </p:normalViewPr>
  <p:slideViewPr>
    <p:cSldViewPr>
      <p:cViewPr>
        <p:scale>
          <a:sx n="100" d="100"/>
          <a:sy n="100" d="100"/>
        </p:scale>
        <p:origin x="-104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BC4F3-2192-B741-8ABC-FCD5D09A141A}" type="datetimeFigureOut">
              <a:t>11/09/2014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C94A0-CFE7-AF45-94E8-C412BA0F8CC8}" type="slidenum">
              <a:t>‹#›</a:t>
            </a:fld>
            <a:endParaRPr lang="en-US"/>
          </a:p>
        </p:txBody>
      </p:sp>
    </p:spTree>
    <p:extLst>
      <p:ext uri="{BB962C8B-B14F-4D97-AF65-F5344CB8AC3E}">
        <p14:creationId xmlns:p14="http://schemas.microsoft.com/office/powerpoint/2010/main" val="39382241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this presentation,</a:t>
            </a:r>
            <a:r>
              <a:rPr lang="en-US" baseline="0"/>
              <a:t> I would like to talk about the problems of existing impact metrics. These problems led us to the development of a new approach, based on the processing of publication full-texts,  for automatically assesing the research contribution. </a:t>
            </a:r>
            <a:endParaRPr lang="en-US"/>
          </a:p>
        </p:txBody>
      </p:sp>
      <p:sp>
        <p:nvSpPr>
          <p:cNvPr id="4" name="Slide Number Placeholder 3"/>
          <p:cNvSpPr>
            <a:spLocks noGrp="1"/>
          </p:cNvSpPr>
          <p:nvPr>
            <p:ph type="sldNum" sz="quarter" idx="10"/>
          </p:nvPr>
        </p:nvSpPr>
        <p:spPr/>
        <p:txBody>
          <a:bodyPr/>
          <a:lstStyle/>
          <a:p>
            <a:fld id="{430C94A0-CFE7-AF45-94E8-C412BA0F8CC8}" type="slidenum">
              <a:rPr lang="en-US"/>
              <a:t>1</a:t>
            </a:fld>
            <a:endParaRPr lang="en-US"/>
          </a:p>
        </p:txBody>
      </p:sp>
    </p:spTree>
    <p:extLst>
      <p:ext uri="{BB962C8B-B14F-4D97-AF65-F5344CB8AC3E}">
        <p14:creationId xmlns:p14="http://schemas.microsoft.com/office/powerpoint/2010/main" val="144230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you might</a:t>
            </a:r>
            <a:r>
              <a:rPr lang="en-US" baseline="0"/>
              <a:t> know, there is a wide range of metrics that are currently used for evaluation of research. You can see them in the foloowing tag cloud. These metrics have one thing in common. They are all based on citations. This has both advantages and disdvanatages.They are …  Let me say a few more things about the cons </a:t>
            </a:r>
            <a:endParaRPr lang="en-US"/>
          </a:p>
        </p:txBody>
      </p:sp>
      <p:sp>
        <p:nvSpPr>
          <p:cNvPr id="4" name="Slide Number Placeholder 3"/>
          <p:cNvSpPr>
            <a:spLocks noGrp="1"/>
          </p:cNvSpPr>
          <p:nvPr>
            <p:ph type="sldNum" sz="quarter" idx="10"/>
          </p:nvPr>
        </p:nvSpPr>
        <p:spPr/>
        <p:txBody>
          <a:bodyPr/>
          <a:lstStyle/>
          <a:p>
            <a:fld id="{430C94A0-CFE7-AF45-94E8-C412BA0F8CC8}" type="slidenum">
              <a:t>2</a:t>
            </a:fld>
            <a:endParaRPr lang="en-US"/>
          </a:p>
        </p:txBody>
      </p:sp>
    </p:spTree>
    <p:extLst>
      <p:ext uri="{BB962C8B-B14F-4D97-AF65-F5344CB8AC3E}">
        <p14:creationId xmlns:p14="http://schemas.microsoft.com/office/powerpoint/2010/main" val="169071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is now</a:t>
            </a:r>
            <a:r>
              <a:rPr lang="en-US" baseline="0"/>
              <a:t> also a lot of interest in new metrics, which are referred to as Alt and Webometrics. However, these metrics are (in the same way as citation based metrics) still dependent on the number of interactions in the scholarly communication network. </a:t>
            </a:r>
            <a:endParaRPr lang="en-US"/>
          </a:p>
          <a:p>
            <a:endParaRPr lang="en-US"/>
          </a:p>
          <a:p>
            <a:r>
              <a:rPr lang="en-US"/>
              <a:t>We are proposing a new class of evluation metrics</a:t>
            </a:r>
            <a:r>
              <a:rPr lang="en-US" baseline="0"/>
              <a:t> =&gt; Semantometrics. </a:t>
            </a:r>
            <a:r>
              <a:rPr lang="en-US"/>
              <a:t>These metrics are based on the assujmption that it is not possible to evaluate research impact without accessing the research</a:t>
            </a:r>
            <a:r>
              <a:rPr lang="en-US" baseline="0"/>
              <a:t> outputs </a:t>
            </a:r>
            <a:r>
              <a:rPr lang="en-US" baseline="0">
                <a:sym typeface="Wingdings"/>
              </a:rPr>
              <a:t> . </a:t>
            </a:r>
          </a:p>
          <a:p>
            <a:endParaRPr lang="en-US" baseline="0">
              <a:sym typeface="Wingdings"/>
            </a:endParaRPr>
          </a:p>
          <a:p>
            <a:r>
              <a:rPr lang="en-US" baseline="0">
                <a:sym typeface="Wingdings"/>
              </a:rPr>
              <a:t>We will now describe one new method that falls into this class, but we emphasize that many similar methods can be developed. </a:t>
            </a:r>
          </a:p>
          <a:p>
            <a:endParaRPr lang="en-US" baseline="0">
              <a:sym typeface="Wingdings"/>
            </a:endParaRPr>
          </a:p>
          <a:p>
            <a:endParaRPr lang="en-US" baseline="0">
              <a:sym typeface="Wingdings"/>
            </a:endParaRPr>
          </a:p>
          <a:p>
            <a:r>
              <a:rPr lang="en-US" baseline="0">
                <a:sym typeface="Wingdings"/>
              </a:rPr>
              <a:t>////////</a:t>
            </a:r>
          </a:p>
          <a:p>
            <a:r>
              <a:rPr lang="en-US" baseline="0">
                <a:sym typeface="Wingdings"/>
              </a:rPr>
              <a:t>By Semantometrics we do not mean: the use of “a combo of folksonomies, semantic web, and Xmetrics.”</a:t>
            </a:r>
            <a:endParaRPr lang="en-US"/>
          </a:p>
        </p:txBody>
      </p:sp>
      <p:sp>
        <p:nvSpPr>
          <p:cNvPr id="4" name="Slide Number Placeholder 3"/>
          <p:cNvSpPr>
            <a:spLocks noGrp="1"/>
          </p:cNvSpPr>
          <p:nvPr>
            <p:ph type="sldNum" sz="quarter" idx="10"/>
          </p:nvPr>
        </p:nvSpPr>
        <p:spPr/>
        <p:txBody>
          <a:bodyPr/>
          <a:lstStyle/>
          <a:p>
            <a:fld id="{430C94A0-CFE7-AF45-94E8-C412BA0F8CC8}" type="slidenum">
              <a:t>4</a:t>
            </a:fld>
            <a:endParaRPr lang="en-US"/>
          </a:p>
        </p:txBody>
      </p:sp>
    </p:spTree>
    <p:extLst>
      <p:ext uri="{BB962C8B-B14F-4D97-AF65-F5344CB8AC3E}">
        <p14:creationId xmlns:p14="http://schemas.microsoft.com/office/powerpoint/2010/main" val="360766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smtClean="0">
                <a:solidFill>
                  <a:schemeClr val="tx1"/>
                </a:solidFill>
                <a:latin typeface="+mn-lt"/>
                <a:ea typeface="+mn-ea"/>
                <a:cs typeface="+mn-cs"/>
              </a:rPr>
              <a:t>This hypothesis is based on the process of how research builds on the existing knowledge in order to create new knowledge on which others can build. A publication, which in this way creates a \bridge" between what we already know and something new which will people develop based on this knowledge, brings a contribution to science. A publication has a high contribution if it creates a \long bridge" between more distant areas of science.</a:t>
            </a:r>
            <a:endParaRPr lang="en-US"/>
          </a:p>
        </p:txBody>
      </p:sp>
      <p:sp>
        <p:nvSpPr>
          <p:cNvPr id="4" name="Slide Number Placeholder 3"/>
          <p:cNvSpPr>
            <a:spLocks noGrp="1"/>
          </p:cNvSpPr>
          <p:nvPr>
            <p:ph type="sldNum" sz="quarter" idx="10"/>
          </p:nvPr>
        </p:nvSpPr>
        <p:spPr/>
        <p:txBody>
          <a:bodyPr/>
          <a:lstStyle/>
          <a:p>
            <a:fld id="{430C94A0-CFE7-AF45-94E8-C412BA0F8CC8}" type="slidenum">
              <a:t>5</a:t>
            </a:fld>
            <a:endParaRPr lang="en-US"/>
          </a:p>
        </p:txBody>
      </p:sp>
    </p:spTree>
    <p:extLst>
      <p:ext uri="{BB962C8B-B14F-4D97-AF65-F5344CB8AC3E}">
        <p14:creationId xmlns:p14="http://schemas.microsoft.com/office/powerpoint/2010/main" val="125996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a:t>
            </a:r>
            <a:r>
              <a:rPr lang="en-US" baseline="0" dirty="0" smtClean="0"/>
              <a:t> because of loops in the citation network</a:t>
            </a:r>
            <a:endParaRPr lang="en-US" dirty="0"/>
          </a:p>
        </p:txBody>
      </p:sp>
      <p:sp>
        <p:nvSpPr>
          <p:cNvPr id="4" name="Slide Number Placeholder 3"/>
          <p:cNvSpPr>
            <a:spLocks noGrp="1"/>
          </p:cNvSpPr>
          <p:nvPr>
            <p:ph type="sldNum" sz="quarter" idx="10"/>
          </p:nvPr>
        </p:nvSpPr>
        <p:spPr/>
        <p:txBody>
          <a:bodyPr/>
          <a:lstStyle/>
          <a:p>
            <a:fld id="{430C94A0-CFE7-AF45-94E8-C412BA0F8CC8}" type="slidenum">
              <a:rPr lang="en-US" smtClean="0"/>
              <a:t>6</a:t>
            </a:fld>
            <a:endParaRPr lang="en-US"/>
          </a:p>
        </p:txBody>
      </p:sp>
    </p:spTree>
    <p:extLst>
      <p:ext uri="{BB962C8B-B14F-4D97-AF65-F5344CB8AC3E}">
        <p14:creationId xmlns:p14="http://schemas.microsoft.com/office/powerpoint/2010/main" val="279338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C94A0-CFE7-AF45-94E8-C412BA0F8CC8}" type="slidenum">
              <a:t>9</a:t>
            </a:fld>
            <a:endParaRPr lang="en-US"/>
          </a:p>
        </p:txBody>
      </p:sp>
    </p:spTree>
    <p:extLst>
      <p:ext uri="{BB962C8B-B14F-4D97-AF65-F5344CB8AC3E}">
        <p14:creationId xmlns:p14="http://schemas.microsoft.com/office/powerpoint/2010/main" val="2636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1: filtering out self-citations (articles 2 and 3)</a:t>
            </a:r>
          </a:p>
          <a:p>
            <a:r>
              <a:rPr lang="en-US" dirty="0" smtClean="0"/>
              <a:t>Example 2: practical paper </a:t>
            </a:r>
            <a:r>
              <a:rPr lang="en-US" dirty="0" err="1" smtClean="0"/>
              <a:t>vs</a:t>
            </a:r>
            <a:r>
              <a:rPr lang="en-US" baseline="0" dirty="0" smtClean="0"/>
              <a:t> popular topic (articles 8 and 9)</a:t>
            </a:r>
          </a:p>
          <a:p>
            <a:r>
              <a:rPr lang="en-US" baseline="0" dirty="0" smtClean="0"/>
              <a:t>Example 3: survey papers (popular and highly cited with almost no contribution)</a:t>
            </a:r>
            <a:endParaRPr lang="en-US" dirty="0"/>
          </a:p>
        </p:txBody>
      </p:sp>
      <p:sp>
        <p:nvSpPr>
          <p:cNvPr id="4" name="Slide Number Placeholder 3"/>
          <p:cNvSpPr>
            <a:spLocks noGrp="1"/>
          </p:cNvSpPr>
          <p:nvPr>
            <p:ph type="sldNum" sz="quarter" idx="10"/>
          </p:nvPr>
        </p:nvSpPr>
        <p:spPr/>
        <p:txBody>
          <a:bodyPr/>
          <a:lstStyle/>
          <a:p>
            <a:fld id="{430C94A0-CFE7-AF45-94E8-C412BA0F8CC8}" type="slidenum">
              <a:rPr lang="en-US" smtClean="0"/>
              <a:t>10</a:t>
            </a:fld>
            <a:endParaRPr lang="en-US"/>
          </a:p>
        </p:txBody>
      </p:sp>
    </p:spTree>
    <p:extLst>
      <p:ext uri="{BB962C8B-B14F-4D97-AF65-F5344CB8AC3E}">
        <p14:creationId xmlns:p14="http://schemas.microsoft.com/office/powerpoint/2010/main" val="157032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not trying to find a complete correlation</a:t>
            </a:r>
            <a:r>
              <a:rPr lang="en-US" baseline="0" dirty="0" smtClean="0"/>
              <a:t> (because citations are not the optimal measure), in fact a weak or no correlation is better.</a:t>
            </a:r>
          </a:p>
          <a:p>
            <a:r>
              <a:rPr lang="en-US" baseline="0" dirty="0" smtClean="0"/>
              <a:t>It’s not good to cite just for the sake of citing, on the other hand I have to cite what I’m writing about otherwise I won’t pass peer review.</a:t>
            </a:r>
            <a:endParaRPr lang="en-US" dirty="0"/>
          </a:p>
        </p:txBody>
      </p:sp>
      <p:sp>
        <p:nvSpPr>
          <p:cNvPr id="4" name="Slide Number Placeholder 3"/>
          <p:cNvSpPr>
            <a:spLocks noGrp="1"/>
          </p:cNvSpPr>
          <p:nvPr>
            <p:ph type="sldNum" sz="quarter" idx="10"/>
          </p:nvPr>
        </p:nvSpPr>
        <p:spPr/>
        <p:txBody>
          <a:bodyPr/>
          <a:lstStyle/>
          <a:p>
            <a:fld id="{430C94A0-CFE7-AF45-94E8-C412BA0F8CC8}" type="slidenum">
              <a:rPr lang="en-US" smtClean="0"/>
              <a:t>11</a:t>
            </a:fld>
            <a:endParaRPr lang="en-US"/>
          </a:p>
        </p:txBody>
      </p:sp>
    </p:spTree>
    <p:extLst>
      <p:ext uri="{BB962C8B-B14F-4D97-AF65-F5344CB8AC3E}">
        <p14:creationId xmlns:p14="http://schemas.microsoft.com/office/powerpoint/2010/main" val="166310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leads us to the conlusion that it is not possible to evaluate research impact without accessing the research</a:t>
            </a:r>
            <a:r>
              <a:rPr lang="en-US" baseline="0"/>
              <a:t> outputs </a:t>
            </a:r>
            <a:r>
              <a:rPr lang="en-US" baseline="0">
                <a:sym typeface="Wingdings"/>
              </a:rPr>
              <a:t></a:t>
            </a:r>
            <a:endParaRPr lang="en-US"/>
          </a:p>
        </p:txBody>
      </p:sp>
      <p:sp>
        <p:nvSpPr>
          <p:cNvPr id="4" name="Slide Number Placeholder 3"/>
          <p:cNvSpPr>
            <a:spLocks noGrp="1"/>
          </p:cNvSpPr>
          <p:nvPr>
            <p:ph type="sldNum" sz="quarter" idx="10"/>
          </p:nvPr>
        </p:nvSpPr>
        <p:spPr/>
        <p:txBody>
          <a:bodyPr/>
          <a:lstStyle/>
          <a:p>
            <a:fld id="{430C94A0-CFE7-AF45-94E8-C412BA0F8CC8}" type="slidenum">
              <a:t>13</a:t>
            </a:fld>
            <a:endParaRPr lang="en-US"/>
          </a:p>
        </p:txBody>
      </p:sp>
    </p:spTree>
    <p:extLst>
      <p:ext uri="{BB962C8B-B14F-4D97-AF65-F5344CB8AC3E}">
        <p14:creationId xmlns:p14="http://schemas.microsoft.com/office/powerpoint/2010/main" val="211446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28854"/>
            <a:ext cx="8229600" cy="951453"/>
          </a:xfrm>
        </p:spPr>
        <p:txBody>
          <a:bodyPr/>
          <a:lstStyle/>
          <a:p>
            <a:r>
              <a:rPr lang="en-GB" dirty="0" smtClean="0"/>
              <a:t>Click to edit Master title style</a:t>
            </a:r>
            <a:endParaRPr lang="en-US" dirty="0"/>
          </a:p>
        </p:txBody>
      </p:sp>
      <p:sp>
        <p:nvSpPr>
          <p:cNvPr id="3" name="Content Placeholder 2"/>
          <p:cNvSpPr>
            <a:spLocks noGrp="1"/>
          </p:cNvSpPr>
          <p:nvPr>
            <p:ph idx="1"/>
          </p:nvPr>
        </p:nvSpPr>
        <p:spPr>
          <a:xfrm>
            <a:off x="457200" y="1287028"/>
            <a:ext cx="8229600" cy="4760696"/>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12"/>
          </p:nvPr>
        </p:nvSpPr>
        <p:spPr>
          <a:xfrm>
            <a:off x="3236696" y="6403388"/>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386264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5" name="Footer Placeholder 4"/>
          <p:cNvSpPr>
            <a:spLocks noGrp="1"/>
          </p:cNvSpPr>
          <p:nvPr>
            <p:ph type="ftr" sz="quarter" idx="11"/>
          </p:nvPr>
        </p:nvSpPr>
        <p:spPr>
          <a:xfrm>
            <a:off x="3125075" y="642813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135208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5" name="Footer Placeholder 4"/>
          <p:cNvSpPr>
            <a:spLocks noGrp="1"/>
          </p:cNvSpPr>
          <p:nvPr>
            <p:ph type="ftr" sz="quarter" idx="11"/>
          </p:nvPr>
        </p:nvSpPr>
        <p:spPr>
          <a:xfrm>
            <a:off x="3125075" y="642813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197248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5" name="Footer Placeholder 4"/>
          <p:cNvSpPr>
            <a:spLocks noGrp="1"/>
          </p:cNvSpPr>
          <p:nvPr>
            <p:ph type="ftr" sz="quarter" idx="11"/>
          </p:nvPr>
        </p:nvSpPr>
        <p:spPr>
          <a:xfrm>
            <a:off x="3125075" y="642813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293921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5" name="Footer Placeholder 4"/>
          <p:cNvSpPr>
            <a:spLocks noGrp="1"/>
          </p:cNvSpPr>
          <p:nvPr>
            <p:ph type="ftr" sz="quarter" idx="11"/>
          </p:nvPr>
        </p:nvSpPr>
        <p:spPr>
          <a:xfrm>
            <a:off x="3125075" y="642813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227195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6" name="Footer Placeholder 5"/>
          <p:cNvSpPr>
            <a:spLocks noGrp="1"/>
          </p:cNvSpPr>
          <p:nvPr>
            <p:ph type="ftr" sz="quarter" idx="11"/>
          </p:nvPr>
        </p:nvSpPr>
        <p:spPr>
          <a:xfrm>
            <a:off x="3125075" y="642813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402579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8" name="Footer Placeholder 7"/>
          <p:cNvSpPr>
            <a:spLocks noGrp="1"/>
          </p:cNvSpPr>
          <p:nvPr>
            <p:ph type="ftr" sz="quarter" idx="11"/>
          </p:nvPr>
        </p:nvSpPr>
        <p:spPr>
          <a:xfrm>
            <a:off x="3125075" y="642813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407035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4" name="Footer Placeholder 3"/>
          <p:cNvSpPr>
            <a:spLocks noGrp="1"/>
          </p:cNvSpPr>
          <p:nvPr>
            <p:ph type="ftr" sz="quarter" idx="11"/>
          </p:nvPr>
        </p:nvSpPr>
        <p:spPr>
          <a:xfrm>
            <a:off x="3125075" y="642813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376127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3" name="Footer Placeholder 2"/>
          <p:cNvSpPr>
            <a:spLocks noGrp="1"/>
          </p:cNvSpPr>
          <p:nvPr>
            <p:ph type="ftr" sz="quarter" idx="11"/>
          </p:nvPr>
        </p:nvSpPr>
        <p:spPr>
          <a:xfrm>
            <a:off x="3125075" y="642813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385624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6" name="Footer Placeholder 5"/>
          <p:cNvSpPr>
            <a:spLocks noGrp="1"/>
          </p:cNvSpPr>
          <p:nvPr>
            <p:ph type="ftr" sz="quarter" idx="11"/>
          </p:nvPr>
        </p:nvSpPr>
        <p:spPr>
          <a:xfrm>
            <a:off x="3125075" y="642813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281354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96070" y="5807355"/>
            <a:ext cx="2133600" cy="365125"/>
          </a:xfrm>
          <a:prstGeom prst="rect">
            <a:avLst/>
          </a:prstGeom>
        </p:spPr>
        <p:txBody>
          <a:bodyPr/>
          <a:lstStyle/>
          <a:p>
            <a:fld id="{9984B409-7E9A-405D-8EA1-5F741E05E5DF}" type="datetimeFigureOut">
              <a:rPr lang="en-GB" smtClean="0"/>
              <a:t>11/09/2014</a:t>
            </a:fld>
            <a:endParaRPr lang="en-GB"/>
          </a:p>
        </p:txBody>
      </p:sp>
      <p:sp>
        <p:nvSpPr>
          <p:cNvPr id="6" name="Footer Placeholder 5"/>
          <p:cNvSpPr>
            <a:spLocks noGrp="1"/>
          </p:cNvSpPr>
          <p:nvPr>
            <p:ph type="ftr" sz="quarter" idx="11"/>
          </p:nvPr>
        </p:nvSpPr>
        <p:spPr>
          <a:xfrm>
            <a:off x="3125075" y="642813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2911356" y="6372543"/>
            <a:ext cx="2133600" cy="365125"/>
          </a:xfrm>
          <a:prstGeom prst="rect">
            <a:avLst/>
          </a:prstGeom>
        </p:spPr>
        <p:txBody>
          <a:bodyPr/>
          <a:lstStyle/>
          <a:p>
            <a:fld id="{2F10C618-C76D-493D-9C0F-45BC7D0E2061}" type="slidenum">
              <a:rPr lang="en-GB" smtClean="0"/>
              <a:t>‹#›</a:t>
            </a:fld>
            <a:endParaRPr lang="en-GB"/>
          </a:p>
        </p:txBody>
      </p:sp>
    </p:spTree>
    <p:extLst>
      <p:ext uri="{BB962C8B-B14F-4D97-AF65-F5344CB8AC3E}">
        <p14:creationId xmlns:p14="http://schemas.microsoft.com/office/powerpoint/2010/main" val="39072745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1856"/>
            <a:ext cx="8229600" cy="1024949"/>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482620"/>
            <a:ext cx="8229600" cy="4682684"/>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1" name="TextBox 10"/>
          <p:cNvSpPr txBox="1"/>
          <p:nvPr/>
        </p:nvSpPr>
        <p:spPr>
          <a:xfrm>
            <a:off x="-2434" y="422314"/>
            <a:ext cx="9161886" cy="72000"/>
          </a:xfrm>
          <a:prstGeom prst="rect">
            <a:avLst/>
          </a:prstGeom>
          <a:solidFill>
            <a:srgbClr val="FF5629"/>
          </a:solidFill>
        </p:spPr>
        <p:txBody>
          <a:bodyPr wrap="square" rtlCol="0">
            <a:spAutoFit/>
          </a:bodyPr>
          <a:lstStyle/>
          <a:p>
            <a:endParaRPr lang="en-US" dirty="0"/>
          </a:p>
        </p:txBody>
      </p:sp>
      <p:sp>
        <p:nvSpPr>
          <p:cNvPr id="10" name="TextBox 9"/>
          <p:cNvSpPr txBox="1"/>
          <p:nvPr/>
        </p:nvSpPr>
        <p:spPr>
          <a:xfrm>
            <a:off x="-10160" y="-27709"/>
            <a:ext cx="9172046" cy="72000"/>
          </a:xfrm>
          <a:prstGeom prst="rect">
            <a:avLst/>
          </a:prstGeom>
          <a:solidFill>
            <a:srgbClr val="232625"/>
          </a:solidFill>
        </p:spPr>
        <p:txBody>
          <a:bodyPr wrap="square" rtlCol="0">
            <a:spAutoFit/>
          </a:bodyPr>
          <a:lstStyle/>
          <a:p>
            <a:endParaRPr lang="en-US" dirty="0"/>
          </a:p>
        </p:txBody>
      </p:sp>
      <p:sp>
        <p:nvSpPr>
          <p:cNvPr id="12" name="TextBox 11"/>
          <p:cNvSpPr txBox="1"/>
          <p:nvPr/>
        </p:nvSpPr>
        <p:spPr>
          <a:xfrm>
            <a:off x="-8146" y="38926"/>
            <a:ext cx="9149712" cy="393547"/>
          </a:xfrm>
          <a:prstGeom prst="rect">
            <a:avLst/>
          </a:prstGeom>
          <a:solidFill>
            <a:srgbClr val="D2D9B8"/>
          </a:solidFill>
        </p:spPr>
        <p:txBody>
          <a:bodyPr wrap="square" rtlCol="0">
            <a:spAutoFit/>
          </a:bodyPr>
          <a:lstStyle/>
          <a:p>
            <a:endParaRPr lang="en-US" dirty="0"/>
          </a:p>
        </p:txBody>
      </p:sp>
      <p:sp>
        <p:nvSpPr>
          <p:cNvPr id="13" name="TextBox 12"/>
          <p:cNvSpPr txBox="1"/>
          <p:nvPr/>
        </p:nvSpPr>
        <p:spPr>
          <a:xfrm>
            <a:off x="-10160" y="6284875"/>
            <a:ext cx="9161886" cy="36000"/>
          </a:xfrm>
          <a:prstGeom prst="rect">
            <a:avLst/>
          </a:prstGeom>
          <a:solidFill>
            <a:srgbClr val="FF5629"/>
          </a:solidFill>
        </p:spPr>
        <p:txBody>
          <a:bodyPr wrap="square" rtlCol="0">
            <a:spAutoFit/>
          </a:bodyPr>
          <a:lstStyle/>
          <a:p>
            <a:endParaRPr lang="en-US" dirty="0"/>
          </a:p>
        </p:txBody>
      </p:sp>
      <p:sp>
        <p:nvSpPr>
          <p:cNvPr id="15" name="TextBox 14"/>
          <p:cNvSpPr txBox="1"/>
          <p:nvPr/>
        </p:nvSpPr>
        <p:spPr>
          <a:xfrm>
            <a:off x="4229582" y="6363682"/>
            <a:ext cx="1322404" cy="369332"/>
          </a:xfrm>
          <a:prstGeom prst="rect">
            <a:avLst/>
          </a:prstGeom>
          <a:noFill/>
        </p:spPr>
        <p:txBody>
          <a:bodyPr wrap="square" rtlCol="0">
            <a:spAutoFit/>
          </a:bodyPr>
          <a:lstStyle/>
          <a:p>
            <a:fld id="{2EB200B5-D399-E04B-8E11-79A9EBA4DCF1}" type="slidenum">
              <a:rPr lang="en-US" smtClean="0"/>
              <a:pPr/>
              <a:t>‹#›</a:t>
            </a:fld>
            <a:r>
              <a:rPr lang="en-US" dirty="0" smtClean="0"/>
              <a:t>/15</a:t>
            </a:r>
            <a:endParaRPr lang="en-US" dirty="0"/>
          </a:p>
        </p:txBody>
      </p:sp>
    </p:spTree>
    <p:extLst>
      <p:ext uri="{BB962C8B-B14F-4D97-AF65-F5344CB8AC3E}">
        <p14:creationId xmlns:p14="http://schemas.microsoft.com/office/powerpoint/2010/main" val="11372533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3600" kern="1200" baseline="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63661"/>
            <a:ext cx="8208912" cy="1470025"/>
          </a:xfrm>
        </p:spPr>
        <p:txBody>
          <a:bodyPr>
            <a:noAutofit/>
          </a:bodyPr>
          <a:lstStyle/>
          <a:p>
            <a:pPr algn="ctr"/>
            <a:r>
              <a:rPr lang="en-US" sz="3500" dirty="0" smtClean="0">
                <a:solidFill>
                  <a:srgbClr val="FF6600"/>
                </a:solidFill>
              </a:rPr>
              <a:t>A New Semantic Similarity Based Measure for Assessing Research Contribution</a:t>
            </a:r>
            <a:endParaRPr lang="en-GB" sz="3500" dirty="0">
              <a:solidFill>
                <a:srgbClr val="FF6600"/>
              </a:solidFill>
            </a:endParaRPr>
          </a:p>
        </p:txBody>
      </p:sp>
      <p:sp>
        <p:nvSpPr>
          <p:cNvPr id="3" name="Subtitle 2"/>
          <p:cNvSpPr>
            <a:spLocks noGrp="1"/>
          </p:cNvSpPr>
          <p:nvPr>
            <p:ph type="subTitle" idx="1"/>
          </p:nvPr>
        </p:nvSpPr>
        <p:spPr>
          <a:xfrm>
            <a:off x="1410087" y="3899028"/>
            <a:ext cx="6400800" cy="1752600"/>
          </a:xfrm>
        </p:spPr>
        <p:txBody>
          <a:bodyPr>
            <a:normAutofit/>
          </a:bodyPr>
          <a:lstStyle/>
          <a:p>
            <a:r>
              <a:rPr lang="en-US" sz="2400" dirty="0"/>
              <a:t>Petr </a:t>
            </a:r>
            <a:r>
              <a:rPr lang="en-US" sz="2400" dirty="0" err="1"/>
              <a:t>Knoth &amp; Drahomira Herrmannova</a:t>
            </a:r>
          </a:p>
          <a:p>
            <a:r>
              <a:rPr lang="en-US" sz="2400" dirty="0" err="1"/>
              <a:t>Knowledge Media institute, </a:t>
            </a:r>
            <a:r>
              <a:rPr lang="en-US" sz="2400" dirty="0"/>
              <a:t>The Open University</a:t>
            </a:r>
          </a:p>
        </p:txBody>
      </p:sp>
    </p:spTree>
    <p:extLst>
      <p:ext uri="{BB962C8B-B14F-4D97-AF65-F5344CB8AC3E}">
        <p14:creationId xmlns:p14="http://schemas.microsoft.com/office/powerpoint/2010/main" val="40738044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037562"/>
              </p:ext>
            </p:extLst>
          </p:nvPr>
        </p:nvGraphicFramePr>
        <p:xfrm>
          <a:off x="467544" y="1484784"/>
          <a:ext cx="8229600" cy="4450080"/>
        </p:xfrm>
        <a:graphic>
          <a:graphicData uri="http://schemas.openxmlformats.org/drawingml/2006/table">
            <a:tbl>
              <a:tblPr firstRow="1" lastRow="1" bandRow="1">
                <a:tableStyleId>{616DA210-FB5B-4158-B5E0-FEB733F419BA}</a:tableStyleId>
              </a:tblPr>
              <a:tblGrid>
                <a:gridCol w="1666528"/>
                <a:gridCol w="2232248"/>
                <a:gridCol w="2448272"/>
                <a:gridCol w="1882552"/>
              </a:tblGrid>
              <a:tr h="370840">
                <a:tc>
                  <a:txBody>
                    <a:bodyPr/>
                    <a:lstStyle/>
                    <a:p>
                      <a:r>
                        <a:rPr lang="en-US" dirty="0" smtClean="0"/>
                        <a:t>Publication</a:t>
                      </a:r>
                      <a:r>
                        <a:rPr lang="en-US" baseline="0" dirty="0" smtClean="0"/>
                        <a:t> no.</a:t>
                      </a:r>
                      <a:endParaRPr lang="en-GB" dirty="0"/>
                    </a:p>
                  </a:txBody>
                  <a:tcPr/>
                </a:tc>
                <a:tc>
                  <a:txBody>
                    <a:bodyPr/>
                    <a:lstStyle/>
                    <a:p>
                      <a:r>
                        <a:rPr lang="en-US" dirty="0" smtClean="0"/>
                        <a:t>|B| (Citation score)</a:t>
                      </a:r>
                      <a:endParaRPr lang="en-GB" dirty="0"/>
                    </a:p>
                  </a:txBody>
                  <a:tcPr/>
                </a:tc>
                <a:tc>
                  <a:txBody>
                    <a:bodyPr/>
                    <a:lstStyle/>
                    <a:p>
                      <a:r>
                        <a:rPr lang="en-US" dirty="0" smtClean="0"/>
                        <a:t>|A|</a:t>
                      </a:r>
                      <a:r>
                        <a:rPr lang="en-US" baseline="0" dirty="0" smtClean="0"/>
                        <a:t> (No. of references)</a:t>
                      </a:r>
                      <a:endParaRPr lang="en-GB" dirty="0"/>
                    </a:p>
                  </a:txBody>
                  <a:tcPr/>
                </a:tc>
                <a:tc>
                  <a:txBody>
                    <a:bodyPr/>
                    <a:lstStyle/>
                    <a:p>
                      <a:r>
                        <a:rPr lang="en-US" dirty="0" smtClean="0"/>
                        <a:t>Contribution</a:t>
                      </a:r>
                      <a:endParaRPr lang="en-GB" dirty="0"/>
                    </a:p>
                  </a:txBody>
                  <a:tcPr/>
                </a:tc>
              </a:tr>
              <a:tr h="370840">
                <a:tc>
                  <a:txBody>
                    <a:bodyPr/>
                    <a:lstStyle/>
                    <a:p>
                      <a:pPr algn="r"/>
                      <a:r>
                        <a:rPr lang="en-US" dirty="0" smtClean="0"/>
                        <a:t>1</a:t>
                      </a:r>
                      <a:endParaRPr lang="en-GB" dirty="0"/>
                    </a:p>
                  </a:txBody>
                  <a:tcPr/>
                </a:tc>
                <a:tc>
                  <a:txBody>
                    <a:bodyPr/>
                    <a:lstStyle/>
                    <a:p>
                      <a:r>
                        <a:rPr lang="en-US" dirty="0" smtClean="0"/>
                        <a:t>5</a:t>
                      </a:r>
                      <a:r>
                        <a:rPr lang="en-US" baseline="0" dirty="0" smtClean="0"/>
                        <a:t> (9)</a:t>
                      </a:r>
                      <a:endParaRPr lang="en-GB" dirty="0"/>
                    </a:p>
                  </a:txBody>
                  <a:tcPr/>
                </a:tc>
                <a:tc>
                  <a:txBody>
                    <a:bodyPr/>
                    <a:lstStyle/>
                    <a:p>
                      <a:r>
                        <a:rPr lang="en-US" dirty="0" smtClean="0"/>
                        <a:t>6 (8)</a:t>
                      </a:r>
                      <a:endParaRPr lang="en-GB" dirty="0"/>
                    </a:p>
                  </a:txBody>
                  <a:tcPr/>
                </a:tc>
                <a:tc>
                  <a:txBody>
                    <a:bodyPr/>
                    <a:lstStyle/>
                    <a:p>
                      <a:r>
                        <a:rPr lang="en-US" dirty="0" smtClean="0"/>
                        <a:t>0.4160</a:t>
                      </a:r>
                      <a:endParaRPr lang="en-GB" dirty="0"/>
                    </a:p>
                  </a:txBody>
                  <a:tcPr/>
                </a:tc>
              </a:tr>
              <a:tr h="370840">
                <a:tc>
                  <a:txBody>
                    <a:bodyPr/>
                    <a:lstStyle/>
                    <a:p>
                      <a:pPr algn="r"/>
                      <a:r>
                        <a:rPr lang="en-US" dirty="0" smtClean="0"/>
                        <a:t>2</a:t>
                      </a:r>
                      <a:endParaRPr lang="en-GB" dirty="0"/>
                    </a:p>
                  </a:txBody>
                  <a:tcPr/>
                </a:tc>
                <a:tc>
                  <a:txBody>
                    <a:bodyPr/>
                    <a:lstStyle/>
                    <a:p>
                      <a:r>
                        <a:rPr lang="en-US" dirty="0" smtClean="0"/>
                        <a:t>7 (11)</a:t>
                      </a:r>
                      <a:endParaRPr lang="en-GB" dirty="0"/>
                    </a:p>
                  </a:txBody>
                  <a:tcPr/>
                </a:tc>
                <a:tc>
                  <a:txBody>
                    <a:bodyPr/>
                    <a:lstStyle/>
                    <a:p>
                      <a:r>
                        <a:rPr lang="en-US" dirty="0" smtClean="0"/>
                        <a:t>52 (93)</a:t>
                      </a:r>
                      <a:endParaRPr lang="en-GB" dirty="0"/>
                    </a:p>
                  </a:txBody>
                  <a:tcPr/>
                </a:tc>
                <a:tc>
                  <a:txBody>
                    <a:bodyPr/>
                    <a:lstStyle/>
                    <a:p>
                      <a:r>
                        <a:rPr lang="en-US" dirty="0" smtClean="0"/>
                        <a:t>0.3576</a:t>
                      </a:r>
                      <a:endParaRPr lang="en-GB" dirty="0"/>
                    </a:p>
                  </a:txBody>
                  <a:tcPr/>
                </a:tc>
              </a:tr>
              <a:tr h="370840">
                <a:tc>
                  <a:txBody>
                    <a:bodyPr/>
                    <a:lstStyle/>
                    <a:p>
                      <a:pPr algn="r"/>
                      <a:r>
                        <a:rPr lang="en-US" dirty="0" smtClean="0"/>
                        <a:t>3</a:t>
                      </a:r>
                      <a:endParaRPr lang="en-GB" dirty="0"/>
                    </a:p>
                  </a:txBody>
                  <a:tcPr/>
                </a:tc>
                <a:tc>
                  <a:txBody>
                    <a:bodyPr/>
                    <a:lstStyle/>
                    <a:p>
                      <a:r>
                        <a:rPr lang="en-US" dirty="0" smtClean="0"/>
                        <a:t>12 (20)</a:t>
                      </a:r>
                      <a:endParaRPr lang="en-GB" dirty="0"/>
                    </a:p>
                  </a:txBody>
                  <a:tcPr/>
                </a:tc>
                <a:tc>
                  <a:txBody>
                    <a:bodyPr/>
                    <a:lstStyle/>
                    <a:p>
                      <a:r>
                        <a:rPr lang="en-US" dirty="0" smtClean="0"/>
                        <a:t>15 (31)</a:t>
                      </a:r>
                      <a:endParaRPr lang="en-GB" dirty="0"/>
                    </a:p>
                  </a:txBody>
                  <a:tcPr/>
                </a:tc>
                <a:tc>
                  <a:txBody>
                    <a:bodyPr/>
                    <a:lstStyle/>
                    <a:p>
                      <a:r>
                        <a:rPr lang="en-US" dirty="0" smtClean="0"/>
                        <a:t>0.4874</a:t>
                      </a:r>
                      <a:endParaRPr lang="en-GB" dirty="0"/>
                    </a:p>
                  </a:txBody>
                  <a:tcPr/>
                </a:tc>
              </a:tr>
              <a:tr h="370840">
                <a:tc>
                  <a:txBody>
                    <a:bodyPr/>
                    <a:lstStyle/>
                    <a:p>
                      <a:pPr algn="r"/>
                      <a:r>
                        <a:rPr lang="en-US" dirty="0" smtClean="0"/>
                        <a:t>4</a:t>
                      </a:r>
                      <a:endParaRPr lang="en-GB" dirty="0"/>
                    </a:p>
                  </a:txBody>
                  <a:tcPr/>
                </a:tc>
                <a:tc>
                  <a:txBody>
                    <a:bodyPr/>
                    <a:lstStyle/>
                    <a:p>
                      <a:r>
                        <a:rPr lang="en-US" dirty="0" smtClean="0"/>
                        <a:t>14 (27)</a:t>
                      </a:r>
                      <a:endParaRPr lang="en-GB" dirty="0"/>
                    </a:p>
                  </a:txBody>
                  <a:tcPr/>
                </a:tc>
                <a:tc>
                  <a:txBody>
                    <a:bodyPr/>
                    <a:lstStyle/>
                    <a:p>
                      <a:r>
                        <a:rPr lang="en-US" dirty="0" smtClean="0"/>
                        <a:t>27 (72)</a:t>
                      </a:r>
                      <a:r>
                        <a:rPr lang="en-US" baseline="0" dirty="0" smtClean="0"/>
                        <a:t> </a:t>
                      </a:r>
                      <a:endParaRPr lang="en-GB" dirty="0"/>
                    </a:p>
                  </a:txBody>
                  <a:tcPr/>
                </a:tc>
                <a:tc>
                  <a:txBody>
                    <a:bodyPr/>
                    <a:lstStyle/>
                    <a:p>
                      <a:r>
                        <a:rPr lang="en-US" dirty="0" smtClean="0"/>
                        <a:t>0.4026</a:t>
                      </a:r>
                      <a:endParaRPr lang="en-GB" dirty="0"/>
                    </a:p>
                  </a:txBody>
                  <a:tcPr/>
                </a:tc>
              </a:tr>
              <a:tr h="370840">
                <a:tc>
                  <a:txBody>
                    <a:bodyPr/>
                    <a:lstStyle/>
                    <a:p>
                      <a:pPr algn="r"/>
                      <a:r>
                        <a:rPr lang="en-US" dirty="0" smtClean="0"/>
                        <a:t>5</a:t>
                      </a:r>
                      <a:endParaRPr lang="en-GB" dirty="0"/>
                    </a:p>
                  </a:txBody>
                  <a:tcPr/>
                </a:tc>
                <a:tc>
                  <a:txBody>
                    <a:bodyPr/>
                    <a:lstStyle/>
                    <a:p>
                      <a:r>
                        <a:rPr lang="en-US" dirty="0" smtClean="0"/>
                        <a:t>16 (30) </a:t>
                      </a:r>
                      <a:endParaRPr lang="en-GB" dirty="0"/>
                    </a:p>
                  </a:txBody>
                  <a:tcPr/>
                </a:tc>
                <a:tc>
                  <a:txBody>
                    <a:bodyPr/>
                    <a:lstStyle/>
                    <a:p>
                      <a:r>
                        <a:rPr lang="en-US" dirty="0" smtClean="0"/>
                        <a:t>12 (21) </a:t>
                      </a:r>
                      <a:endParaRPr lang="en-GB" dirty="0"/>
                    </a:p>
                  </a:txBody>
                  <a:tcPr/>
                </a:tc>
                <a:tc>
                  <a:txBody>
                    <a:bodyPr/>
                    <a:lstStyle/>
                    <a:p>
                      <a:r>
                        <a:rPr lang="en-US" dirty="0" smtClean="0"/>
                        <a:t>0.5117</a:t>
                      </a:r>
                      <a:endParaRPr lang="en-GB" dirty="0"/>
                    </a:p>
                  </a:txBody>
                  <a:tcPr/>
                </a:tc>
              </a:tr>
              <a:tr h="370840">
                <a:tc>
                  <a:txBody>
                    <a:bodyPr/>
                    <a:lstStyle/>
                    <a:p>
                      <a:pPr algn="r"/>
                      <a:r>
                        <a:rPr lang="en-US" dirty="0" smtClean="0"/>
                        <a:t>6</a:t>
                      </a:r>
                      <a:endParaRPr lang="en-GB" dirty="0"/>
                    </a:p>
                  </a:txBody>
                  <a:tcPr/>
                </a:tc>
                <a:tc>
                  <a:txBody>
                    <a:bodyPr/>
                    <a:lstStyle/>
                    <a:p>
                      <a:r>
                        <a:rPr lang="en-US" dirty="0" smtClean="0"/>
                        <a:t>25 (41) </a:t>
                      </a:r>
                      <a:endParaRPr lang="en-GB" dirty="0"/>
                    </a:p>
                  </a:txBody>
                  <a:tcPr/>
                </a:tc>
                <a:tc>
                  <a:txBody>
                    <a:bodyPr/>
                    <a:lstStyle/>
                    <a:p>
                      <a:r>
                        <a:rPr lang="en-US" dirty="0" smtClean="0"/>
                        <a:t>8 (13)</a:t>
                      </a:r>
                      <a:endParaRPr lang="en-GB" dirty="0"/>
                    </a:p>
                  </a:txBody>
                  <a:tcPr/>
                </a:tc>
                <a:tc>
                  <a:txBody>
                    <a:bodyPr/>
                    <a:lstStyle/>
                    <a:p>
                      <a:r>
                        <a:rPr lang="en-US" dirty="0" smtClean="0"/>
                        <a:t>0.4123</a:t>
                      </a:r>
                      <a:endParaRPr lang="en-GB" dirty="0"/>
                    </a:p>
                  </a:txBody>
                  <a:tcPr/>
                </a:tc>
              </a:tr>
              <a:tr h="370840">
                <a:tc>
                  <a:txBody>
                    <a:bodyPr/>
                    <a:lstStyle/>
                    <a:p>
                      <a:pPr algn="r"/>
                      <a:r>
                        <a:rPr lang="en-US" dirty="0" smtClean="0"/>
                        <a:t>7</a:t>
                      </a:r>
                      <a:endParaRPr lang="en-GB" dirty="0"/>
                    </a:p>
                  </a:txBody>
                  <a:tcPr/>
                </a:tc>
                <a:tc>
                  <a:txBody>
                    <a:bodyPr/>
                    <a:lstStyle/>
                    <a:p>
                      <a:r>
                        <a:rPr lang="en-US" dirty="0" smtClean="0"/>
                        <a:t>39 (71</a:t>
                      </a:r>
                      <a:r>
                        <a:rPr lang="en-US" baseline="0" dirty="0" smtClean="0"/>
                        <a:t>) </a:t>
                      </a:r>
                      <a:endParaRPr lang="en-GB" dirty="0"/>
                    </a:p>
                  </a:txBody>
                  <a:tcPr/>
                </a:tc>
                <a:tc>
                  <a:txBody>
                    <a:bodyPr/>
                    <a:lstStyle/>
                    <a:p>
                      <a:r>
                        <a:rPr lang="en-US" dirty="0" smtClean="0"/>
                        <a:t>70 (128)</a:t>
                      </a:r>
                      <a:endParaRPr lang="en-GB" dirty="0"/>
                    </a:p>
                  </a:txBody>
                  <a:tcPr/>
                </a:tc>
                <a:tc>
                  <a:txBody>
                    <a:bodyPr/>
                    <a:lstStyle/>
                    <a:p>
                      <a:r>
                        <a:rPr lang="en-US" dirty="0" smtClean="0"/>
                        <a:t>0.4309</a:t>
                      </a:r>
                      <a:endParaRPr lang="en-GB" dirty="0"/>
                    </a:p>
                  </a:txBody>
                  <a:tcPr/>
                </a:tc>
              </a:tr>
              <a:tr h="370840">
                <a:tc>
                  <a:txBody>
                    <a:bodyPr/>
                    <a:lstStyle/>
                    <a:p>
                      <a:pPr algn="r"/>
                      <a:r>
                        <a:rPr lang="en-US" dirty="0" smtClean="0"/>
                        <a:t>8</a:t>
                      </a:r>
                      <a:endParaRPr lang="en-GB" dirty="0"/>
                    </a:p>
                  </a:txBody>
                  <a:tcPr/>
                </a:tc>
                <a:tc>
                  <a:txBody>
                    <a:bodyPr/>
                    <a:lstStyle/>
                    <a:p>
                      <a:r>
                        <a:rPr lang="en-US" dirty="0" smtClean="0"/>
                        <a:t>53</a:t>
                      </a:r>
                      <a:r>
                        <a:rPr lang="en-US" baseline="0" dirty="0" smtClean="0"/>
                        <a:t> (131)</a:t>
                      </a:r>
                      <a:endParaRPr lang="en-GB" dirty="0"/>
                    </a:p>
                  </a:txBody>
                  <a:tcPr/>
                </a:tc>
                <a:tc>
                  <a:txBody>
                    <a:bodyPr/>
                    <a:lstStyle/>
                    <a:p>
                      <a:r>
                        <a:rPr lang="en-US" dirty="0" smtClean="0"/>
                        <a:t>3 (10) </a:t>
                      </a:r>
                      <a:endParaRPr lang="en-GB" dirty="0"/>
                    </a:p>
                  </a:txBody>
                  <a:tcPr/>
                </a:tc>
                <a:tc>
                  <a:txBody>
                    <a:bodyPr/>
                    <a:lstStyle/>
                    <a:p>
                      <a:r>
                        <a:rPr lang="en-US" dirty="0" smtClean="0"/>
                        <a:t>0.5197</a:t>
                      </a:r>
                      <a:endParaRPr lang="en-GB" dirty="0"/>
                    </a:p>
                  </a:txBody>
                  <a:tcPr/>
                </a:tc>
              </a:tr>
              <a:tr h="370840">
                <a:tc>
                  <a:txBody>
                    <a:bodyPr/>
                    <a:lstStyle/>
                    <a:p>
                      <a:pPr algn="r"/>
                      <a:r>
                        <a:rPr lang="en-US" dirty="0" smtClean="0"/>
                        <a:t>9</a:t>
                      </a:r>
                      <a:endParaRPr lang="en-GB" dirty="0"/>
                    </a:p>
                  </a:txBody>
                  <a:tcPr/>
                </a:tc>
                <a:tc>
                  <a:txBody>
                    <a:bodyPr/>
                    <a:lstStyle/>
                    <a:p>
                      <a:r>
                        <a:rPr lang="en-US" dirty="0" smtClean="0"/>
                        <a:t>131 (258)</a:t>
                      </a:r>
                      <a:endParaRPr lang="en-GB" dirty="0"/>
                    </a:p>
                  </a:txBody>
                  <a:tcPr/>
                </a:tc>
                <a:tc>
                  <a:txBody>
                    <a:bodyPr/>
                    <a:lstStyle/>
                    <a:p>
                      <a:r>
                        <a:rPr lang="en-US" dirty="0" smtClean="0"/>
                        <a:t>22 (32)</a:t>
                      </a:r>
                      <a:endParaRPr lang="en-GB" dirty="0"/>
                    </a:p>
                  </a:txBody>
                  <a:tcPr/>
                </a:tc>
                <a:tc>
                  <a:txBody>
                    <a:bodyPr/>
                    <a:lstStyle/>
                    <a:p>
                      <a:r>
                        <a:rPr lang="en-US" dirty="0" smtClean="0"/>
                        <a:t>0.5058</a:t>
                      </a:r>
                      <a:endParaRPr lang="en-GB" dirty="0"/>
                    </a:p>
                  </a:txBody>
                  <a:tcPr/>
                </a:tc>
              </a:tr>
              <a:tr h="370840">
                <a:tc>
                  <a:txBody>
                    <a:bodyPr/>
                    <a:lstStyle/>
                    <a:p>
                      <a:pPr algn="r"/>
                      <a:r>
                        <a:rPr lang="en-US" dirty="0" smtClean="0"/>
                        <a:t>10</a:t>
                      </a:r>
                      <a:endParaRPr lang="en-GB" dirty="0"/>
                    </a:p>
                  </a:txBody>
                  <a:tcPr/>
                </a:tc>
                <a:tc>
                  <a:txBody>
                    <a:bodyPr/>
                    <a:lstStyle/>
                    <a:p>
                      <a:r>
                        <a:rPr lang="en-US" dirty="0" smtClean="0"/>
                        <a:t>172 (360)</a:t>
                      </a:r>
                      <a:endParaRPr lang="en-GB" dirty="0"/>
                    </a:p>
                  </a:txBody>
                  <a:tcPr/>
                </a:tc>
                <a:tc>
                  <a:txBody>
                    <a:bodyPr/>
                    <a:lstStyle/>
                    <a:p>
                      <a:r>
                        <a:rPr lang="en-US" dirty="0" smtClean="0"/>
                        <a:t>17 (20)</a:t>
                      </a:r>
                      <a:endParaRPr lang="en-GB" dirty="0"/>
                    </a:p>
                  </a:txBody>
                  <a:tcPr/>
                </a:tc>
                <a:tc>
                  <a:txBody>
                    <a:bodyPr/>
                    <a:lstStyle/>
                    <a:p>
                      <a:r>
                        <a:rPr lang="en-US" dirty="0" smtClean="0"/>
                        <a:t>0.5004</a:t>
                      </a:r>
                      <a:endParaRPr lang="en-GB" dirty="0"/>
                    </a:p>
                  </a:txBody>
                  <a:tcPr/>
                </a:tc>
              </a:tr>
              <a:tr h="370840">
                <a:tc>
                  <a:txBody>
                    <a:bodyPr/>
                    <a:lstStyle/>
                    <a:p>
                      <a:endParaRPr lang="en-GB" dirty="0"/>
                    </a:p>
                  </a:txBody>
                  <a:tcPr/>
                </a:tc>
                <a:tc>
                  <a:txBody>
                    <a:bodyPr/>
                    <a:lstStyle/>
                    <a:p>
                      <a:r>
                        <a:rPr lang="en-US" dirty="0" smtClean="0"/>
                        <a:t>474 (958)</a:t>
                      </a:r>
                      <a:endParaRPr lang="en-GB" dirty="0"/>
                    </a:p>
                  </a:txBody>
                  <a:tcPr/>
                </a:tc>
                <a:tc>
                  <a:txBody>
                    <a:bodyPr/>
                    <a:lstStyle/>
                    <a:p>
                      <a:r>
                        <a:rPr lang="en-US" dirty="0" smtClean="0"/>
                        <a:t>232 (428)</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810202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53035"/>
            <a:ext cx="9144000" cy="2551930"/>
          </a:xfrm>
          <a:prstGeom prst="rect">
            <a:avLst/>
          </a:prstGeom>
        </p:spPr>
      </p:pic>
    </p:spTree>
    <p:extLst>
      <p:ext uri="{BB962C8B-B14F-4D97-AF65-F5344CB8AC3E}">
        <p14:creationId xmlns:p14="http://schemas.microsoft.com/office/powerpoint/2010/main" val="9374260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FF0000"/>
                </a:solidFill>
              </a:rPr>
              <a:t>C</a:t>
            </a:r>
            <a:r>
              <a:rPr lang="en-GB" dirty="0" smtClean="0"/>
              <a:t>urrent impact metrics </a:t>
            </a:r>
            <a:r>
              <a:rPr lang="en-GB" dirty="0" err="1" smtClean="0"/>
              <a:t>vs</a:t>
            </a:r>
            <a:r>
              <a:rPr lang="en-GB" dirty="0" smtClean="0"/>
              <a:t> </a:t>
            </a:r>
            <a:r>
              <a:rPr lang="en-GB" dirty="0" err="1" smtClean="0">
                <a:solidFill>
                  <a:srgbClr val="FF0000"/>
                </a:solidFill>
              </a:rPr>
              <a:t>Semantometric</a:t>
            </a:r>
            <a:r>
              <a:rPr lang="en-GB" dirty="0" err="1"/>
              <a:t>s</a:t>
            </a:r>
            <a:endParaRPr lang="en-GB" dirty="0">
              <a:solidFill>
                <a:srgbClr val="FF0000"/>
              </a:solidFill>
            </a:endParaRPr>
          </a:p>
        </p:txBody>
      </p:sp>
      <p:sp>
        <p:nvSpPr>
          <p:cNvPr id="3" name="Content Placeholder 2"/>
          <p:cNvSpPr>
            <a:spLocks noGrp="1"/>
          </p:cNvSpPr>
          <p:nvPr>
            <p:ph idx="1"/>
          </p:nvPr>
        </p:nvSpPr>
        <p:spPr/>
        <p:txBody>
          <a:bodyPr>
            <a:normAutofit/>
          </a:bodyPr>
          <a:lstStyle/>
          <a:p>
            <a:pPr marL="0" indent="0" fontAlgn="base">
              <a:buNone/>
            </a:pPr>
            <a:r>
              <a:rPr lang="en-US" sz="2400" dirty="0" smtClean="0"/>
              <a:t>Unaffected by, CROSS (red), TICK (green)</a:t>
            </a:r>
          </a:p>
          <a:p>
            <a:pPr fontAlgn="base"/>
            <a:r>
              <a:rPr lang="en-US" sz="2400" dirty="0" smtClean="0"/>
              <a:t>Sentiment</a:t>
            </a:r>
            <a:r>
              <a:rPr lang="en-US" sz="2400" dirty="0"/>
              <a:t>, semantics, context and </a:t>
            </a:r>
            <a:r>
              <a:rPr lang="en-US" sz="2400" dirty="0" smtClean="0"/>
              <a:t>motives </a:t>
            </a:r>
            <a:endParaRPr lang="en-US" sz="2400" dirty="0"/>
          </a:p>
          <a:p>
            <a:pPr fontAlgn="base"/>
            <a:r>
              <a:rPr lang="en-US" sz="2400" dirty="0"/>
              <a:t>Popularity and size of research </a:t>
            </a:r>
            <a:r>
              <a:rPr lang="en-US" sz="2400" dirty="0" smtClean="0"/>
              <a:t>communities </a:t>
            </a:r>
            <a:endParaRPr lang="en-US" sz="2400" dirty="0"/>
          </a:p>
          <a:p>
            <a:pPr fontAlgn="base"/>
            <a:r>
              <a:rPr lang="en-US" sz="2400" dirty="0"/>
              <a:t>Time delay [Reduced to 1 citation</a:t>
            </a:r>
            <a:r>
              <a:rPr lang="en-US" sz="2400" dirty="0" smtClean="0"/>
              <a:t>] </a:t>
            </a:r>
            <a:endParaRPr lang="en-US" sz="2400" dirty="0"/>
          </a:p>
          <a:p>
            <a:pPr fontAlgn="base"/>
            <a:r>
              <a:rPr lang="en-US" sz="2400" dirty="0" err="1" smtClean="0"/>
              <a:t>Skewness</a:t>
            </a:r>
            <a:r>
              <a:rPr lang="en-US" sz="2400" dirty="0" smtClean="0"/>
              <a:t> </a:t>
            </a:r>
            <a:r>
              <a:rPr lang="en-US" sz="2400" dirty="0"/>
              <a:t>of the </a:t>
            </a:r>
            <a:r>
              <a:rPr lang="en-US" sz="2400" dirty="0" smtClean="0"/>
              <a:t>distribution </a:t>
            </a:r>
            <a:endParaRPr lang="en-US" sz="2400" dirty="0"/>
          </a:p>
          <a:p>
            <a:pPr fontAlgn="base"/>
            <a:r>
              <a:rPr lang="en-US" sz="2400" dirty="0"/>
              <a:t>Differences between types of research </a:t>
            </a:r>
            <a:r>
              <a:rPr lang="en-US" sz="2400" dirty="0" smtClean="0"/>
              <a:t>papers </a:t>
            </a:r>
            <a:endParaRPr lang="en-US" sz="2400" dirty="0"/>
          </a:p>
          <a:p>
            <a:pPr fontAlgn="base"/>
            <a:r>
              <a:rPr lang="en-US" sz="2400" dirty="0" smtClean="0"/>
              <a:t>Ability </a:t>
            </a:r>
            <a:r>
              <a:rPr lang="en-US" sz="2400" dirty="0"/>
              <a:t>to game/manipulate citations [solved providing that self-citations not allowed</a:t>
            </a:r>
            <a:r>
              <a:rPr lang="en-US" sz="2400" dirty="0" smtClean="0"/>
              <a:t>]</a:t>
            </a:r>
            <a:endParaRPr lang="en-US" sz="2400" dirty="0"/>
          </a:p>
          <a:p>
            <a:pPr marL="0" indent="0" fontAlgn="base">
              <a:buNone/>
            </a:pPr>
            <a:endParaRPr lang="en-US" dirty="0" smtClean="0"/>
          </a:p>
          <a:p>
            <a:pPr marL="0" indent="0" fontAlgn="base">
              <a:buNone/>
            </a:pPr>
            <a:r>
              <a:rPr lang="en-US" dirty="0" smtClean="0">
                <a:solidFill>
                  <a:srgbClr val="FF6600"/>
                </a:solidFill>
              </a:rPr>
              <a:t>TABLE</a:t>
            </a:r>
            <a:endParaRPr lang="en-US" dirty="0">
              <a:solidFill>
                <a:srgbClr val="FF6600"/>
              </a:solidFill>
            </a:endParaRPr>
          </a:p>
        </p:txBody>
      </p:sp>
      <p:sp>
        <p:nvSpPr>
          <p:cNvPr id="4" name="TextBox 3"/>
          <p:cNvSpPr txBox="1"/>
          <p:nvPr/>
        </p:nvSpPr>
        <p:spPr>
          <a:xfrm>
            <a:off x="6372200" y="1268760"/>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
        <p:nvSpPr>
          <p:cNvPr id="5" name="TextBox 4"/>
          <p:cNvSpPr txBox="1"/>
          <p:nvPr/>
        </p:nvSpPr>
        <p:spPr>
          <a:xfrm>
            <a:off x="6516216" y="1700808"/>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
        <p:nvSpPr>
          <p:cNvPr id="6" name="TextBox 5"/>
          <p:cNvSpPr txBox="1"/>
          <p:nvPr/>
        </p:nvSpPr>
        <p:spPr>
          <a:xfrm>
            <a:off x="5292080" y="2132856"/>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
        <p:nvSpPr>
          <p:cNvPr id="7" name="TextBox 6"/>
          <p:cNvSpPr txBox="1"/>
          <p:nvPr/>
        </p:nvSpPr>
        <p:spPr>
          <a:xfrm>
            <a:off x="4499992" y="2564904"/>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
        <p:nvSpPr>
          <p:cNvPr id="8" name="TextBox 7"/>
          <p:cNvSpPr txBox="1"/>
          <p:nvPr/>
        </p:nvSpPr>
        <p:spPr>
          <a:xfrm>
            <a:off x="6660232" y="2996952"/>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
        <p:nvSpPr>
          <p:cNvPr id="9" name="TextBox 8"/>
          <p:cNvSpPr txBox="1"/>
          <p:nvPr/>
        </p:nvSpPr>
        <p:spPr>
          <a:xfrm>
            <a:off x="4211960" y="3861048"/>
            <a:ext cx="445104" cy="461665"/>
          </a:xfrm>
          <a:prstGeom prst="rect">
            <a:avLst/>
          </a:prstGeom>
          <a:noFill/>
        </p:spPr>
        <p:txBody>
          <a:bodyPr wrap="none" rtlCol="0">
            <a:spAutoFit/>
          </a:bodyPr>
          <a:lstStyle/>
          <a:p>
            <a:r>
              <a:rPr lang="en-US" sz="2400" dirty="0">
                <a:latin typeface="Zapf Dingbats"/>
                <a:ea typeface="Zapf Dingbats"/>
                <a:cs typeface="Zapf Dingbats"/>
                <a:sym typeface="Zapf Dingbats"/>
              </a:rPr>
              <a:t>✔</a:t>
            </a:r>
            <a:endParaRPr lang="en-US" sz="2400" dirty="0"/>
          </a:p>
        </p:txBody>
      </p:sp>
    </p:spTree>
    <p:extLst>
      <p:ext uri="{BB962C8B-B14F-4D97-AF65-F5344CB8AC3E}">
        <p14:creationId xmlns:p14="http://schemas.microsoft.com/office/powerpoint/2010/main" val="990106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GB" dirty="0"/>
          </a:p>
        </p:txBody>
      </p:sp>
      <p:sp>
        <p:nvSpPr>
          <p:cNvPr id="3" name="Content Placeholder 2"/>
          <p:cNvSpPr>
            <a:spLocks noGrp="1"/>
          </p:cNvSpPr>
          <p:nvPr>
            <p:ph idx="1"/>
          </p:nvPr>
        </p:nvSpPr>
        <p:spPr/>
        <p:txBody>
          <a:bodyPr/>
          <a:lstStyle/>
          <a:p>
            <a:r>
              <a:rPr lang="en-GB" dirty="0"/>
              <a:t>Full-text necessary</a:t>
            </a:r>
          </a:p>
          <a:p>
            <a:r>
              <a:rPr lang="en-GB" dirty="0"/>
              <a:t>Semantometrics are a new class of methods. </a:t>
            </a:r>
          </a:p>
          <a:p>
            <a:r>
              <a:rPr lang="en-GB" dirty="0"/>
              <a:t>We showed one method to assess the research contribution</a:t>
            </a:r>
          </a:p>
        </p:txBody>
      </p:sp>
    </p:spTree>
    <p:extLst>
      <p:ext uri="{BB962C8B-B14F-4D97-AF65-F5344CB8AC3E}">
        <p14:creationId xmlns:p14="http://schemas.microsoft.com/office/powerpoint/2010/main" val="3738457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References</a:t>
            </a:r>
            <a:endParaRPr lang="en-US" dirty="0">
              <a:solidFill>
                <a:srgbClr val="FF6600"/>
              </a:solidFill>
            </a:endParaRPr>
          </a:p>
        </p:txBody>
      </p:sp>
      <p:sp>
        <p:nvSpPr>
          <p:cNvPr id="3" name="Content Placeholder 2"/>
          <p:cNvSpPr>
            <a:spLocks noGrp="1"/>
          </p:cNvSpPr>
          <p:nvPr>
            <p:ph idx="1"/>
          </p:nvPr>
        </p:nvSpPr>
        <p:spPr>
          <a:xfrm>
            <a:off x="457200" y="1287028"/>
            <a:ext cx="8229600" cy="4950284"/>
          </a:xfrm>
        </p:spPr>
        <p:txBody>
          <a:bodyPr>
            <a:noAutofit/>
          </a:bodyPr>
          <a:lstStyle/>
          <a:p>
            <a:r>
              <a:rPr lang="en-US" sz="2400" dirty="0" err="1"/>
              <a:t>Jeppe</a:t>
            </a:r>
            <a:r>
              <a:rPr lang="en-US" sz="2400" dirty="0"/>
              <a:t> </a:t>
            </a:r>
            <a:r>
              <a:rPr lang="en-US" sz="2400" dirty="0" err="1"/>
              <a:t>Nicolaisen</a:t>
            </a:r>
            <a:r>
              <a:rPr lang="en-US" sz="2400" dirty="0"/>
              <a:t>. 2007. Citation Analysis. Annual Review </a:t>
            </a:r>
            <a:r>
              <a:rPr lang="en-US" sz="2400" dirty="0" smtClean="0"/>
              <a:t>of Information </a:t>
            </a:r>
            <a:r>
              <a:rPr lang="en-US" sz="2400" dirty="0"/>
              <a:t>Science and Technology, 41(1):609-641</a:t>
            </a:r>
            <a:r>
              <a:rPr lang="en-US" sz="2400" dirty="0" smtClean="0"/>
              <a:t>.</a:t>
            </a:r>
            <a:endParaRPr lang="en-US" sz="2400" dirty="0"/>
          </a:p>
          <a:p>
            <a:r>
              <a:rPr lang="en-US" sz="2400" dirty="0"/>
              <a:t>Douglas N Arnold and Kristine K Fowler. 2010. Nefarious numbers</a:t>
            </a:r>
            <a:r>
              <a:rPr lang="en-US" sz="2400" dirty="0" smtClean="0"/>
              <a:t>. Notices </a:t>
            </a:r>
            <a:r>
              <a:rPr lang="en-US" sz="2400" dirty="0"/>
              <a:t>of the American Mathematical Society, 58(3):434-437</a:t>
            </a:r>
            <a:r>
              <a:rPr lang="en-US" sz="2400" dirty="0" smtClean="0"/>
              <a:t>.</a:t>
            </a:r>
          </a:p>
          <a:p>
            <a:r>
              <a:rPr lang="en-US" sz="2400" dirty="0" smtClean="0"/>
              <a:t>Roger </a:t>
            </a:r>
            <a:r>
              <a:rPr lang="en-US" sz="2400" dirty="0"/>
              <a:t>A </a:t>
            </a:r>
            <a:r>
              <a:rPr lang="en-US" sz="2400" dirty="0" err="1"/>
              <a:t>Brumback</a:t>
            </a:r>
            <a:r>
              <a:rPr lang="en-US" sz="2400" dirty="0"/>
              <a:t>. 2009. Impact factor wars: Episode V -- The </a:t>
            </a:r>
            <a:r>
              <a:rPr lang="en-US" sz="2400" dirty="0" smtClean="0"/>
              <a:t>Empire Strikes </a:t>
            </a:r>
            <a:r>
              <a:rPr lang="en-US" sz="2400" dirty="0"/>
              <a:t>Back. Journal of child neurology, 24(3):260-2, March</a:t>
            </a:r>
            <a:r>
              <a:rPr lang="en-US" sz="2400" dirty="0" smtClean="0"/>
              <a:t>.</a:t>
            </a:r>
            <a:endParaRPr lang="en-US" sz="2400" dirty="0"/>
          </a:p>
          <a:p>
            <a:r>
              <a:rPr lang="en-US" sz="2400" dirty="0"/>
              <a:t>The </a:t>
            </a:r>
            <a:r>
              <a:rPr lang="en-US" sz="2400" dirty="0" err="1"/>
              <a:t>PLoS</a:t>
            </a:r>
            <a:r>
              <a:rPr lang="en-US" sz="2400" dirty="0"/>
              <a:t> Medicine Editors. 2006. The impact factor game. </a:t>
            </a:r>
            <a:r>
              <a:rPr lang="en-US" sz="2400" dirty="0" err="1" smtClean="0"/>
              <a:t>PLoS</a:t>
            </a:r>
            <a:r>
              <a:rPr lang="en-US" sz="2400" dirty="0" smtClean="0"/>
              <a:t> medicine</a:t>
            </a:r>
            <a:r>
              <a:rPr lang="en-US" sz="2400" dirty="0"/>
              <a:t>, 3(6), June</a:t>
            </a:r>
            <a:r>
              <a:rPr lang="en-US" sz="2400" dirty="0" smtClean="0"/>
              <a:t>.</a:t>
            </a:r>
          </a:p>
        </p:txBody>
      </p:sp>
    </p:spTree>
    <p:extLst>
      <p:ext uri="{BB962C8B-B14F-4D97-AF65-F5344CB8AC3E}">
        <p14:creationId xmlns:p14="http://schemas.microsoft.com/office/powerpoint/2010/main" val="9685237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References</a:t>
            </a:r>
            <a:endParaRPr lang="en-US" dirty="0">
              <a:solidFill>
                <a:srgbClr val="FF6600"/>
              </a:solidFill>
            </a:endParaRPr>
          </a:p>
        </p:txBody>
      </p:sp>
      <p:sp>
        <p:nvSpPr>
          <p:cNvPr id="3" name="Content Placeholder 2"/>
          <p:cNvSpPr>
            <a:spLocks noGrp="1"/>
          </p:cNvSpPr>
          <p:nvPr>
            <p:ph idx="1"/>
          </p:nvPr>
        </p:nvSpPr>
        <p:spPr/>
        <p:txBody>
          <a:bodyPr>
            <a:normAutofit/>
          </a:bodyPr>
          <a:lstStyle/>
          <a:p>
            <a:r>
              <a:rPr lang="en-US" sz="2400" dirty="0"/>
              <a:t>Jason </a:t>
            </a:r>
            <a:r>
              <a:rPr lang="en-US" sz="2400" dirty="0" err="1"/>
              <a:t>Priem</a:t>
            </a:r>
            <a:r>
              <a:rPr lang="en-US" sz="2400" dirty="0"/>
              <a:t> and </a:t>
            </a:r>
            <a:r>
              <a:rPr lang="en-US" sz="2400" dirty="0" err="1"/>
              <a:t>Bradely</a:t>
            </a:r>
            <a:r>
              <a:rPr lang="en-US" sz="2400" dirty="0"/>
              <a:t> M. </a:t>
            </a:r>
            <a:r>
              <a:rPr lang="en-US" sz="2400" dirty="0" err="1"/>
              <a:t>Hemminger</a:t>
            </a:r>
            <a:r>
              <a:rPr lang="en-US" sz="2400" dirty="0"/>
              <a:t>. 2010. </a:t>
            </a:r>
            <a:r>
              <a:rPr lang="en-US" sz="2400" dirty="0" err="1"/>
              <a:t>Scientometrics</a:t>
            </a:r>
            <a:r>
              <a:rPr lang="en-US" sz="2400" dirty="0"/>
              <a:t> 2.0: Toward new metrics of scholarly impact on the social Web. First Monday, 15(7), July.</a:t>
            </a:r>
          </a:p>
          <a:p>
            <a:r>
              <a:rPr lang="en-US" sz="2400" dirty="0"/>
              <a:t>Per </a:t>
            </a:r>
            <a:r>
              <a:rPr lang="en-US" sz="2400" dirty="0" err="1"/>
              <a:t>Ottar</a:t>
            </a:r>
            <a:r>
              <a:rPr lang="en-US" sz="2400" dirty="0"/>
              <a:t> </a:t>
            </a:r>
            <a:r>
              <a:rPr lang="en-US" sz="2400" dirty="0" err="1"/>
              <a:t>Seglen</a:t>
            </a:r>
            <a:r>
              <a:rPr lang="en-US" sz="2400" dirty="0"/>
              <a:t>. 1992. The </a:t>
            </a:r>
            <a:r>
              <a:rPr lang="en-US" sz="2400" dirty="0" err="1"/>
              <a:t>Skewness</a:t>
            </a:r>
            <a:r>
              <a:rPr lang="en-US" sz="2400" dirty="0"/>
              <a:t> of Science. Journal of the American Society for Information Science, 43(9):628-638, October.</a:t>
            </a:r>
          </a:p>
          <a:p>
            <a:r>
              <a:rPr lang="en-US" sz="2400" dirty="0"/>
              <a:t>Per </a:t>
            </a:r>
            <a:r>
              <a:rPr lang="en-US" sz="2400" dirty="0" err="1"/>
              <a:t>Ottar</a:t>
            </a:r>
            <a:r>
              <a:rPr lang="en-US" sz="2400" dirty="0"/>
              <a:t> </a:t>
            </a:r>
            <a:r>
              <a:rPr lang="en-US" sz="2400" dirty="0" err="1"/>
              <a:t>Seglen</a:t>
            </a:r>
            <a:r>
              <a:rPr lang="en-US" sz="2400" dirty="0"/>
              <a:t>. 1997. Why the impact factor of journals should not be used for evaluating research. BMJ: British Medical Journal, 314(February):498-502</a:t>
            </a:r>
            <a:r>
              <a:rPr lang="en-US" sz="2400" dirty="0" smtClean="0"/>
              <a:t>.</a:t>
            </a:r>
            <a:endParaRPr lang="en-US" sz="2400" dirty="0"/>
          </a:p>
        </p:txBody>
      </p:sp>
    </p:spTree>
    <p:extLst>
      <p:ext uri="{BB962C8B-B14F-4D97-AF65-F5344CB8AC3E}">
        <p14:creationId xmlns:p14="http://schemas.microsoft.com/office/powerpoint/2010/main" val="35568043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FF6600"/>
                </a:solidFill>
              </a:rPr>
              <a:t>Current impact metrics</a:t>
            </a:r>
            <a:endParaRPr lang="en-GB" dirty="0">
              <a:solidFill>
                <a:srgbClr val="FF6600"/>
              </a:solidFill>
            </a:endParaRPr>
          </a:p>
        </p:txBody>
      </p:sp>
      <p:sp>
        <p:nvSpPr>
          <p:cNvPr id="3" name="Content Placeholder 2"/>
          <p:cNvSpPr>
            <a:spLocks noGrp="1"/>
          </p:cNvSpPr>
          <p:nvPr>
            <p:ph idx="1"/>
          </p:nvPr>
        </p:nvSpPr>
        <p:spPr>
          <a:xfrm>
            <a:off x="457200" y="1287028"/>
            <a:ext cx="8229600" cy="5022292"/>
          </a:xfrm>
        </p:spPr>
        <p:txBody>
          <a:bodyPr>
            <a:normAutofit lnSpcReduction="10000"/>
          </a:bodyPr>
          <a:lstStyle/>
          <a:p>
            <a:pPr marL="457200" lvl="1" indent="0" fontAlgn="base">
              <a:buNone/>
            </a:pPr>
            <a:endParaRPr lang="en-US" sz="2400" dirty="0" smtClean="0"/>
          </a:p>
          <a:p>
            <a:pPr marL="457200" lvl="1" indent="0" fontAlgn="base">
              <a:buNone/>
            </a:pPr>
            <a:endParaRPr lang="en-US" sz="2400" dirty="0"/>
          </a:p>
          <a:p>
            <a:pPr marL="457200" lvl="1" indent="0" fontAlgn="base">
              <a:buNone/>
            </a:pPr>
            <a:endParaRPr lang="en-US" sz="2400" dirty="0"/>
          </a:p>
          <a:p>
            <a:pPr marL="457200" lvl="1" indent="0" fontAlgn="base">
              <a:buNone/>
            </a:pPr>
            <a:endParaRPr lang="en-US" sz="2400" dirty="0" smtClean="0"/>
          </a:p>
          <a:p>
            <a:pPr marL="457200" lvl="1" indent="0" fontAlgn="base">
              <a:buNone/>
            </a:pPr>
            <a:endParaRPr lang="en-US" sz="2400" dirty="0"/>
          </a:p>
          <a:p>
            <a:pPr marL="457200" lvl="1" indent="0" fontAlgn="base">
              <a:buNone/>
            </a:pPr>
            <a:endParaRPr lang="en-US" sz="2400" dirty="0" smtClean="0"/>
          </a:p>
          <a:p>
            <a:pPr marL="457200" lvl="1" indent="0" fontAlgn="base">
              <a:buNone/>
            </a:pPr>
            <a:endParaRPr lang="en-US" sz="2400" dirty="0"/>
          </a:p>
          <a:p>
            <a:pPr marL="457200" lvl="1" indent="0" fontAlgn="base">
              <a:buNone/>
            </a:pPr>
            <a:endParaRPr lang="en-US" sz="2400" dirty="0" smtClean="0"/>
          </a:p>
          <a:p>
            <a:pPr marL="457200" lvl="1" indent="0" fontAlgn="base">
              <a:buNone/>
            </a:pPr>
            <a:endParaRPr lang="en-US" sz="2400" dirty="0"/>
          </a:p>
          <a:p>
            <a:pPr fontAlgn="base"/>
            <a:r>
              <a:rPr lang="en-US" sz="2400" dirty="0" smtClean="0"/>
              <a:t>Pros: simplicity, </a:t>
            </a:r>
            <a:r>
              <a:rPr lang="en-US" sz="2400" dirty="0"/>
              <a:t>a</a:t>
            </a:r>
            <a:r>
              <a:rPr lang="en-US" sz="2400" dirty="0" smtClean="0"/>
              <a:t>vailability </a:t>
            </a:r>
            <a:r>
              <a:rPr lang="en-US" sz="2400" dirty="0"/>
              <a:t>for evaluation purposes</a:t>
            </a:r>
          </a:p>
          <a:p>
            <a:pPr fontAlgn="base"/>
            <a:r>
              <a:rPr lang="en-US" sz="2400" dirty="0" smtClean="0"/>
              <a:t>Cons: insufficient </a:t>
            </a:r>
            <a:r>
              <a:rPr lang="en-US" sz="2400" dirty="0"/>
              <a:t>evidence of quality and research contribution</a:t>
            </a:r>
          </a:p>
        </p:txBody>
      </p:sp>
      <p:pic>
        <p:nvPicPr>
          <p:cNvPr id="5" name="Picture 4" descr="Screen Shot 2014-09-08 at 23.22.3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1412776"/>
            <a:ext cx="5112568" cy="3341874"/>
          </a:xfrm>
          <a:prstGeom prst="rect">
            <a:avLst/>
          </a:prstGeom>
        </p:spPr>
      </p:pic>
    </p:spTree>
    <p:extLst>
      <p:ext uri="{BB962C8B-B14F-4D97-AF65-F5344CB8AC3E}">
        <p14:creationId xmlns:p14="http://schemas.microsoft.com/office/powerpoint/2010/main" val="21532667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FF0000"/>
                </a:solidFill>
              </a:rPr>
              <a:t>Problems of current impact metrics</a:t>
            </a:r>
            <a:endParaRPr lang="en-GB" dirty="0">
              <a:solidFill>
                <a:srgbClr val="FF0000"/>
              </a:solidFill>
            </a:endParaRPr>
          </a:p>
        </p:txBody>
      </p:sp>
      <p:sp>
        <p:nvSpPr>
          <p:cNvPr id="3" name="Content Placeholder 2"/>
          <p:cNvSpPr>
            <a:spLocks noGrp="1"/>
          </p:cNvSpPr>
          <p:nvPr>
            <p:ph idx="1"/>
          </p:nvPr>
        </p:nvSpPr>
        <p:spPr/>
        <p:txBody>
          <a:bodyPr>
            <a:normAutofit/>
          </a:bodyPr>
          <a:lstStyle/>
          <a:p>
            <a:pPr fontAlgn="base"/>
            <a:r>
              <a:rPr lang="en-US" sz="2400" dirty="0" smtClean="0"/>
              <a:t>Sentiment, semantics, context and motives </a:t>
            </a:r>
            <a:r>
              <a:rPr lang="en-US" sz="2400" dirty="0"/>
              <a:t>[</a:t>
            </a:r>
            <a:r>
              <a:rPr lang="en-US" sz="2400" dirty="0" err="1"/>
              <a:t>Nicolaisen</a:t>
            </a:r>
            <a:r>
              <a:rPr lang="en-US" sz="2400" dirty="0" smtClean="0"/>
              <a:t>, 2007</a:t>
            </a:r>
            <a:r>
              <a:rPr lang="en-US" sz="2400" dirty="0"/>
              <a:t>]</a:t>
            </a:r>
          </a:p>
          <a:p>
            <a:pPr fontAlgn="base"/>
            <a:r>
              <a:rPr lang="en-US" sz="2400" dirty="0"/>
              <a:t>Popularity and size of research </a:t>
            </a:r>
            <a:r>
              <a:rPr lang="en-US" sz="2400" dirty="0" smtClean="0"/>
              <a:t>communities </a:t>
            </a:r>
            <a:r>
              <a:rPr lang="it-IT" sz="2400" dirty="0"/>
              <a:t>[</a:t>
            </a:r>
            <a:r>
              <a:rPr lang="it-IT" sz="2400" dirty="0" err="1"/>
              <a:t>Brumback</a:t>
            </a:r>
            <a:r>
              <a:rPr lang="it-IT" sz="2400" dirty="0" smtClean="0"/>
              <a:t>, 2009</a:t>
            </a:r>
            <a:r>
              <a:rPr lang="it-IT" sz="2400" dirty="0"/>
              <a:t>; </a:t>
            </a:r>
            <a:r>
              <a:rPr lang="it-IT" sz="2400" dirty="0" err="1"/>
              <a:t>Seglen</a:t>
            </a:r>
            <a:r>
              <a:rPr lang="it-IT" sz="2400" dirty="0" smtClean="0"/>
              <a:t>, 1997</a:t>
            </a:r>
            <a:r>
              <a:rPr lang="it-IT" sz="2400" dirty="0"/>
              <a:t>]</a:t>
            </a:r>
            <a:endParaRPr lang="en-US" sz="2400" dirty="0"/>
          </a:p>
          <a:p>
            <a:pPr fontAlgn="base"/>
            <a:r>
              <a:rPr lang="en-US" sz="2400" dirty="0"/>
              <a:t>Time </a:t>
            </a:r>
            <a:r>
              <a:rPr lang="en-US" sz="2400" dirty="0" smtClean="0"/>
              <a:t>delay </a:t>
            </a:r>
            <a:r>
              <a:rPr lang="en-US" sz="2400" dirty="0"/>
              <a:t>[</a:t>
            </a:r>
            <a:r>
              <a:rPr lang="en-US" sz="2400" dirty="0" err="1"/>
              <a:t>Priem</a:t>
            </a:r>
            <a:r>
              <a:rPr lang="en-US" sz="2400" dirty="0"/>
              <a:t> and </a:t>
            </a:r>
            <a:r>
              <a:rPr lang="en-US" sz="2400" dirty="0" err="1"/>
              <a:t>Hemminger</a:t>
            </a:r>
            <a:r>
              <a:rPr lang="en-US" sz="2400" dirty="0" smtClean="0"/>
              <a:t>, 2010</a:t>
            </a:r>
            <a:r>
              <a:rPr lang="en-US" sz="2400" dirty="0"/>
              <a:t>]</a:t>
            </a:r>
          </a:p>
          <a:p>
            <a:pPr fontAlgn="base"/>
            <a:r>
              <a:rPr lang="en-US" sz="2400" dirty="0"/>
              <a:t>Skewness of the </a:t>
            </a:r>
            <a:r>
              <a:rPr lang="en-US" sz="2400" dirty="0" smtClean="0"/>
              <a:t>distribution </a:t>
            </a:r>
            <a:r>
              <a:rPr lang="it-IT" sz="2400" dirty="0"/>
              <a:t>[</a:t>
            </a:r>
            <a:r>
              <a:rPr lang="it-IT" sz="2400" dirty="0" err="1"/>
              <a:t>Seglen</a:t>
            </a:r>
            <a:r>
              <a:rPr lang="it-IT" sz="2400" dirty="0" smtClean="0"/>
              <a:t>, 1992</a:t>
            </a:r>
            <a:r>
              <a:rPr lang="it-IT" sz="2400" dirty="0"/>
              <a:t>]</a:t>
            </a:r>
            <a:endParaRPr lang="en-US" sz="2400" dirty="0" smtClean="0"/>
          </a:p>
          <a:p>
            <a:pPr fontAlgn="base"/>
            <a:r>
              <a:rPr lang="en-US" sz="2400" dirty="0" smtClean="0"/>
              <a:t>Differences </a:t>
            </a:r>
            <a:r>
              <a:rPr lang="en-US" sz="2400" dirty="0"/>
              <a:t>between types of research </a:t>
            </a:r>
            <a:r>
              <a:rPr lang="en-US" sz="2400" dirty="0" smtClean="0"/>
              <a:t>papers </a:t>
            </a:r>
            <a:r>
              <a:rPr lang="it-IT" sz="2400" dirty="0"/>
              <a:t>[</a:t>
            </a:r>
            <a:r>
              <a:rPr lang="it-IT" sz="2400" dirty="0" err="1"/>
              <a:t>Seglen</a:t>
            </a:r>
            <a:r>
              <a:rPr lang="it-IT" sz="2400" dirty="0" smtClean="0"/>
              <a:t>, 1997</a:t>
            </a:r>
            <a:r>
              <a:rPr lang="it-IT" sz="2400" dirty="0"/>
              <a:t>]</a:t>
            </a:r>
            <a:endParaRPr lang="en-US" sz="2400" dirty="0"/>
          </a:p>
          <a:p>
            <a:r>
              <a:rPr lang="en-US" sz="2400" dirty="0"/>
              <a:t>Ability to game/manipulate </a:t>
            </a:r>
            <a:r>
              <a:rPr lang="en-US" sz="2400" dirty="0" smtClean="0"/>
              <a:t>citations </a:t>
            </a:r>
            <a:r>
              <a:rPr lang="en-US" sz="2400" dirty="0"/>
              <a:t>[Arnold and Fowler</a:t>
            </a:r>
            <a:r>
              <a:rPr lang="en-US" sz="2400" dirty="0" smtClean="0"/>
              <a:t>, 2010</a:t>
            </a:r>
            <a:r>
              <a:rPr lang="en-US" sz="2400" dirty="0"/>
              <a:t>; </a:t>
            </a:r>
            <a:r>
              <a:rPr lang="en-US" sz="2400" dirty="0" smtClean="0"/>
              <a:t>Editors, 2006</a:t>
            </a:r>
            <a:r>
              <a:rPr lang="en-US" sz="2400" dirty="0"/>
              <a:t>]</a:t>
            </a:r>
          </a:p>
          <a:p>
            <a:pPr marL="0" indent="0" fontAlgn="base">
              <a:buNone/>
            </a:pPr>
            <a:endParaRPr lang="en-US" dirty="0"/>
          </a:p>
        </p:txBody>
      </p:sp>
    </p:spTree>
    <p:extLst>
      <p:ext uri="{BB962C8B-B14F-4D97-AF65-F5344CB8AC3E}">
        <p14:creationId xmlns:p14="http://schemas.microsoft.com/office/powerpoint/2010/main" val="10079313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Alternative metrics</a:t>
            </a:r>
            <a:endParaRPr lang="en-GB" dirty="0"/>
          </a:p>
        </p:txBody>
      </p:sp>
      <p:sp>
        <p:nvSpPr>
          <p:cNvPr id="3" name="Content Placeholder 2"/>
          <p:cNvSpPr>
            <a:spLocks noGrp="1"/>
          </p:cNvSpPr>
          <p:nvPr>
            <p:ph idx="1"/>
          </p:nvPr>
        </p:nvSpPr>
        <p:spPr/>
        <p:txBody>
          <a:bodyPr>
            <a:normAutofit/>
          </a:bodyPr>
          <a:lstStyle/>
          <a:p>
            <a:pPr fontAlgn="base"/>
            <a:r>
              <a:rPr lang="en-GB" sz="2400" dirty="0"/>
              <a:t>Alt-/</a:t>
            </a:r>
            <a:r>
              <a:rPr lang="en-GB" sz="2400" dirty="0" err="1"/>
              <a:t>Webo</a:t>
            </a:r>
            <a:r>
              <a:rPr lang="en-GB" sz="2400" dirty="0"/>
              <a:t>-metrics etc.</a:t>
            </a:r>
          </a:p>
          <a:p>
            <a:pPr lvl="1" fontAlgn="base"/>
            <a:r>
              <a:rPr lang="en-GB" sz="2400" dirty="0"/>
              <a:t>Impact still dependent on the number of interactions in a scholarly communication </a:t>
            </a:r>
            <a:r>
              <a:rPr lang="en-GB" sz="2400" dirty="0" smtClean="0"/>
              <a:t>network</a:t>
            </a:r>
            <a:endParaRPr lang="en-GB" sz="2400" dirty="0"/>
          </a:p>
          <a:p>
            <a:pPr fontAlgn="base"/>
            <a:r>
              <a:rPr lang="en-GB" sz="2400" dirty="0"/>
              <a:t>Full-text (</a:t>
            </a:r>
            <a:r>
              <a:rPr lang="en-GB" sz="2400" b="1" dirty="0" err="1"/>
              <a:t>Semantometrics</a:t>
            </a:r>
            <a:r>
              <a:rPr lang="en-GB" sz="2400" dirty="0" smtClean="0"/>
              <a:t>)</a:t>
            </a:r>
          </a:p>
          <a:p>
            <a:pPr lvl="1" fontAlgn="base"/>
            <a:r>
              <a:rPr lang="en-GB" sz="2400" dirty="0" smtClean="0"/>
              <a:t>Contribution to the discipline dependent on the content of the manuscript.</a:t>
            </a:r>
          </a:p>
        </p:txBody>
      </p:sp>
    </p:spTree>
    <p:extLst>
      <p:ext uri="{BB962C8B-B14F-4D97-AF65-F5344CB8AC3E}">
        <p14:creationId xmlns:p14="http://schemas.microsoft.com/office/powerpoint/2010/main" val="35763459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Approach</a:t>
            </a:r>
          </a:p>
        </p:txBody>
      </p:sp>
      <p:sp>
        <p:nvSpPr>
          <p:cNvPr id="3" name="Content Placeholder 2"/>
          <p:cNvSpPr>
            <a:spLocks noGrp="1"/>
          </p:cNvSpPr>
          <p:nvPr>
            <p:ph idx="1"/>
          </p:nvPr>
        </p:nvSpPr>
        <p:spPr/>
        <p:txBody>
          <a:bodyPr>
            <a:normAutofit/>
          </a:bodyPr>
          <a:lstStyle/>
          <a:p>
            <a:pPr marL="0" indent="0" fontAlgn="base">
              <a:buNone/>
            </a:pPr>
            <a:r>
              <a:rPr lang="en-US" sz="2400" dirty="0"/>
              <a:t>Premise: Full-text needed to assess publication’s research contribution.</a:t>
            </a:r>
          </a:p>
          <a:p>
            <a:pPr marL="0" indent="0" fontAlgn="base">
              <a:buNone/>
            </a:pPr>
            <a:r>
              <a:rPr lang="en-US" sz="2400" dirty="0"/>
              <a:t>Hypothesis: Added value of publication </a:t>
            </a:r>
            <a:r>
              <a:rPr lang="en-US" sz="2400" i="1" dirty="0"/>
              <a:t>p</a:t>
            </a:r>
            <a:r>
              <a:rPr lang="en-US" sz="2400" dirty="0"/>
              <a:t> can be estimated based on the semantic distance from the publications cited by </a:t>
            </a:r>
            <a:r>
              <a:rPr lang="en-US" sz="2400" i="1" dirty="0"/>
              <a:t>p</a:t>
            </a:r>
            <a:r>
              <a:rPr lang="en-US" sz="2400" dirty="0"/>
              <a:t> to publications citing </a:t>
            </a:r>
            <a:r>
              <a:rPr lang="en-US" sz="2400" i="1" dirty="0"/>
              <a:t>p</a:t>
            </a:r>
            <a:r>
              <a:rPr lang="en-US" sz="2400" dirty="0" smtClean="0"/>
              <a:t>.</a:t>
            </a:r>
            <a:endParaRPr lang="en-US" sz="2400" dirty="0"/>
          </a:p>
        </p:txBody>
      </p:sp>
      <p:sp>
        <p:nvSpPr>
          <p:cNvPr id="4" name="Oval 3"/>
          <p:cNvSpPr/>
          <p:nvPr/>
        </p:nvSpPr>
        <p:spPr>
          <a:xfrm>
            <a:off x="1403648" y="3933056"/>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Oval 4"/>
          <p:cNvSpPr/>
          <p:nvPr/>
        </p:nvSpPr>
        <p:spPr>
          <a:xfrm>
            <a:off x="2195736" y="4797152"/>
            <a:ext cx="216024" cy="216024"/>
          </a:xfrm>
          <a:prstGeom prst="ellipse">
            <a:avLst/>
          </a:prstGeom>
          <a:solidFill>
            <a:schemeClr val="accent5">
              <a:lumMod val="60000"/>
              <a:lumOff val="4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Oval 5"/>
          <p:cNvSpPr/>
          <p:nvPr/>
        </p:nvSpPr>
        <p:spPr>
          <a:xfrm>
            <a:off x="1187624" y="4941168"/>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Oval 6"/>
          <p:cNvSpPr/>
          <p:nvPr/>
        </p:nvSpPr>
        <p:spPr>
          <a:xfrm>
            <a:off x="3779912" y="4149080"/>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Oval 8"/>
          <p:cNvSpPr/>
          <p:nvPr/>
        </p:nvSpPr>
        <p:spPr>
          <a:xfrm>
            <a:off x="2987824" y="4077072"/>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3491880" y="4869160"/>
            <a:ext cx="216024" cy="216024"/>
          </a:xfrm>
          <a:prstGeom prst="ellipse">
            <a:avLst/>
          </a:prstGeom>
          <a:solidFill>
            <a:schemeClr val="accent5">
              <a:lumMod val="60000"/>
              <a:lumOff val="4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Oval 10"/>
          <p:cNvSpPr/>
          <p:nvPr/>
        </p:nvSpPr>
        <p:spPr>
          <a:xfrm>
            <a:off x="2915816" y="5373216"/>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Oval 11"/>
          <p:cNvSpPr/>
          <p:nvPr/>
        </p:nvSpPr>
        <p:spPr>
          <a:xfrm>
            <a:off x="6732240" y="5085184"/>
            <a:ext cx="216024" cy="216024"/>
          </a:xfrm>
          <a:prstGeom prst="ellipse">
            <a:avLst/>
          </a:prstGeom>
          <a:solidFill>
            <a:schemeClr val="bg1">
              <a:lumMod val="8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Oval 12"/>
          <p:cNvSpPr/>
          <p:nvPr/>
        </p:nvSpPr>
        <p:spPr>
          <a:xfrm>
            <a:off x="6156176" y="4581128"/>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Oval 13"/>
          <p:cNvSpPr/>
          <p:nvPr/>
        </p:nvSpPr>
        <p:spPr>
          <a:xfrm>
            <a:off x="7308304" y="4365104"/>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Oval 14"/>
          <p:cNvSpPr/>
          <p:nvPr/>
        </p:nvSpPr>
        <p:spPr>
          <a:xfrm>
            <a:off x="7740352" y="4941168"/>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Oval 15"/>
          <p:cNvSpPr/>
          <p:nvPr/>
        </p:nvSpPr>
        <p:spPr>
          <a:xfrm>
            <a:off x="2267744" y="3789040"/>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8" name="Straight Arrow Connector 17"/>
          <p:cNvCxnSpPr>
            <a:stCxn id="5" idx="1"/>
            <a:endCxn id="4" idx="5"/>
          </p:cNvCxnSpPr>
          <p:nvPr/>
        </p:nvCxnSpPr>
        <p:spPr>
          <a:xfrm flipH="1" flipV="1">
            <a:off x="1588036" y="4117444"/>
            <a:ext cx="639336" cy="711344"/>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22" name="Straight Arrow Connector 21"/>
          <p:cNvCxnSpPr>
            <a:stCxn id="5" idx="2"/>
            <a:endCxn id="6" idx="6"/>
          </p:cNvCxnSpPr>
          <p:nvPr/>
        </p:nvCxnSpPr>
        <p:spPr>
          <a:xfrm flipH="1">
            <a:off x="1403648" y="4905164"/>
            <a:ext cx="792088" cy="144016"/>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6" idx="4"/>
            <a:endCxn id="5" idx="0"/>
          </p:cNvCxnSpPr>
          <p:nvPr/>
        </p:nvCxnSpPr>
        <p:spPr>
          <a:xfrm flipH="1">
            <a:off x="2303748" y="4005064"/>
            <a:ext cx="72008" cy="79208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28" name="Straight Arrow Connector 27"/>
          <p:cNvCxnSpPr>
            <a:stCxn id="9" idx="3"/>
            <a:endCxn id="5" idx="7"/>
          </p:cNvCxnSpPr>
          <p:nvPr/>
        </p:nvCxnSpPr>
        <p:spPr>
          <a:xfrm flipH="1">
            <a:off x="2380124" y="4261460"/>
            <a:ext cx="639336" cy="56732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0" idx="2"/>
            <a:endCxn id="5" idx="6"/>
          </p:cNvCxnSpPr>
          <p:nvPr/>
        </p:nvCxnSpPr>
        <p:spPr>
          <a:xfrm flipH="1" flipV="1">
            <a:off x="2411760" y="4905164"/>
            <a:ext cx="1080120" cy="7200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2" name="Straight Arrow Connector 31"/>
          <p:cNvCxnSpPr>
            <a:stCxn id="11" idx="1"/>
            <a:endCxn id="5" idx="5"/>
          </p:cNvCxnSpPr>
          <p:nvPr/>
        </p:nvCxnSpPr>
        <p:spPr>
          <a:xfrm flipH="1" flipV="1">
            <a:off x="2380124" y="4981540"/>
            <a:ext cx="567328" cy="42331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4" name="Straight Arrow Connector 33"/>
          <p:cNvCxnSpPr>
            <a:stCxn id="7" idx="2"/>
            <a:endCxn id="9" idx="6"/>
          </p:cNvCxnSpPr>
          <p:nvPr/>
        </p:nvCxnSpPr>
        <p:spPr>
          <a:xfrm flipH="1" flipV="1">
            <a:off x="3203848" y="4185084"/>
            <a:ext cx="576064" cy="7200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6" name="Straight Arrow Connector 35"/>
          <p:cNvCxnSpPr>
            <a:stCxn id="7" idx="3"/>
            <a:endCxn id="10" idx="7"/>
          </p:cNvCxnSpPr>
          <p:nvPr/>
        </p:nvCxnSpPr>
        <p:spPr>
          <a:xfrm flipH="1">
            <a:off x="3676268" y="4333468"/>
            <a:ext cx="135280" cy="56732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40" name="Straight Arrow Connector 39"/>
          <p:cNvCxnSpPr>
            <a:stCxn id="12" idx="2"/>
            <a:endCxn id="10" idx="6"/>
          </p:cNvCxnSpPr>
          <p:nvPr/>
        </p:nvCxnSpPr>
        <p:spPr>
          <a:xfrm flipH="1" flipV="1">
            <a:off x="3707904" y="4977172"/>
            <a:ext cx="3024336" cy="216024"/>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44" name="Straight Arrow Connector 43"/>
          <p:cNvCxnSpPr>
            <a:stCxn id="15" idx="2"/>
            <a:endCxn id="12" idx="6"/>
          </p:cNvCxnSpPr>
          <p:nvPr/>
        </p:nvCxnSpPr>
        <p:spPr>
          <a:xfrm flipH="1">
            <a:off x="6948264" y="5049180"/>
            <a:ext cx="792088" cy="144016"/>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2" idx="1"/>
            <a:endCxn id="13" idx="5"/>
          </p:cNvCxnSpPr>
          <p:nvPr/>
        </p:nvCxnSpPr>
        <p:spPr>
          <a:xfrm flipH="1" flipV="1">
            <a:off x="6340564" y="4765516"/>
            <a:ext cx="423312" cy="351304"/>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50" name="Straight Arrow Connector 49"/>
          <p:cNvCxnSpPr>
            <a:stCxn id="10" idx="3"/>
            <a:endCxn id="11" idx="7"/>
          </p:cNvCxnSpPr>
          <p:nvPr/>
        </p:nvCxnSpPr>
        <p:spPr>
          <a:xfrm flipH="1">
            <a:off x="3100204" y="5053548"/>
            <a:ext cx="423312" cy="351304"/>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79" name="Straight Arrow Connector 78"/>
          <p:cNvCxnSpPr>
            <a:stCxn id="14" idx="3"/>
            <a:endCxn id="12" idx="7"/>
          </p:cNvCxnSpPr>
          <p:nvPr/>
        </p:nvCxnSpPr>
        <p:spPr>
          <a:xfrm flipH="1">
            <a:off x="6916628" y="4549492"/>
            <a:ext cx="423312" cy="567328"/>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85" name="Straight Arrow Connector 84"/>
          <p:cNvCxnSpPr>
            <a:stCxn id="11" idx="2"/>
            <a:endCxn id="6" idx="5"/>
          </p:cNvCxnSpPr>
          <p:nvPr/>
        </p:nvCxnSpPr>
        <p:spPr>
          <a:xfrm flipH="1" flipV="1">
            <a:off x="1372012" y="5125556"/>
            <a:ext cx="1543804" cy="35567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87" name="Straight Arrow Connector 86"/>
          <p:cNvCxnSpPr>
            <a:stCxn id="14" idx="5"/>
            <a:endCxn id="15" idx="1"/>
          </p:cNvCxnSpPr>
          <p:nvPr/>
        </p:nvCxnSpPr>
        <p:spPr>
          <a:xfrm>
            <a:off x="7492692" y="4549492"/>
            <a:ext cx="279296" cy="42331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sp>
        <p:nvSpPr>
          <p:cNvPr id="31" name="Oval 30"/>
          <p:cNvSpPr/>
          <p:nvPr/>
        </p:nvSpPr>
        <p:spPr>
          <a:xfrm>
            <a:off x="3491880" y="4869160"/>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3" name="Oval 32"/>
          <p:cNvSpPr/>
          <p:nvPr/>
        </p:nvSpPr>
        <p:spPr>
          <a:xfrm>
            <a:off x="2195736" y="4797152"/>
            <a:ext cx="216024" cy="216024"/>
          </a:xfrm>
          <a:prstGeom prst="ellipse">
            <a:avLst/>
          </a:prstGeom>
          <a:solidFill>
            <a:schemeClr val="accent4">
              <a:lumMod val="40000"/>
              <a:lumOff val="60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0785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Contribution measure</a:t>
            </a:r>
            <a:endParaRPr lang="en-US" dirty="0">
              <a:solidFill>
                <a:srgbClr val="FF6600"/>
              </a:solidFill>
            </a:endParaRPr>
          </a:p>
        </p:txBody>
      </p:sp>
      <p:sp>
        <p:nvSpPr>
          <p:cNvPr id="39" name="Rectangle 38"/>
          <p:cNvSpPr/>
          <p:nvPr/>
        </p:nvSpPr>
        <p:spPr>
          <a:xfrm>
            <a:off x="611560" y="2852936"/>
            <a:ext cx="936104" cy="3240360"/>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1" name="Rectangle 40"/>
          <p:cNvSpPr/>
          <p:nvPr/>
        </p:nvSpPr>
        <p:spPr>
          <a:xfrm>
            <a:off x="3059832" y="2852936"/>
            <a:ext cx="936104" cy="3240360"/>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Oval 3"/>
          <p:cNvSpPr/>
          <p:nvPr/>
        </p:nvSpPr>
        <p:spPr>
          <a:xfrm>
            <a:off x="2129946" y="4293096"/>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Oval 4"/>
          <p:cNvSpPr/>
          <p:nvPr/>
        </p:nvSpPr>
        <p:spPr>
          <a:xfrm>
            <a:off x="971600" y="3140968"/>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Oval 5"/>
          <p:cNvSpPr/>
          <p:nvPr/>
        </p:nvSpPr>
        <p:spPr>
          <a:xfrm>
            <a:off x="971600" y="4293096"/>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Oval 6"/>
          <p:cNvSpPr/>
          <p:nvPr/>
        </p:nvSpPr>
        <p:spPr>
          <a:xfrm>
            <a:off x="971600" y="5589240"/>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Oval 7"/>
          <p:cNvSpPr/>
          <p:nvPr/>
        </p:nvSpPr>
        <p:spPr>
          <a:xfrm>
            <a:off x="1043608" y="4725144"/>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Oval 9"/>
          <p:cNvSpPr/>
          <p:nvPr/>
        </p:nvSpPr>
        <p:spPr>
          <a:xfrm>
            <a:off x="1043608" y="5013176"/>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Oval 10"/>
          <p:cNvSpPr/>
          <p:nvPr/>
        </p:nvSpPr>
        <p:spPr>
          <a:xfrm>
            <a:off x="1043608" y="5301208"/>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TextBox 11"/>
          <p:cNvSpPr txBox="1"/>
          <p:nvPr/>
        </p:nvSpPr>
        <p:spPr>
          <a:xfrm>
            <a:off x="2057938" y="4509120"/>
            <a:ext cx="417364" cy="461665"/>
          </a:xfrm>
          <a:prstGeom prst="rect">
            <a:avLst/>
          </a:prstGeom>
          <a:noFill/>
        </p:spPr>
        <p:txBody>
          <a:bodyPr wrap="none" rtlCol="0">
            <a:spAutoFit/>
          </a:bodyPr>
          <a:lstStyle/>
          <a:p>
            <a:r>
              <a:rPr lang="en-US" sz="2400" i="1" dirty="0" smtClean="0"/>
              <a:t>p</a:t>
            </a:r>
            <a:endParaRPr lang="en-US" sz="2400" i="1" dirty="0"/>
          </a:p>
        </p:txBody>
      </p:sp>
      <p:cxnSp>
        <p:nvCxnSpPr>
          <p:cNvPr id="14" name="Straight Arrow Connector 13"/>
          <p:cNvCxnSpPr>
            <a:stCxn id="4" idx="1"/>
            <a:endCxn id="5" idx="6"/>
          </p:cNvCxnSpPr>
          <p:nvPr/>
        </p:nvCxnSpPr>
        <p:spPr>
          <a:xfrm flipH="1" flipV="1">
            <a:off x="1187624" y="3248980"/>
            <a:ext cx="973958" cy="107575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22" name="Straight Arrow Connector 21"/>
          <p:cNvCxnSpPr>
            <a:stCxn id="4" idx="2"/>
            <a:endCxn id="6" idx="6"/>
          </p:cNvCxnSpPr>
          <p:nvPr/>
        </p:nvCxnSpPr>
        <p:spPr>
          <a:xfrm flipH="1">
            <a:off x="1187624" y="4401108"/>
            <a:ext cx="942322" cy="0"/>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24" name="Straight Arrow Connector 23"/>
          <p:cNvCxnSpPr>
            <a:stCxn id="4" idx="3"/>
            <a:endCxn id="7" idx="7"/>
          </p:cNvCxnSpPr>
          <p:nvPr/>
        </p:nvCxnSpPr>
        <p:spPr>
          <a:xfrm flipH="1">
            <a:off x="1155988" y="4477484"/>
            <a:ext cx="1005594" cy="114339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sp>
        <p:nvSpPr>
          <p:cNvPr id="26" name="Oval 25"/>
          <p:cNvSpPr/>
          <p:nvPr/>
        </p:nvSpPr>
        <p:spPr>
          <a:xfrm>
            <a:off x="3419872" y="3140968"/>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7" name="Oval 26"/>
          <p:cNvSpPr/>
          <p:nvPr/>
        </p:nvSpPr>
        <p:spPr>
          <a:xfrm>
            <a:off x="3419872" y="4293096"/>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8" name="Oval 27"/>
          <p:cNvSpPr/>
          <p:nvPr/>
        </p:nvSpPr>
        <p:spPr>
          <a:xfrm>
            <a:off x="3419872" y="5589240"/>
            <a:ext cx="216024" cy="216024"/>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1" name="Straight Arrow Connector 30"/>
          <p:cNvCxnSpPr>
            <a:stCxn id="26" idx="2"/>
            <a:endCxn id="4" idx="7"/>
          </p:cNvCxnSpPr>
          <p:nvPr/>
        </p:nvCxnSpPr>
        <p:spPr>
          <a:xfrm flipH="1">
            <a:off x="2314334" y="3248980"/>
            <a:ext cx="1105538" cy="107575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3" name="Straight Arrow Connector 32"/>
          <p:cNvCxnSpPr>
            <a:stCxn id="27" idx="2"/>
            <a:endCxn id="4" idx="6"/>
          </p:cNvCxnSpPr>
          <p:nvPr/>
        </p:nvCxnSpPr>
        <p:spPr>
          <a:xfrm flipH="1">
            <a:off x="2345970" y="4401108"/>
            <a:ext cx="1073902" cy="0"/>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cxnSp>
        <p:nvCxnSpPr>
          <p:cNvPr id="35" name="Straight Arrow Connector 34"/>
          <p:cNvCxnSpPr>
            <a:stCxn id="28" idx="0"/>
            <a:endCxn id="4" idx="5"/>
          </p:cNvCxnSpPr>
          <p:nvPr/>
        </p:nvCxnSpPr>
        <p:spPr>
          <a:xfrm flipH="1" flipV="1">
            <a:off x="2314334" y="4477484"/>
            <a:ext cx="1213550" cy="1111756"/>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sp>
        <p:nvSpPr>
          <p:cNvPr id="36" name="Oval 35"/>
          <p:cNvSpPr/>
          <p:nvPr/>
        </p:nvSpPr>
        <p:spPr>
          <a:xfrm>
            <a:off x="3491880" y="4725144"/>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7" name="Oval 36"/>
          <p:cNvSpPr/>
          <p:nvPr/>
        </p:nvSpPr>
        <p:spPr>
          <a:xfrm>
            <a:off x="3491880" y="5013176"/>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8" name="Oval 37"/>
          <p:cNvSpPr/>
          <p:nvPr/>
        </p:nvSpPr>
        <p:spPr>
          <a:xfrm>
            <a:off x="3491880" y="5301208"/>
            <a:ext cx="72008" cy="72008"/>
          </a:xfrm>
          <a:prstGeom prst="ellipse">
            <a:avLst/>
          </a:prstGeom>
          <a:solidFill>
            <a:schemeClr val="tx1">
              <a:lumMod val="65000"/>
              <a:lumOff val="35000"/>
            </a:schemeClr>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0" name="TextBox 39"/>
          <p:cNvSpPr txBox="1"/>
          <p:nvPr/>
        </p:nvSpPr>
        <p:spPr>
          <a:xfrm>
            <a:off x="899592" y="2276872"/>
            <a:ext cx="437202" cy="461665"/>
          </a:xfrm>
          <a:prstGeom prst="rect">
            <a:avLst/>
          </a:prstGeom>
          <a:noFill/>
        </p:spPr>
        <p:txBody>
          <a:bodyPr wrap="none" rtlCol="0">
            <a:spAutoFit/>
          </a:bodyPr>
          <a:lstStyle/>
          <a:p>
            <a:r>
              <a:rPr lang="en-US" sz="2400" i="1" dirty="0" smtClean="0"/>
              <a:t>A</a:t>
            </a:r>
            <a:endParaRPr lang="en-US" sz="2400" i="1" dirty="0"/>
          </a:p>
        </p:txBody>
      </p:sp>
      <p:sp>
        <p:nvSpPr>
          <p:cNvPr id="42" name="TextBox 41"/>
          <p:cNvSpPr txBox="1"/>
          <p:nvPr/>
        </p:nvSpPr>
        <p:spPr>
          <a:xfrm>
            <a:off x="3347864" y="2276872"/>
            <a:ext cx="426532" cy="461665"/>
          </a:xfrm>
          <a:prstGeom prst="rect">
            <a:avLst/>
          </a:prstGeom>
          <a:noFill/>
        </p:spPr>
        <p:txBody>
          <a:bodyPr wrap="none" rtlCol="0">
            <a:spAutoFit/>
          </a:bodyPr>
          <a:lstStyle/>
          <a:p>
            <a:r>
              <a:rPr lang="en-US" sz="2400" i="1" dirty="0" smtClean="0"/>
              <a:t>B</a:t>
            </a:r>
            <a:endParaRPr lang="en-US" sz="2400" i="1" dirty="0"/>
          </a:p>
        </p:txBody>
      </p:sp>
      <p:cxnSp>
        <p:nvCxnSpPr>
          <p:cNvPr id="44" name="Curved Connector 43"/>
          <p:cNvCxnSpPr>
            <a:stCxn id="5" idx="0"/>
            <a:endCxn id="27" idx="1"/>
          </p:cNvCxnSpPr>
          <p:nvPr/>
        </p:nvCxnSpPr>
        <p:spPr>
          <a:xfrm rot="16200000" flipH="1">
            <a:off x="1673678" y="2546902"/>
            <a:ext cx="1183764" cy="2371896"/>
          </a:xfrm>
          <a:prstGeom prst="curvedConnector3">
            <a:avLst>
              <a:gd name="adj1" fmla="val -19311"/>
            </a:avLst>
          </a:prstGeom>
          <a:ln>
            <a:prstDash val="dot"/>
          </a:ln>
          <a:effectLst/>
        </p:spPr>
        <p:style>
          <a:lnRef idx="2">
            <a:schemeClr val="dk1"/>
          </a:lnRef>
          <a:fillRef idx="0">
            <a:schemeClr val="dk1"/>
          </a:fillRef>
          <a:effectRef idx="1">
            <a:schemeClr val="dk1"/>
          </a:effectRef>
          <a:fontRef idx="minor">
            <a:schemeClr val="tx1"/>
          </a:fontRef>
        </p:style>
      </p:cxnSp>
      <p:cxnSp>
        <p:nvCxnSpPr>
          <p:cNvPr id="46" name="Curved Connector 45"/>
          <p:cNvCxnSpPr>
            <a:stCxn id="26" idx="6"/>
            <a:endCxn id="27" idx="6"/>
          </p:cNvCxnSpPr>
          <p:nvPr/>
        </p:nvCxnSpPr>
        <p:spPr>
          <a:xfrm>
            <a:off x="3635896" y="3248980"/>
            <a:ext cx="12700" cy="1152128"/>
          </a:xfrm>
          <a:prstGeom prst="curvedConnector3">
            <a:avLst>
              <a:gd name="adj1" fmla="val 1800000"/>
            </a:avLst>
          </a:prstGeom>
          <a:ln>
            <a:prstDash val="dot"/>
          </a:ln>
          <a:effectLst/>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1756891" y="2483604"/>
            <a:ext cx="1014909" cy="369332"/>
          </a:xfrm>
          <a:prstGeom prst="rect">
            <a:avLst/>
          </a:prstGeom>
          <a:noFill/>
        </p:spPr>
        <p:txBody>
          <a:bodyPr wrap="none" rtlCol="0">
            <a:spAutoFit/>
          </a:bodyPr>
          <a:lstStyle/>
          <a:p>
            <a:r>
              <a:rPr lang="en-US" i="1" dirty="0" err="1"/>
              <a:t>d</a:t>
            </a:r>
            <a:r>
              <a:rPr lang="en-US" i="1" dirty="0" err="1" smtClean="0"/>
              <a:t>ist</a:t>
            </a:r>
            <a:r>
              <a:rPr lang="en-US" i="1" dirty="0" smtClean="0"/>
              <a:t>(</a:t>
            </a:r>
            <a:r>
              <a:rPr lang="en-US" i="1" dirty="0" err="1" smtClean="0"/>
              <a:t>a,b</a:t>
            </a:r>
            <a:r>
              <a:rPr lang="en-US" i="1" dirty="0" smtClean="0"/>
              <a:t>)</a:t>
            </a:r>
            <a:endParaRPr lang="en-US" i="1" dirty="0"/>
          </a:p>
        </p:txBody>
      </p:sp>
      <p:sp>
        <p:nvSpPr>
          <p:cNvPr id="48" name="TextBox 47"/>
          <p:cNvSpPr txBox="1"/>
          <p:nvPr/>
        </p:nvSpPr>
        <p:spPr>
          <a:xfrm>
            <a:off x="3995936" y="3573016"/>
            <a:ext cx="1177319" cy="369332"/>
          </a:xfrm>
          <a:prstGeom prst="rect">
            <a:avLst/>
          </a:prstGeom>
          <a:noFill/>
        </p:spPr>
        <p:txBody>
          <a:bodyPr wrap="none" rtlCol="0">
            <a:spAutoFit/>
          </a:bodyPr>
          <a:lstStyle/>
          <a:p>
            <a:r>
              <a:rPr lang="en-US" i="1" dirty="0" err="1" smtClean="0"/>
              <a:t>dist</a:t>
            </a:r>
            <a:r>
              <a:rPr lang="en-US" i="1" dirty="0" smtClean="0"/>
              <a:t>(b</a:t>
            </a:r>
            <a:r>
              <a:rPr lang="en-US" i="1" baseline="-25000" dirty="0" smtClean="0"/>
              <a:t>1</a:t>
            </a:r>
            <a:r>
              <a:rPr lang="en-US" i="1" dirty="0" smtClean="0"/>
              <a:t>,b</a:t>
            </a:r>
            <a:r>
              <a:rPr lang="en-US" i="1" baseline="-25000" dirty="0" smtClean="0"/>
              <a:t>2</a:t>
            </a:r>
            <a:r>
              <a:rPr lang="en-US" i="1" dirty="0" smtClean="0"/>
              <a:t>)</a:t>
            </a:r>
            <a:endParaRPr lang="en-US" i="1" dirty="0"/>
          </a:p>
        </p:txBody>
      </p:sp>
      <p:graphicFrame>
        <p:nvGraphicFramePr>
          <p:cNvPr id="49" name="Content Placeholder 8"/>
          <p:cNvGraphicFramePr>
            <a:graphicFrameLocks noGrp="1" noChangeAspect="1"/>
          </p:cNvGraphicFramePr>
          <p:nvPr>
            <p:ph idx="1"/>
            <p:extLst>
              <p:ext uri="{D42A27DB-BD31-4B8C-83A1-F6EECF244321}">
                <p14:modId xmlns:p14="http://schemas.microsoft.com/office/powerpoint/2010/main" val="2836797602"/>
              </p:ext>
            </p:extLst>
          </p:nvPr>
        </p:nvGraphicFramePr>
        <p:xfrm>
          <a:off x="4283968" y="1412776"/>
          <a:ext cx="4715718" cy="720079"/>
        </p:xfrm>
        <a:graphic>
          <a:graphicData uri="http://schemas.openxmlformats.org/presentationml/2006/ole">
            <mc:AlternateContent xmlns:mc="http://schemas.openxmlformats.org/markup-compatibility/2006">
              <mc:Choice xmlns:v="urn:schemas-microsoft-com:vml" Requires="v">
                <p:oleObj spid="_x0000_s2173" name="Equation" r:id="rId4" imgW="3073400" imgH="469900" progId="Equation.3">
                  <p:embed/>
                </p:oleObj>
              </mc:Choice>
              <mc:Fallback>
                <p:oleObj name="Equation" r:id="rId4" imgW="3073400" imgH="469900" progId="Equation.3">
                  <p:embed/>
                  <p:pic>
                    <p:nvPicPr>
                      <p:cNvPr id="0" name=""/>
                      <p:cNvPicPr/>
                      <p:nvPr/>
                    </p:nvPicPr>
                    <p:blipFill>
                      <a:blip r:embed="rId5"/>
                      <a:stretch>
                        <a:fillRect/>
                      </a:stretch>
                    </p:blipFill>
                    <p:spPr>
                      <a:xfrm>
                        <a:off x="4283968" y="1412776"/>
                        <a:ext cx="4715718" cy="720079"/>
                      </a:xfrm>
                      <a:prstGeom prst="rect">
                        <a:avLst/>
                      </a:prstGeom>
                    </p:spPr>
                  </p:pic>
                </p:oleObj>
              </mc:Fallback>
            </mc:AlternateContent>
          </a:graphicData>
        </a:graphic>
      </p:graphicFrame>
      <p:graphicFrame>
        <p:nvGraphicFramePr>
          <p:cNvPr id="50" name="Object 49"/>
          <p:cNvGraphicFramePr>
            <a:graphicFrameLocks noChangeAspect="1"/>
          </p:cNvGraphicFramePr>
          <p:nvPr>
            <p:extLst>
              <p:ext uri="{D42A27DB-BD31-4B8C-83A1-F6EECF244321}">
                <p14:modId xmlns:p14="http://schemas.microsoft.com/office/powerpoint/2010/main" val="2952610106"/>
              </p:ext>
            </p:extLst>
          </p:nvPr>
        </p:nvGraphicFramePr>
        <p:xfrm>
          <a:off x="4283968" y="2276872"/>
          <a:ext cx="4784532" cy="1008112"/>
        </p:xfrm>
        <a:graphic>
          <a:graphicData uri="http://schemas.openxmlformats.org/presentationml/2006/ole">
            <mc:AlternateContent xmlns:mc="http://schemas.openxmlformats.org/markup-compatibility/2006">
              <mc:Choice xmlns:v="urn:schemas-microsoft-com:vml" Requires="v">
                <p:oleObj spid="_x0000_s2174" name="Equation" r:id="rId6" imgW="3797300" imgH="800100" progId="Equation.3">
                  <p:embed/>
                </p:oleObj>
              </mc:Choice>
              <mc:Fallback>
                <p:oleObj name="Equation" r:id="rId6" imgW="3797300" imgH="800100" progId="Equation.3">
                  <p:embed/>
                  <p:pic>
                    <p:nvPicPr>
                      <p:cNvPr id="0" name=""/>
                      <p:cNvPicPr/>
                      <p:nvPr/>
                    </p:nvPicPr>
                    <p:blipFill>
                      <a:blip r:embed="rId7"/>
                      <a:stretch>
                        <a:fillRect/>
                      </a:stretch>
                    </p:blipFill>
                    <p:spPr>
                      <a:xfrm>
                        <a:off x="4283968" y="2276872"/>
                        <a:ext cx="4784532" cy="1008112"/>
                      </a:xfrm>
                      <a:prstGeom prst="rect">
                        <a:avLst/>
                      </a:prstGeom>
                    </p:spPr>
                  </p:pic>
                </p:oleObj>
              </mc:Fallback>
            </mc:AlternateContent>
          </a:graphicData>
        </a:graphic>
      </p:graphicFrame>
      <p:sp>
        <p:nvSpPr>
          <p:cNvPr id="51" name="Rectangle 50"/>
          <p:cNvSpPr/>
          <p:nvPr/>
        </p:nvSpPr>
        <p:spPr>
          <a:xfrm>
            <a:off x="7236296" y="1412776"/>
            <a:ext cx="1800200" cy="792088"/>
          </a:xfrm>
          <a:prstGeom prst="rect">
            <a:avLst/>
          </a:prstGeom>
          <a:noFill/>
          <a:ln w="28575" cmpd="sng">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2" name="Object 51"/>
          <p:cNvGraphicFramePr>
            <a:graphicFrameLocks noChangeAspect="1"/>
          </p:cNvGraphicFramePr>
          <p:nvPr>
            <p:extLst>
              <p:ext uri="{D42A27DB-BD31-4B8C-83A1-F6EECF244321}">
                <p14:modId xmlns:p14="http://schemas.microsoft.com/office/powerpoint/2010/main" val="669195440"/>
              </p:ext>
            </p:extLst>
          </p:nvPr>
        </p:nvGraphicFramePr>
        <p:xfrm>
          <a:off x="6804248" y="3645024"/>
          <a:ext cx="2232248" cy="316070"/>
        </p:xfrm>
        <a:graphic>
          <a:graphicData uri="http://schemas.openxmlformats.org/presentationml/2006/ole">
            <mc:AlternateContent xmlns:mc="http://schemas.openxmlformats.org/markup-compatibility/2006">
              <mc:Choice xmlns:v="urn:schemas-microsoft-com:vml" Requires="v">
                <p:oleObj spid="_x0000_s2175" name="Equation" r:id="rId8" imgW="1435100" imgH="203200" progId="Equation.3">
                  <p:embed/>
                </p:oleObj>
              </mc:Choice>
              <mc:Fallback>
                <p:oleObj name="Equation" r:id="rId8" imgW="1435100" imgH="203200" progId="Equation.3">
                  <p:embed/>
                  <p:pic>
                    <p:nvPicPr>
                      <p:cNvPr id="0" name=""/>
                      <p:cNvPicPr/>
                      <p:nvPr/>
                    </p:nvPicPr>
                    <p:blipFill>
                      <a:blip r:embed="rId9"/>
                      <a:stretch>
                        <a:fillRect/>
                      </a:stretch>
                    </p:blipFill>
                    <p:spPr>
                      <a:xfrm>
                        <a:off x="6804248" y="3645024"/>
                        <a:ext cx="2232248" cy="316070"/>
                      </a:xfrm>
                      <a:prstGeom prst="rect">
                        <a:avLst/>
                      </a:prstGeom>
                    </p:spPr>
                  </p:pic>
                </p:oleObj>
              </mc:Fallback>
            </mc:AlternateContent>
          </a:graphicData>
        </a:graphic>
      </p:graphicFrame>
      <p:sp>
        <p:nvSpPr>
          <p:cNvPr id="53" name="Rectangle 52"/>
          <p:cNvSpPr/>
          <p:nvPr/>
        </p:nvSpPr>
        <p:spPr>
          <a:xfrm>
            <a:off x="6300192" y="1412776"/>
            <a:ext cx="936104" cy="792088"/>
          </a:xfrm>
          <a:prstGeom prst="rect">
            <a:avLst/>
          </a:prstGeom>
          <a:noFill/>
          <a:ln w="28575" cmpd="sng">
            <a:solidFill>
              <a:srgbClr val="FF660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5" name="Rectangle 54"/>
          <p:cNvSpPr/>
          <p:nvPr/>
        </p:nvSpPr>
        <p:spPr>
          <a:xfrm>
            <a:off x="6012160" y="1412776"/>
            <a:ext cx="288032" cy="792088"/>
          </a:xfrm>
          <a:prstGeom prst="rect">
            <a:avLst/>
          </a:prstGeom>
          <a:noFill/>
          <a:ln w="28575" cmpd="sng">
            <a:solidFill>
              <a:srgbClr val="FF660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6" name="Rectangle 55"/>
          <p:cNvSpPr/>
          <p:nvPr/>
        </p:nvSpPr>
        <p:spPr>
          <a:xfrm>
            <a:off x="5796136" y="2564904"/>
            <a:ext cx="1872208" cy="720080"/>
          </a:xfrm>
          <a:prstGeom prst="rect">
            <a:avLst/>
          </a:prstGeom>
          <a:noFill/>
          <a:ln w="28575" cmpd="sng">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716016" y="2564904"/>
            <a:ext cx="1080120" cy="720080"/>
          </a:xfrm>
          <a:prstGeom prst="rect">
            <a:avLst/>
          </a:prstGeom>
          <a:noFill/>
          <a:ln w="28575" cmpd="sng">
            <a:solidFill>
              <a:srgbClr val="FF660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p:cNvSpPr txBox="1"/>
          <p:nvPr/>
        </p:nvSpPr>
        <p:spPr>
          <a:xfrm>
            <a:off x="1259632" y="1484784"/>
            <a:ext cx="2160239" cy="646331"/>
          </a:xfrm>
          <a:prstGeom prst="rect">
            <a:avLst/>
          </a:prstGeom>
          <a:noFill/>
        </p:spPr>
        <p:txBody>
          <a:bodyPr wrap="square" rtlCol="0">
            <a:spAutoFit/>
          </a:bodyPr>
          <a:lstStyle/>
          <a:p>
            <a:r>
              <a:rPr lang="en-US" dirty="0" smtClean="0"/>
              <a:t>Average distance of the set members</a:t>
            </a:r>
            <a:endParaRPr lang="en-US" dirty="0"/>
          </a:p>
        </p:txBody>
      </p:sp>
      <p:cxnSp>
        <p:nvCxnSpPr>
          <p:cNvPr id="63" name="Straight Arrow Connector 62"/>
          <p:cNvCxnSpPr>
            <a:stCxn id="58" idx="3"/>
          </p:cNvCxnSpPr>
          <p:nvPr/>
        </p:nvCxnSpPr>
        <p:spPr>
          <a:xfrm>
            <a:off x="3419871" y="1807950"/>
            <a:ext cx="792089" cy="828962"/>
          </a:xfrm>
          <a:prstGeom prst="straightConnector1">
            <a:avLst/>
          </a:prstGeom>
          <a:ln>
            <a:tailEnd type="arrow"/>
          </a:ln>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27970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5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53"/>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3"/>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6"/>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4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4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1" nodeType="clickEffect">
                                  <p:stCondLst>
                                    <p:cond delay="0"/>
                                  </p:stCondLst>
                                  <p:childTnLst>
                                    <p:set>
                                      <p:cBhvr>
                                        <p:cTn id="118" dur="1" fill="hold">
                                          <p:stCondLst>
                                            <p:cond delay="0"/>
                                          </p:stCondLst>
                                        </p:cTn>
                                        <p:tgtEl>
                                          <p:spTgt spid="56"/>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57"/>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1" nodeType="clickEffect">
                                  <p:stCondLst>
                                    <p:cond delay="0"/>
                                  </p:stCondLst>
                                  <p:childTnLst>
                                    <p:set>
                                      <p:cBhvr>
                                        <p:cTn id="130" dur="1" fill="hold">
                                          <p:stCondLst>
                                            <p:cond delay="0"/>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1" grpId="0" animBg="1"/>
      <p:bldP spid="4" grpId="0" animBg="1"/>
      <p:bldP spid="5" grpId="0" animBg="1"/>
      <p:bldP spid="6" grpId="0" animBg="1"/>
      <p:bldP spid="7" grpId="0" animBg="1"/>
      <p:bldP spid="8" grpId="0" animBg="1"/>
      <p:bldP spid="10" grpId="0" animBg="1"/>
      <p:bldP spid="11" grpId="0" animBg="1"/>
      <p:bldP spid="12" grpId="0"/>
      <p:bldP spid="26" grpId="0" animBg="1"/>
      <p:bldP spid="27" grpId="0" animBg="1"/>
      <p:bldP spid="28" grpId="0" animBg="1"/>
      <p:bldP spid="36" grpId="0" animBg="1"/>
      <p:bldP spid="37" grpId="0" animBg="1"/>
      <p:bldP spid="38" grpId="0" animBg="1"/>
      <p:bldP spid="40" grpId="0"/>
      <p:bldP spid="42" grpId="0"/>
      <p:bldP spid="47" grpId="0"/>
      <p:bldP spid="48" grpId="0"/>
      <p:bldP spid="51" grpId="0" animBg="1"/>
      <p:bldP spid="51" grpId="1" animBg="1"/>
      <p:bldP spid="53" grpId="0" animBg="1"/>
      <p:bldP spid="53" grpId="1" animBg="1"/>
      <p:bldP spid="55" grpId="0" animBg="1"/>
      <p:bldP spid="55" grpId="1" animBg="1"/>
      <p:bldP spid="56" grpId="0" animBg="1"/>
      <p:bldP spid="56" grpId="1" animBg="1"/>
      <p:bldP spid="57" grpId="0" animBg="1"/>
      <p:bldP spid="57" grpId="1" animBg="1"/>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Datasets</a:t>
            </a:r>
            <a:endParaRPr lang="en-GB" dirty="0"/>
          </a:p>
        </p:txBody>
      </p:sp>
      <p:sp>
        <p:nvSpPr>
          <p:cNvPr id="3" name="Content Placeholder 2"/>
          <p:cNvSpPr>
            <a:spLocks noGrp="1"/>
          </p:cNvSpPr>
          <p:nvPr>
            <p:ph idx="1"/>
          </p:nvPr>
        </p:nvSpPr>
        <p:spPr/>
        <p:txBody>
          <a:bodyPr/>
          <a:lstStyle/>
          <a:p>
            <a:pPr fontAlgn="base"/>
            <a:r>
              <a:rPr lang="en-US" dirty="0"/>
              <a:t>Requirements</a:t>
            </a:r>
          </a:p>
          <a:p>
            <a:pPr lvl="1" fontAlgn="base"/>
            <a:r>
              <a:rPr lang="en-US" dirty="0"/>
              <a:t>Availability of full-text</a:t>
            </a:r>
          </a:p>
          <a:p>
            <a:pPr lvl="1" fontAlgn="base"/>
            <a:r>
              <a:rPr lang="en-US" dirty="0"/>
              <a:t>Density</a:t>
            </a:r>
          </a:p>
          <a:p>
            <a:pPr lvl="1" fontAlgn="base"/>
            <a:r>
              <a:rPr lang="en-US" dirty="0" err="1" smtClean="0"/>
              <a:t>Multidisciplinarity</a:t>
            </a:r>
            <a:endParaRPr lang="en-US" dirty="0"/>
          </a:p>
        </p:txBody>
      </p:sp>
    </p:spTree>
    <p:extLst>
      <p:ext uri="{BB962C8B-B14F-4D97-AF65-F5344CB8AC3E}">
        <p14:creationId xmlns:p14="http://schemas.microsoft.com/office/powerpoint/2010/main" val="16646760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Datasets (present as table)</a:t>
            </a:r>
            <a:endParaRPr lang="en-GB" dirty="0"/>
          </a:p>
        </p:txBody>
      </p:sp>
      <p:sp>
        <p:nvSpPr>
          <p:cNvPr id="3" name="Content Placeholder 2"/>
          <p:cNvSpPr>
            <a:spLocks noGrp="1"/>
          </p:cNvSpPr>
          <p:nvPr>
            <p:ph idx="1"/>
          </p:nvPr>
        </p:nvSpPr>
        <p:spPr/>
        <p:txBody>
          <a:bodyPr>
            <a:normAutofit fontScale="92500" lnSpcReduction="10000"/>
          </a:bodyPr>
          <a:lstStyle/>
          <a:p>
            <a:pPr fontAlgn="base"/>
            <a:r>
              <a:rPr lang="en-GB" dirty="0"/>
              <a:t>Examined datasets</a:t>
            </a:r>
          </a:p>
          <a:p>
            <a:pPr lvl="1" fontAlgn="base"/>
            <a:r>
              <a:rPr lang="en-GB" dirty="0"/>
              <a:t>CORE</a:t>
            </a:r>
          </a:p>
          <a:p>
            <a:pPr lvl="1" fontAlgn="base"/>
            <a:r>
              <a:rPr lang="en-GB" dirty="0"/>
              <a:t>Open Citation Corpus</a:t>
            </a:r>
          </a:p>
          <a:p>
            <a:pPr lvl="1" fontAlgn="base"/>
            <a:r>
              <a:rPr lang="en-GB" dirty="0"/>
              <a:t>ACM Dataset</a:t>
            </a:r>
          </a:p>
          <a:p>
            <a:pPr lvl="1" fontAlgn="base"/>
            <a:r>
              <a:rPr lang="en-GB" dirty="0" err="1"/>
              <a:t>DBLP+Citation</a:t>
            </a:r>
            <a:endParaRPr lang="en-GB" dirty="0"/>
          </a:p>
          <a:p>
            <a:pPr lvl="1" fontAlgn="base"/>
            <a:r>
              <a:rPr lang="en-GB" dirty="0"/>
              <a:t>KDD Cup Dataset</a:t>
            </a:r>
          </a:p>
          <a:p>
            <a:pPr lvl="1" fontAlgn="base"/>
            <a:r>
              <a:rPr lang="en-GB" dirty="0" err="1"/>
              <a:t>iSearch</a:t>
            </a:r>
            <a:r>
              <a:rPr lang="en-GB" dirty="0"/>
              <a:t> Collection</a:t>
            </a:r>
          </a:p>
          <a:p>
            <a:pPr fontAlgn="base"/>
            <a:r>
              <a:rPr lang="en-GB" dirty="0"/>
              <a:t>However</a:t>
            </a:r>
            <a:r>
              <a:rPr lang="en-GB" dirty="0" smtClean="0"/>
              <a:t>...</a:t>
            </a:r>
          </a:p>
          <a:p>
            <a:pPr fontAlgn="base"/>
            <a:endParaRPr lang="en-GB" dirty="0"/>
          </a:p>
          <a:p>
            <a:pPr fontAlgn="base"/>
            <a:r>
              <a:rPr lang="en-GB" dirty="0" smtClean="0">
                <a:solidFill>
                  <a:srgbClr val="FF6600"/>
                </a:solidFill>
              </a:rPr>
              <a:t>TABLE</a:t>
            </a:r>
            <a:endParaRPr lang="en-GB" dirty="0">
              <a:solidFill>
                <a:srgbClr val="FF6600"/>
              </a:solidFill>
            </a:endParaRPr>
          </a:p>
        </p:txBody>
      </p:sp>
    </p:spTree>
    <p:extLst>
      <p:ext uri="{BB962C8B-B14F-4D97-AF65-F5344CB8AC3E}">
        <p14:creationId xmlns:p14="http://schemas.microsoft.com/office/powerpoint/2010/main" val="31182171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dataset</a:t>
            </a:r>
            <a:endParaRPr lang="en-GB" dirty="0"/>
          </a:p>
        </p:txBody>
      </p:sp>
      <p:sp>
        <p:nvSpPr>
          <p:cNvPr id="3" name="Content Placeholder 2"/>
          <p:cNvSpPr>
            <a:spLocks noGrp="1"/>
          </p:cNvSpPr>
          <p:nvPr>
            <p:ph idx="1"/>
          </p:nvPr>
        </p:nvSpPr>
        <p:spPr/>
        <p:txBody>
          <a:bodyPr>
            <a:normAutofit lnSpcReduction="10000"/>
          </a:bodyPr>
          <a:lstStyle/>
          <a:p>
            <a:pPr fontAlgn="base"/>
            <a:r>
              <a:rPr lang="en-US" dirty="0"/>
              <a:t>10 seed publications from CORE with varying level of citations</a:t>
            </a:r>
          </a:p>
          <a:p>
            <a:pPr fontAlgn="base"/>
            <a:r>
              <a:rPr lang="en-US" dirty="0"/>
              <a:t>missing citing and cited publications downloaded manually</a:t>
            </a:r>
          </a:p>
          <a:p>
            <a:pPr fontAlgn="base"/>
            <a:r>
              <a:rPr lang="en-US" dirty="0"/>
              <a:t>only freely accessible English documents were downloaded</a:t>
            </a:r>
          </a:p>
          <a:p>
            <a:pPr fontAlgn="base"/>
            <a:r>
              <a:rPr lang="en-US" dirty="0"/>
              <a:t>in total 716 </a:t>
            </a:r>
            <a:r>
              <a:rPr lang="en-US" dirty="0" smtClean="0"/>
              <a:t>documents (~50% of the complete network)</a:t>
            </a:r>
          </a:p>
          <a:p>
            <a:pPr fontAlgn="base"/>
            <a:r>
              <a:rPr lang="en-US" dirty="0"/>
              <a:t>2 days to gather the data</a:t>
            </a:r>
          </a:p>
        </p:txBody>
      </p:sp>
    </p:spTree>
    <p:extLst>
      <p:ext uri="{BB962C8B-B14F-4D97-AF65-F5344CB8AC3E}">
        <p14:creationId xmlns:p14="http://schemas.microsoft.com/office/powerpoint/2010/main" val="32222650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RE-demonstration1">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CORE-demonstration1.thmx</Template>
  <TotalTime>2469</TotalTime>
  <Words>1217</Words>
  <Application>Microsoft Macintosh PowerPoint</Application>
  <PresentationFormat>On-screen Show (4:3)</PresentationFormat>
  <Paragraphs>164</Paragraphs>
  <Slides>15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CORE-demonstration1</vt:lpstr>
      <vt:lpstr>Equation</vt:lpstr>
      <vt:lpstr>A New Semantic Similarity Based Measure for Assessing Research Contribution</vt:lpstr>
      <vt:lpstr>Current impact metrics</vt:lpstr>
      <vt:lpstr>Problems of current impact metrics</vt:lpstr>
      <vt:lpstr>Alternative metrics</vt:lpstr>
      <vt:lpstr>Approach</vt:lpstr>
      <vt:lpstr>Contribution measure</vt:lpstr>
      <vt:lpstr>Datasets</vt:lpstr>
      <vt:lpstr>Datasets (present as table)</vt:lpstr>
      <vt:lpstr>Our dataset</vt:lpstr>
      <vt:lpstr>Results</vt:lpstr>
      <vt:lpstr>Results</vt:lpstr>
      <vt:lpstr>Current impact metrics vs Semantometrics</vt:lpstr>
      <vt:lpstr>Conclusions</vt:lpstr>
      <vt:lpstr>References</vt:lpstr>
      <vt:lpstr>References</vt:lpstr>
    </vt:vector>
  </TitlesOfParts>
  <Company>The Open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Semantic Similarity Based Measure for Assessing Research Contribution </dc:title>
  <dc:creator>Drahomira.Herrmannova</dc:creator>
  <cp:lastModifiedBy>Petr Knoth</cp:lastModifiedBy>
  <cp:revision>103</cp:revision>
  <dcterms:created xsi:type="dcterms:W3CDTF">2014-09-02T09:07:27Z</dcterms:created>
  <dcterms:modified xsi:type="dcterms:W3CDTF">2014-09-11T13:30:15Z</dcterms:modified>
</cp:coreProperties>
</file>