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x" ContentType="image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2" r:id="rId2"/>
    <p:sldMasterId id="2147483689" r:id="rId3"/>
    <p:sldMasterId id="2147483707" r:id="rId4"/>
    <p:sldMasterId id="2147483729" r:id="rId5"/>
    <p:sldMasterId id="2147483747" r:id="rId6"/>
    <p:sldMasterId id="2147483765" r:id="rId7"/>
    <p:sldMasterId id="2147483783" r:id="rId8"/>
  </p:sldMasterIdLst>
  <p:notesMasterIdLst>
    <p:notesMasterId r:id="rId42"/>
  </p:notesMasterIdLst>
  <p:handoutMasterIdLst>
    <p:handoutMasterId r:id="rId43"/>
  </p:handoutMasterIdLst>
  <p:sldIdLst>
    <p:sldId id="256" r:id="rId9"/>
    <p:sldId id="348" r:id="rId10"/>
    <p:sldId id="347" r:id="rId11"/>
    <p:sldId id="324" r:id="rId12"/>
    <p:sldId id="321" r:id="rId13"/>
    <p:sldId id="319" r:id="rId14"/>
    <p:sldId id="336" r:id="rId15"/>
    <p:sldId id="337" r:id="rId16"/>
    <p:sldId id="338" r:id="rId17"/>
    <p:sldId id="353" r:id="rId18"/>
    <p:sldId id="352" r:id="rId19"/>
    <p:sldId id="350" r:id="rId20"/>
    <p:sldId id="351" r:id="rId21"/>
    <p:sldId id="326" r:id="rId22"/>
    <p:sldId id="349" r:id="rId23"/>
    <p:sldId id="346" r:id="rId24"/>
    <p:sldId id="334" r:id="rId25"/>
    <p:sldId id="339" r:id="rId26"/>
    <p:sldId id="264" r:id="rId27"/>
    <p:sldId id="295" r:id="rId28"/>
    <p:sldId id="306" r:id="rId29"/>
    <p:sldId id="296" r:id="rId30"/>
    <p:sldId id="307" r:id="rId31"/>
    <p:sldId id="280" r:id="rId32"/>
    <p:sldId id="301" r:id="rId33"/>
    <p:sldId id="313" r:id="rId34"/>
    <p:sldId id="354" r:id="rId35"/>
    <p:sldId id="341" r:id="rId36"/>
    <p:sldId id="340" r:id="rId37"/>
    <p:sldId id="342" r:id="rId38"/>
    <p:sldId id="343" r:id="rId39"/>
    <p:sldId id="344" r:id="rId40"/>
    <p:sldId id="317" r:id="rId41"/>
  </p:sldIdLst>
  <p:sldSz cx="12190413" cy="6858000"/>
  <p:notesSz cx="6645275" cy="97758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24"/>
    <a:srgbClr val="888888"/>
    <a:srgbClr val="3E1773"/>
    <a:srgbClr val="FF4F75"/>
    <a:srgbClr val="F31D8D"/>
    <a:srgbClr val="501FA9"/>
    <a:srgbClr val="6D24A4"/>
    <a:srgbClr val="A80C26"/>
    <a:srgbClr val="BE0E2B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 autoAdjust="0"/>
  </p:normalViewPr>
  <p:slideViewPr>
    <p:cSldViewPr snapToGrid="0" snapToObjects="1" showGuides="1">
      <p:cViewPr>
        <p:scale>
          <a:sx n="105" d="100"/>
          <a:sy n="105" d="100"/>
        </p:scale>
        <p:origin x="-108" y="-312"/>
      </p:cViewPr>
      <p:guideLst>
        <p:guide orient="horz" pos="308"/>
        <p:guide orient="horz" pos="3877"/>
        <p:guide orient="horz" pos="688"/>
        <p:guide orient="horz" pos="1184"/>
        <p:guide orient="horz" pos="1457"/>
        <p:guide orient="horz" pos="4071"/>
        <p:guide pos="3919"/>
        <p:guide pos="305"/>
        <p:guide pos="7382"/>
        <p:guide pos="2565"/>
        <p:guide pos="2724"/>
        <p:guide pos="3762"/>
        <p:guide pos="4970"/>
        <p:guide pos="5122"/>
        <p:guide pos="6178"/>
        <p:guide pos="6325"/>
        <p:guide pos="543"/>
        <p:guide pos="1355"/>
        <p:guide pos="1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3CCAC-90D6-4346-8E23-EBED18C388C2}" type="datetimeFigureOut">
              <a:rPr lang="da-DK" smtClean="0"/>
              <a:t>29-10-2014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55BF3-ED34-4FC4-8B78-C757B052979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313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368F2-3152-4E95-B4D2-EAC398BC74ED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088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4118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10BEC-8091-4298-B55B-ECE62B226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3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10BEC-8091-4298-B55B-ECE62B226ED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96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10BEC-8091-4298-B55B-ECE62B226ED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55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emf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2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030" y="1879600"/>
            <a:ext cx="11306235" cy="2036547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rgbClr val="888888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666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2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2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50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e 13"/>
          <p:cNvGrpSpPr/>
          <p:nvPr userDrawn="1"/>
        </p:nvGrpSpPr>
        <p:grpSpPr>
          <a:xfrm>
            <a:off x="-3314700" y="4141498"/>
            <a:ext cx="3227388" cy="2726906"/>
            <a:chOff x="-3314700" y="3688870"/>
            <a:chExt cx="3227388" cy="2726906"/>
          </a:xfrm>
        </p:grpSpPr>
        <p:sp>
          <p:nvSpPr>
            <p:cNvPr id="18" name="Text Box 48"/>
            <p:cNvSpPr txBox="1">
              <a:spLocks noChangeArrowheads="1"/>
            </p:cNvSpPr>
            <p:nvPr userDrawn="1"/>
          </p:nvSpPr>
          <p:spPr bwMode="auto">
            <a:xfrm>
              <a:off x="-3314700" y="3688870"/>
              <a:ext cx="322738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Ændre sidefodens</a:t>
              </a:r>
              <a:r>
                <a:rPr lang="da-DK" sz="1000" b="1" baseline="0" noProof="1" smtClean="0">
                  <a:solidFill>
                    <a:srgbClr val="464646"/>
                  </a:solidFill>
                  <a:latin typeface="+mn-lt"/>
                </a:rPr>
                <a:t>  dato, 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 præsentationens titel, etc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Klik i menulinjen, </a:t>
              </a:r>
            </a:p>
            <a:p>
              <a:pPr algn="r" eaLnBrk="1" hangingPunct="1">
                <a:defRPr/>
              </a:pP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Indsæt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&gt;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Sidehoved / Sidefod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2.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Skriv præsentationens titel i Sidefod feltet,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3.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Klik</a:t>
              </a:r>
              <a:r>
                <a:rPr lang="da-DK" sz="1000" baseline="0" noProof="1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b="1" baseline="0" noProof="1" smtClean="0">
                  <a:solidFill>
                    <a:srgbClr val="464646"/>
                  </a:solidFill>
                  <a:latin typeface="+mn-lt"/>
                </a:rPr>
                <a:t>Fast</a:t>
              </a:r>
              <a:r>
                <a:rPr lang="da-DK" sz="1000" baseline="0" noProof="1" smtClean="0">
                  <a:solidFill>
                    <a:srgbClr val="464646"/>
                  </a:solidFill>
                  <a:latin typeface="+mn-lt"/>
                </a:rPr>
                <a:t> og skriv manuelt By, dato og forfatternavn</a:t>
              </a:r>
              <a:endParaRPr lang="da-DK" sz="1000" noProof="1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4.  </a:t>
              </a:r>
              <a:r>
                <a:rPr lang="da-DK" sz="1000" b="0" noProof="1" smtClean="0">
                  <a:solidFill>
                    <a:srgbClr val="464646"/>
                  </a:solidFill>
                  <a:latin typeface="+mn-lt"/>
                </a:rPr>
                <a:t>S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æt hak i anvend ikke på forsider, 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Anvend på alle</a:t>
              </a:r>
              <a:endParaRPr lang="da-DK" sz="1000" noProof="1" smtClean="0">
                <a:solidFill>
                  <a:srgbClr val="464646"/>
                </a:solidFill>
                <a:latin typeface="+mn-lt"/>
              </a:endParaRPr>
            </a:p>
          </p:txBody>
        </p:sp>
        <p:grpSp>
          <p:nvGrpSpPr>
            <p:cNvPr id="19" name="Gruppe 18"/>
            <p:cNvGrpSpPr/>
            <p:nvPr userDrawn="1"/>
          </p:nvGrpSpPr>
          <p:grpSpPr>
            <a:xfrm>
              <a:off x="-2586190" y="4686515"/>
              <a:ext cx="2498878" cy="1729261"/>
              <a:chOff x="-2586190" y="4686515"/>
              <a:chExt cx="2498878" cy="1729261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86190" y="4686515"/>
                <a:ext cx="2498878" cy="172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Afrundet rektangel 25"/>
              <p:cNvSpPr/>
              <p:nvPr userDrawn="1"/>
            </p:nvSpPr>
            <p:spPr>
              <a:xfrm>
                <a:off x="-2400300" y="5551145"/>
                <a:ext cx="1696212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Afrundet rektangel 26"/>
              <p:cNvSpPr/>
              <p:nvPr userDrawn="1"/>
            </p:nvSpPr>
            <p:spPr>
              <a:xfrm>
                <a:off x="-2485644" y="5863565"/>
                <a:ext cx="1781556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Afrundet rektangel 27"/>
              <p:cNvSpPr/>
              <p:nvPr userDrawn="1"/>
            </p:nvSpPr>
            <p:spPr>
              <a:xfrm>
                <a:off x="-653796" y="4983480"/>
                <a:ext cx="467868" cy="166853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Gruppe 28"/>
          <p:cNvGrpSpPr/>
          <p:nvPr userDrawn="1"/>
        </p:nvGrpSpPr>
        <p:grpSpPr>
          <a:xfrm>
            <a:off x="12306004" y="0"/>
            <a:ext cx="2630488" cy="3220867"/>
            <a:chOff x="12306004" y="0"/>
            <a:chExt cx="2630488" cy="3220867"/>
          </a:xfrm>
        </p:grpSpPr>
        <p:sp>
          <p:nvSpPr>
            <p:cNvPr id="30" name="AutoShape 4"/>
            <p:cNvSpPr>
              <a:spLocks/>
            </p:cNvSpPr>
            <p:nvPr userDrawn="1"/>
          </p:nvSpPr>
          <p:spPr bwMode="gray">
            <a:xfrm>
              <a:off x="12306005" y="0"/>
              <a:ext cx="263048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Vis hjælpelinjer som hjælper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placering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af objekter</a:t>
              </a:r>
            </a:p>
            <a:p>
              <a:pPr algn="l"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1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.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 Højre klik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udenfor slidet og vælg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hjælpelinjer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hak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ved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Vis tegnehjælpelinjer</a:t>
              </a:r>
              <a:r>
                <a:rPr lang="da-DK" sz="1000" b="1" baseline="0" dirty="0" smtClean="0">
                  <a:solidFill>
                    <a:srgbClr val="464646"/>
                  </a:solidFill>
                  <a:cs typeface="Arial" charset="0"/>
                </a:rPr>
                <a:t>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på skærmen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3.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hak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objekter til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0" dirty="0" smtClean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objekter til</a:t>
              </a:r>
              <a:r>
                <a:rPr lang="da-DK" sz="1000" b="1" baseline="0" dirty="0" smtClean="0">
                  <a:solidFill>
                    <a:srgbClr val="464646"/>
                  </a:solidFill>
                  <a:cs typeface="Arial" charset="0"/>
                </a:rPr>
                <a:t> andre objekter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4.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Vælg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OK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 </a:t>
              </a:r>
            </a:p>
          </p:txBody>
        </p:sp>
        <p:grpSp>
          <p:nvGrpSpPr>
            <p:cNvPr id="31" name="Gruppe 30"/>
            <p:cNvGrpSpPr/>
            <p:nvPr userDrawn="1"/>
          </p:nvGrpSpPr>
          <p:grpSpPr>
            <a:xfrm>
              <a:off x="12306004" y="1405109"/>
              <a:ext cx="2084759" cy="1815758"/>
              <a:chOff x="12306004" y="1231106"/>
              <a:chExt cx="2084759" cy="1815758"/>
            </a:xfrm>
          </p:grpSpPr>
          <p:pic>
            <p:nvPicPr>
              <p:cNvPr id="32" name="Picture 4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6004" y="1231106"/>
                <a:ext cx="2084759" cy="181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Afrundet rektangel 32"/>
              <p:cNvSpPr/>
              <p:nvPr userDrawn="1"/>
            </p:nvSpPr>
            <p:spPr>
              <a:xfrm>
                <a:off x="12354935" y="2435591"/>
                <a:ext cx="1352637" cy="2106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Afrundet rektangel 33"/>
              <p:cNvSpPr/>
              <p:nvPr userDrawn="1"/>
            </p:nvSpPr>
            <p:spPr>
              <a:xfrm>
                <a:off x="12397776" y="1605467"/>
                <a:ext cx="1352637" cy="274134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575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samm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5524198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51101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21413" y="1092200"/>
            <a:ext cx="5484812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1355 x 1250 pixels</a:t>
            </a:r>
          </a:p>
        </p:txBody>
      </p:sp>
    </p:spTree>
    <p:extLst>
      <p:ext uri="{BB962C8B-B14F-4D97-AF65-F5344CB8AC3E}">
        <p14:creationId xmlns:p14="http://schemas.microsoft.com/office/powerpoint/2010/main" val="14657247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440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D2D2D2"/>
              </a:gs>
              <a:gs pos="22000">
                <a:srgbClr val="AAAAAA"/>
              </a:gs>
              <a:gs pos="0">
                <a:srgbClr val="AAAAAA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Open Access in Denmark - new politics and demands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Side </a:t>
            </a:r>
            <a:fld id="{68928AE5-A156-4245-B132-27AD3A5D82E6}" type="slidenum">
              <a:rPr lang="da-DK" smtClean="0">
                <a:solidFill>
                  <a:prstClr val="white"/>
                </a:solidFill>
              </a:rPr>
              <a:pPr/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038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B4B4B4"/>
              </a:gs>
              <a:gs pos="22000">
                <a:srgbClr val="646464"/>
              </a:gs>
              <a:gs pos="0">
                <a:srgbClr val="646464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Open Access in Denmark - new politics and demands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Side </a:t>
            </a:r>
            <a:fld id="{68928AE5-A156-4245-B132-27AD3A5D82E6}" type="slidenum">
              <a:rPr lang="da-DK" smtClean="0">
                <a:solidFill>
                  <a:prstClr val="white"/>
                </a:solidFill>
              </a:rPr>
              <a:pPr/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022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787878"/>
              </a:gs>
              <a:gs pos="22000">
                <a:srgbClr val="464646"/>
              </a:gs>
              <a:gs pos="0">
                <a:srgbClr val="464646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Open Access in Denmark - new politics and demands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Side </a:t>
            </a:r>
            <a:fld id="{68928AE5-A156-4245-B132-27AD3A5D82E6}" type="slidenum">
              <a:rPr lang="da-DK" smtClean="0">
                <a:solidFill>
                  <a:prstClr val="white"/>
                </a:solidFill>
              </a:rPr>
              <a:pPr/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108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2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030" y="1879600"/>
            <a:ext cx="11306235" cy="2036547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rgbClr val="888888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666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2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en-GB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50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e 13"/>
          <p:cNvGrpSpPr/>
          <p:nvPr userDrawn="1"/>
        </p:nvGrpSpPr>
        <p:grpSpPr>
          <a:xfrm>
            <a:off x="-3314700" y="4141498"/>
            <a:ext cx="3227388" cy="2726906"/>
            <a:chOff x="-3314700" y="3688870"/>
            <a:chExt cx="3227388" cy="2726906"/>
          </a:xfrm>
        </p:grpSpPr>
        <p:sp>
          <p:nvSpPr>
            <p:cNvPr id="18" name="Text Box 48"/>
            <p:cNvSpPr txBox="1">
              <a:spLocks noChangeArrowheads="1"/>
            </p:cNvSpPr>
            <p:nvPr userDrawn="1"/>
          </p:nvSpPr>
          <p:spPr bwMode="auto">
            <a:xfrm>
              <a:off x="-3314700" y="3688870"/>
              <a:ext cx="322738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Ændre sidefodens  dato,  præsentationens titel, etc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1.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Klik i menulinjen, </a:t>
              </a:r>
            </a:p>
            <a:p>
              <a:pPr algn="r" eaLnBrk="1" hangingPunct="1">
                <a:defRPr/>
              </a:pP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Indsæt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&gt;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Sidehoved / Sidefod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2.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Skriv præsentationens titel i Sidefod feltet,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3.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Klik 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Fast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 og skriv manuelt By, dato og forfatternavn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4. 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Sæt hak i anvend ikke på forsider, 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Anvend på alle</a:t>
              </a:r>
              <a:endParaRPr lang="da-DK" sz="1000" noProof="1" smtClean="0">
                <a:solidFill>
                  <a:srgbClr val="464646"/>
                </a:solidFill>
                <a:latin typeface="Calibri"/>
              </a:endParaRPr>
            </a:p>
          </p:txBody>
        </p:sp>
        <p:grpSp>
          <p:nvGrpSpPr>
            <p:cNvPr id="19" name="Gruppe 18"/>
            <p:cNvGrpSpPr/>
            <p:nvPr userDrawn="1"/>
          </p:nvGrpSpPr>
          <p:grpSpPr>
            <a:xfrm>
              <a:off x="-2586190" y="4686515"/>
              <a:ext cx="2498878" cy="1729261"/>
              <a:chOff x="-2586190" y="4686515"/>
              <a:chExt cx="2498878" cy="1729261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86190" y="4686515"/>
                <a:ext cx="2498878" cy="172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Afrundet rektangel 25"/>
              <p:cNvSpPr/>
              <p:nvPr userDrawn="1"/>
            </p:nvSpPr>
            <p:spPr>
              <a:xfrm>
                <a:off x="-2400300" y="5551145"/>
                <a:ext cx="1696212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  <p:sp>
            <p:nvSpPr>
              <p:cNvPr id="27" name="Afrundet rektangel 26"/>
              <p:cNvSpPr/>
              <p:nvPr userDrawn="1"/>
            </p:nvSpPr>
            <p:spPr>
              <a:xfrm>
                <a:off x="-2485644" y="5863565"/>
                <a:ext cx="1781556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  <p:sp>
            <p:nvSpPr>
              <p:cNvPr id="28" name="Afrundet rektangel 27"/>
              <p:cNvSpPr/>
              <p:nvPr userDrawn="1"/>
            </p:nvSpPr>
            <p:spPr>
              <a:xfrm>
                <a:off x="-653796" y="4983480"/>
                <a:ext cx="467868" cy="166853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</p:grpSp>
      </p:grpSp>
      <p:grpSp>
        <p:nvGrpSpPr>
          <p:cNvPr id="29" name="Gruppe 28"/>
          <p:cNvGrpSpPr/>
          <p:nvPr userDrawn="1"/>
        </p:nvGrpSpPr>
        <p:grpSpPr>
          <a:xfrm>
            <a:off x="12306004" y="0"/>
            <a:ext cx="2630488" cy="3220867"/>
            <a:chOff x="12306004" y="0"/>
            <a:chExt cx="2630488" cy="3220867"/>
          </a:xfrm>
        </p:grpSpPr>
        <p:sp>
          <p:nvSpPr>
            <p:cNvPr id="30" name="AutoShape 4"/>
            <p:cNvSpPr>
              <a:spLocks/>
            </p:cNvSpPr>
            <p:nvPr userDrawn="1"/>
          </p:nvSpPr>
          <p:spPr bwMode="gray">
            <a:xfrm>
              <a:off x="12306005" y="0"/>
              <a:ext cx="263048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Vis hjælpelinjer som hjælper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placering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af objekter</a:t>
              </a:r>
            </a:p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1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.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 Højre klik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udenfor slidet og vælg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hjælpelinjer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hak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ved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Vis tegnehjælpelinjer på skærmen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3.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hak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objekter til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objekter til andre objekter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4.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Vælg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OK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 </a:t>
              </a:r>
            </a:p>
          </p:txBody>
        </p:sp>
        <p:grpSp>
          <p:nvGrpSpPr>
            <p:cNvPr id="31" name="Gruppe 30"/>
            <p:cNvGrpSpPr/>
            <p:nvPr userDrawn="1"/>
          </p:nvGrpSpPr>
          <p:grpSpPr>
            <a:xfrm>
              <a:off x="12306004" y="1405109"/>
              <a:ext cx="2084759" cy="1815758"/>
              <a:chOff x="12306004" y="1231106"/>
              <a:chExt cx="2084759" cy="1815758"/>
            </a:xfrm>
          </p:grpSpPr>
          <p:pic>
            <p:nvPicPr>
              <p:cNvPr id="32" name="Picture 4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6004" y="1231106"/>
                <a:ext cx="2084759" cy="181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Afrundet rektangel 32"/>
              <p:cNvSpPr/>
              <p:nvPr userDrawn="1"/>
            </p:nvSpPr>
            <p:spPr>
              <a:xfrm>
                <a:off x="12354935" y="2435591"/>
                <a:ext cx="1352637" cy="2106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  <p:sp>
            <p:nvSpPr>
              <p:cNvPr id="34" name="Afrundet rektangel 33"/>
              <p:cNvSpPr/>
              <p:nvPr userDrawn="1"/>
            </p:nvSpPr>
            <p:spPr>
              <a:xfrm>
                <a:off x="12397776" y="1605467"/>
                <a:ext cx="1352637" cy="274134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19060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D2D2D2"/>
              </a:gs>
              <a:gs pos="22000">
                <a:srgbClr val="AAAAAA"/>
              </a:gs>
              <a:gs pos="0">
                <a:srgbClr val="AAAAAA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en-GB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94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B4B4B4"/>
              </a:gs>
              <a:gs pos="22000">
                <a:srgbClr val="646464"/>
              </a:gs>
              <a:gs pos="0">
                <a:srgbClr val="646464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en-GB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021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787878"/>
              </a:gs>
              <a:gs pos="22000">
                <a:srgbClr val="464646"/>
              </a:gs>
              <a:gs pos="0">
                <a:srgbClr val="464646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en-GB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242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406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en-GB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2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grpSp>
        <p:nvGrpSpPr>
          <p:cNvPr id="18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9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Vælg billede med minimum</a:t>
              </a: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Indsæt et 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endParaRPr lang="da-DK" sz="1000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”Send bagerst”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6816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adient 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406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lIns="424800" rIns="421200" bIns="3013200"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en-GB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3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grpSp>
        <p:nvGrpSpPr>
          <p:cNvPr id="17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Vælg billede med minimum</a:t>
              </a: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Indsæt et 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endParaRPr lang="da-DK" sz="1000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”Send bagerst”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389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tekstspalte - Sma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7441898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70278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8110609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807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- Stor tekst uden bullets i niv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206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2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305300" y="1092200"/>
            <a:ext cx="7400925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1792 x 1250 pixels</a:t>
            </a:r>
          </a:p>
        </p:txBody>
      </p:sp>
    </p:spTree>
    <p:extLst>
      <p:ext uri="{BB962C8B-B14F-4D97-AF65-F5344CB8AC3E}">
        <p14:creationId xmlns:p14="http://schemas.microsoft.com/office/powerpoint/2010/main" val="1715297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samm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5524198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51101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21413" y="1092200"/>
            <a:ext cx="5484812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1355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0272452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tekstspalte - Sma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7441898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70278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3983700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-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1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31482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12529750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169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34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D2D2D2"/>
              </a:gs>
              <a:gs pos="22000">
                <a:srgbClr val="AAAAAA"/>
              </a:gs>
              <a:gs pos="0">
                <a:srgbClr val="AAAAAA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Open Access in Denmark - new politics and demands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742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B4B4B4"/>
              </a:gs>
              <a:gs pos="22000">
                <a:srgbClr val="646464"/>
              </a:gs>
              <a:gs pos="0">
                <a:srgbClr val="646464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-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1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31482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4168901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787878"/>
              </a:gs>
              <a:gs pos="22000">
                <a:srgbClr val="464646"/>
              </a:gs>
              <a:gs pos="0">
                <a:srgbClr val="464646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Open Access in Denmark - new politics and demands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01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2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030" y="1879600"/>
            <a:ext cx="11306235" cy="2036547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rgbClr val="888888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666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2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en-GB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50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e 13"/>
          <p:cNvGrpSpPr/>
          <p:nvPr userDrawn="1"/>
        </p:nvGrpSpPr>
        <p:grpSpPr>
          <a:xfrm>
            <a:off x="-3314700" y="4141498"/>
            <a:ext cx="3227388" cy="2726906"/>
            <a:chOff x="-3314700" y="3688870"/>
            <a:chExt cx="3227388" cy="2726906"/>
          </a:xfrm>
        </p:grpSpPr>
        <p:sp>
          <p:nvSpPr>
            <p:cNvPr id="18" name="Text Box 48"/>
            <p:cNvSpPr txBox="1">
              <a:spLocks noChangeArrowheads="1"/>
            </p:cNvSpPr>
            <p:nvPr userDrawn="1"/>
          </p:nvSpPr>
          <p:spPr bwMode="auto">
            <a:xfrm>
              <a:off x="-3314700" y="3688870"/>
              <a:ext cx="322738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Ændre sidefodens  dato,  præsentationens titel, etc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1.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Klik i menulinjen, </a:t>
              </a:r>
            </a:p>
            <a:p>
              <a:pPr algn="r" eaLnBrk="1" hangingPunct="1">
                <a:defRPr/>
              </a:pP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Indsæt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&gt;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Sidehoved / Sidefod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2.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Skriv præsentationens titel i Sidefod feltet,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3.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Klik 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Fast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 og skriv manuelt By, dato og forfatternavn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4. 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Sæt hak i anvend ikke på forsider, 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Anvend på alle</a:t>
              </a:r>
              <a:endParaRPr lang="da-DK" sz="1000" noProof="1" smtClean="0">
                <a:solidFill>
                  <a:srgbClr val="464646"/>
                </a:solidFill>
                <a:latin typeface="Calibri"/>
              </a:endParaRPr>
            </a:p>
          </p:txBody>
        </p:sp>
        <p:grpSp>
          <p:nvGrpSpPr>
            <p:cNvPr id="19" name="Gruppe 18"/>
            <p:cNvGrpSpPr/>
            <p:nvPr userDrawn="1"/>
          </p:nvGrpSpPr>
          <p:grpSpPr>
            <a:xfrm>
              <a:off x="-2586190" y="4686515"/>
              <a:ext cx="2498878" cy="1729261"/>
              <a:chOff x="-2586190" y="4686515"/>
              <a:chExt cx="2498878" cy="1729261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86190" y="4686515"/>
                <a:ext cx="2498878" cy="172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Afrundet rektangel 25"/>
              <p:cNvSpPr/>
              <p:nvPr userDrawn="1"/>
            </p:nvSpPr>
            <p:spPr>
              <a:xfrm>
                <a:off x="-2400300" y="5551145"/>
                <a:ext cx="1696212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  <p:sp>
            <p:nvSpPr>
              <p:cNvPr id="27" name="Afrundet rektangel 26"/>
              <p:cNvSpPr/>
              <p:nvPr userDrawn="1"/>
            </p:nvSpPr>
            <p:spPr>
              <a:xfrm>
                <a:off x="-2485644" y="5863565"/>
                <a:ext cx="1781556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  <p:sp>
            <p:nvSpPr>
              <p:cNvPr id="28" name="Afrundet rektangel 27"/>
              <p:cNvSpPr/>
              <p:nvPr userDrawn="1"/>
            </p:nvSpPr>
            <p:spPr>
              <a:xfrm>
                <a:off x="-653796" y="4983480"/>
                <a:ext cx="467868" cy="166853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</p:grpSp>
      </p:grpSp>
      <p:grpSp>
        <p:nvGrpSpPr>
          <p:cNvPr id="29" name="Gruppe 28"/>
          <p:cNvGrpSpPr/>
          <p:nvPr userDrawn="1"/>
        </p:nvGrpSpPr>
        <p:grpSpPr>
          <a:xfrm>
            <a:off x="12306004" y="0"/>
            <a:ext cx="2630488" cy="3220867"/>
            <a:chOff x="12306004" y="0"/>
            <a:chExt cx="2630488" cy="3220867"/>
          </a:xfrm>
        </p:grpSpPr>
        <p:sp>
          <p:nvSpPr>
            <p:cNvPr id="30" name="AutoShape 4"/>
            <p:cNvSpPr>
              <a:spLocks/>
            </p:cNvSpPr>
            <p:nvPr userDrawn="1"/>
          </p:nvSpPr>
          <p:spPr bwMode="gray">
            <a:xfrm>
              <a:off x="12306005" y="0"/>
              <a:ext cx="263048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Vis hjælpelinjer som hjælper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placering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af objekter</a:t>
              </a:r>
            </a:p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1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.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 Højre klik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udenfor slidet og vælg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hjælpelinjer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hak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ved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Vis tegnehjælpelinjer på skærmen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3.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hak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objekter til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objekter til andre objekter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4.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Vælg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OK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 </a:t>
              </a:r>
            </a:p>
          </p:txBody>
        </p:sp>
        <p:grpSp>
          <p:nvGrpSpPr>
            <p:cNvPr id="31" name="Gruppe 30"/>
            <p:cNvGrpSpPr/>
            <p:nvPr userDrawn="1"/>
          </p:nvGrpSpPr>
          <p:grpSpPr>
            <a:xfrm>
              <a:off x="12306004" y="1405109"/>
              <a:ext cx="2084759" cy="1815758"/>
              <a:chOff x="12306004" y="1231106"/>
              <a:chExt cx="2084759" cy="1815758"/>
            </a:xfrm>
          </p:grpSpPr>
          <p:pic>
            <p:nvPicPr>
              <p:cNvPr id="32" name="Picture 4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6004" y="1231106"/>
                <a:ext cx="2084759" cy="181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Afrundet rektangel 32"/>
              <p:cNvSpPr/>
              <p:nvPr userDrawn="1"/>
            </p:nvSpPr>
            <p:spPr>
              <a:xfrm>
                <a:off x="12354935" y="2435591"/>
                <a:ext cx="1352637" cy="2106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  <p:sp>
            <p:nvSpPr>
              <p:cNvPr id="34" name="Afrundet rektangel 33"/>
              <p:cNvSpPr/>
              <p:nvPr userDrawn="1"/>
            </p:nvSpPr>
            <p:spPr>
              <a:xfrm>
                <a:off x="12397776" y="1605467"/>
                <a:ext cx="1352637" cy="274134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19221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D2D2D2"/>
              </a:gs>
              <a:gs pos="22000">
                <a:srgbClr val="AAAAAA"/>
              </a:gs>
              <a:gs pos="0">
                <a:srgbClr val="AAAAAA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en-GB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85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B4B4B4"/>
              </a:gs>
              <a:gs pos="22000">
                <a:srgbClr val="646464"/>
              </a:gs>
              <a:gs pos="0">
                <a:srgbClr val="646464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en-GB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398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787878"/>
              </a:gs>
              <a:gs pos="22000">
                <a:srgbClr val="464646"/>
              </a:gs>
              <a:gs pos="0">
                <a:srgbClr val="464646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en-GB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79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406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en-GB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2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grpSp>
        <p:nvGrpSpPr>
          <p:cNvPr id="18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9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Vælg billede med minimum</a:t>
              </a: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Indsæt et 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endParaRPr lang="da-DK" sz="1000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”Send bagerst”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45209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adient 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406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lIns="424800" rIns="421200" bIns="3013200"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en-GB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3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grpSp>
        <p:nvGrpSpPr>
          <p:cNvPr id="17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Vælg billede med minimum</a:t>
              </a: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Indsæt et 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endParaRPr lang="da-DK" sz="1000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”Send bagerst”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20008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699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- Stor tekst uden bullets i niv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260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2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305300" y="1092200"/>
            <a:ext cx="7400925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1792 x 1250 pixels</a:t>
            </a:r>
          </a:p>
        </p:txBody>
      </p:sp>
    </p:spTree>
    <p:extLst>
      <p:ext uri="{BB962C8B-B14F-4D97-AF65-F5344CB8AC3E}">
        <p14:creationId xmlns:p14="http://schemas.microsoft.com/office/powerpoint/2010/main" val="241592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3126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samm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5524198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51101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21413" y="1092200"/>
            <a:ext cx="5484812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1355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7232704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tekstspalte - Sma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7441898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70278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16849089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-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1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31482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8172141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470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428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D2D2D2"/>
              </a:gs>
              <a:gs pos="22000">
                <a:srgbClr val="AAAAAA"/>
              </a:gs>
              <a:gs pos="0">
                <a:srgbClr val="AAAAAA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Open Access in Denmark - new politics and demands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32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B4B4B4"/>
              </a:gs>
              <a:gs pos="22000">
                <a:srgbClr val="646464"/>
              </a:gs>
              <a:gs pos="0">
                <a:srgbClr val="646464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179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787878"/>
              </a:gs>
              <a:gs pos="22000">
                <a:srgbClr val="464646"/>
              </a:gs>
              <a:gs pos="0">
                <a:srgbClr val="464646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Open Access in Denmark - new politics and demands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8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15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D2D2D2"/>
              </a:gs>
              <a:gs pos="22000">
                <a:srgbClr val="AAAAAA"/>
              </a:gs>
              <a:gs pos="0">
                <a:srgbClr val="AAAAAA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07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B4B4B4"/>
              </a:gs>
              <a:gs pos="22000">
                <a:srgbClr val="646464"/>
              </a:gs>
              <a:gs pos="0">
                <a:srgbClr val="646464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85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787878"/>
              </a:gs>
              <a:gs pos="22000">
                <a:srgbClr val="464646"/>
              </a:gs>
              <a:gs pos="0">
                <a:srgbClr val="464646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8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030" y="2224087"/>
            <a:ext cx="11306235" cy="1620000"/>
          </a:xfrm>
        </p:spPr>
        <p:txBody>
          <a:bodyPr/>
          <a:lstStyle>
            <a:lvl1pPr>
              <a:lnSpc>
                <a:spcPct val="81000"/>
              </a:lnSpc>
              <a:defRPr sz="69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666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50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e 14"/>
          <p:cNvGrpSpPr/>
          <p:nvPr userDrawn="1"/>
        </p:nvGrpSpPr>
        <p:grpSpPr>
          <a:xfrm>
            <a:off x="-3314700" y="4141498"/>
            <a:ext cx="3227388" cy="2726906"/>
            <a:chOff x="-3314700" y="3688870"/>
            <a:chExt cx="3227388" cy="2726906"/>
          </a:xfrm>
        </p:grpSpPr>
        <p:sp>
          <p:nvSpPr>
            <p:cNvPr id="16" name="Text Box 48"/>
            <p:cNvSpPr txBox="1">
              <a:spLocks noChangeArrowheads="1"/>
            </p:cNvSpPr>
            <p:nvPr userDrawn="1"/>
          </p:nvSpPr>
          <p:spPr bwMode="auto">
            <a:xfrm>
              <a:off x="-3314700" y="3688870"/>
              <a:ext cx="322738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Ændre sidefodens</a:t>
              </a:r>
              <a:r>
                <a:rPr lang="da-DK" sz="1000" b="1" baseline="0" noProof="1" smtClean="0">
                  <a:solidFill>
                    <a:srgbClr val="464646"/>
                  </a:solidFill>
                  <a:latin typeface="+mn-lt"/>
                </a:rPr>
                <a:t>  dato, 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 præsentationens titel, etc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Klik i menulinjen, </a:t>
              </a:r>
            </a:p>
            <a:p>
              <a:pPr algn="r" eaLnBrk="1" hangingPunct="1">
                <a:defRPr/>
              </a:pP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Indsæt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&gt;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Sidehoved / Sidefod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2.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Skriv præsentationens titel i Sidefod feltet,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3.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Klik</a:t>
              </a:r>
              <a:r>
                <a:rPr lang="da-DK" sz="1000" baseline="0" noProof="1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b="1" baseline="0" noProof="1" smtClean="0">
                  <a:solidFill>
                    <a:srgbClr val="464646"/>
                  </a:solidFill>
                  <a:latin typeface="+mn-lt"/>
                </a:rPr>
                <a:t>Fast</a:t>
              </a:r>
              <a:r>
                <a:rPr lang="da-DK" sz="1000" baseline="0" noProof="1" smtClean="0">
                  <a:solidFill>
                    <a:srgbClr val="464646"/>
                  </a:solidFill>
                  <a:latin typeface="+mn-lt"/>
                </a:rPr>
                <a:t> og skriv manuelt By, dato og forfatternavn</a:t>
              </a:r>
              <a:endParaRPr lang="da-DK" sz="1000" noProof="1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4.  </a:t>
              </a:r>
              <a:r>
                <a:rPr lang="da-DK" sz="1000" b="0" noProof="1" smtClean="0">
                  <a:solidFill>
                    <a:srgbClr val="464646"/>
                  </a:solidFill>
                  <a:latin typeface="+mn-lt"/>
                </a:rPr>
                <a:t>S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æt hak i anvend ikke på forsider, 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Anvend på alle</a:t>
              </a:r>
              <a:endParaRPr lang="da-DK" sz="1000" noProof="1" smtClean="0">
                <a:solidFill>
                  <a:srgbClr val="464646"/>
                </a:solidFill>
                <a:latin typeface="+mn-lt"/>
              </a:endParaRPr>
            </a:p>
          </p:txBody>
        </p:sp>
        <p:grpSp>
          <p:nvGrpSpPr>
            <p:cNvPr id="17" name="Gruppe 16"/>
            <p:cNvGrpSpPr/>
            <p:nvPr userDrawn="1"/>
          </p:nvGrpSpPr>
          <p:grpSpPr>
            <a:xfrm>
              <a:off x="-2586190" y="4686515"/>
              <a:ext cx="2498878" cy="1729261"/>
              <a:chOff x="-2586190" y="4686515"/>
              <a:chExt cx="2498878" cy="1729261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86190" y="4686515"/>
                <a:ext cx="2498878" cy="172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Afrundet rektangel 21"/>
              <p:cNvSpPr/>
              <p:nvPr userDrawn="1"/>
            </p:nvSpPr>
            <p:spPr>
              <a:xfrm>
                <a:off x="-2400300" y="5551145"/>
                <a:ext cx="1696212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Afrundet rektangel 22"/>
              <p:cNvSpPr/>
              <p:nvPr userDrawn="1"/>
            </p:nvSpPr>
            <p:spPr>
              <a:xfrm>
                <a:off x="-2485644" y="5863565"/>
                <a:ext cx="1781556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frundet rektangel 23"/>
              <p:cNvSpPr/>
              <p:nvPr userDrawn="1"/>
            </p:nvSpPr>
            <p:spPr>
              <a:xfrm>
                <a:off x="-653796" y="4983480"/>
                <a:ext cx="467868" cy="166853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12306004" y="0"/>
            <a:ext cx="2630488" cy="3220867"/>
            <a:chOff x="12306004" y="0"/>
            <a:chExt cx="2630488" cy="3220867"/>
          </a:xfrm>
        </p:grpSpPr>
        <p:sp>
          <p:nvSpPr>
            <p:cNvPr id="28" name="AutoShape 4"/>
            <p:cNvSpPr>
              <a:spLocks/>
            </p:cNvSpPr>
            <p:nvPr userDrawn="1"/>
          </p:nvSpPr>
          <p:spPr bwMode="gray">
            <a:xfrm>
              <a:off x="12306005" y="0"/>
              <a:ext cx="263048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Vis hjælpelinjer som hjælper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placering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af objekter</a:t>
              </a:r>
            </a:p>
            <a:p>
              <a:pPr algn="l"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1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.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 Højre klik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udenfor slidet og vælg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hjælpelinjer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hak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ved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Vis tegnehjælpelinjer</a:t>
              </a:r>
              <a:r>
                <a:rPr lang="da-DK" sz="1000" b="1" baseline="0" dirty="0" smtClean="0">
                  <a:solidFill>
                    <a:srgbClr val="464646"/>
                  </a:solidFill>
                  <a:cs typeface="Arial" charset="0"/>
                </a:rPr>
                <a:t>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på skærmen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3.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hak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objekter til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0" dirty="0" smtClean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objekter til</a:t>
              </a:r>
              <a:r>
                <a:rPr lang="da-DK" sz="1000" b="1" baseline="0" dirty="0" smtClean="0">
                  <a:solidFill>
                    <a:srgbClr val="464646"/>
                  </a:solidFill>
                  <a:cs typeface="Arial" charset="0"/>
                </a:rPr>
                <a:t> andre objekter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4.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Vælg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OK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 </a:t>
              </a:r>
            </a:p>
          </p:txBody>
        </p:sp>
        <p:grpSp>
          <p:nvGrpSpPr>
            <p:cNvPr id="29" name="Gruppe 28"/>
            <p:cNvGrpSpPr/>
            <p:nvPr userDrawn="1"/>
          </p:nvGrpSpPr>
          <p:grpSpPr>
            <a:xfrm>
              <a:off x="12306004" y="1405109"/>
              <a:ext cx="2084759" cy="1815758"/>
              <a:chOff x="12306004" y="1231106"/>
              <a:chExt cx="2084759" cy="1815758"/>
            </a:xfrm>
          </p:grpSpPr>
          <p:pic>
            <p:nvPicPr>
              <p:cNvPr id="30" name="Picture 4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6004" y="1231106"/>
                <a:ext cx="2084759" cy="181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Afrundet rektangel 30"/>
              <p:cNvSpPr/>
              <p:nvPr userDrawn="1"/>
            </p:nvSpPr>
            <p:spPr>
              <a:xfrm>
                <a:off x="12354935" y="2435591"/>
                <a:ext cx="1352637" cy="2106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Afrundet rektangel 31"/>
              <p:cNvSpPr/>
              <p:nvPr userDrawn="1"/>
            </p:nvSpPr>
            <p:spPr>
              <a:xfrm>
                <a:off x="12397776" y="1605467"/>
                <a:ext cx="1352637" cy="274134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54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92D4EE"/>
              </a:gs>
              <a:gs pos="22000">
                <a:srgbClr val="6EBC84"/>
              </a:gs>
              <a:gs pos="0">
                <a:srgbClr val="6EBC84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noProof="1" smtClean="0"/>
              <a:t>Open Access in Denmark - new politics and demands</a:t>
            </a:r>
            <a:endParaRPr lang="en-GB" noProof="1"/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1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D2D2D2"/>
              </a:gs>
              <a:gs pos="22000">
                <a:srgbClr val="AAAAAA"/>
              </a:gs>
              <a:gs pos="0">
                <a:srgbClr val="AAAAAA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35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00B5E9"/>
              </a:gs>
              <a:gs pos="22000">
                <a:srgbClr val="009540"/>
              </a:gs>
              <a:gs pos="0">
                <a:srgbClr val="009540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66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19527C"/>
              </a:gs>
              <a:gs pos="22000">
                <a:srgbClr val="003C07"/>
              </a:gs>
              <a:gs pos="0">
                <a:srgbClr val="003C07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6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406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1879600"/>
            <a:ext cx="11306235" cy="2036547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2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endParaRPr lang="da-DK" noProof="0" dirty="0"/>
          </a:p>
        </p:txBody>
      </p:sp>
      <p:grpSp>
        <p:nvGrpSpPr>
          <p:cNvPr id="17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Vælg billede</a:t>
              </a:r>
              <a:r>
                <a:rPr lang="da-DK" sz="1000" b="0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med minimum</a:t>
              </a:r>
            </a:p>
            <a:p>
              <a:pPr algn="r" eaLnBrk="1" hangingPunct="1">
                <a:defRPr/>
              </a:pP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Indsæt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et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endParaRPr lang="da-DK" sz="1000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2.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”Send bagerst”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8714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adient 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406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lIns="424800" rIns="421200" bIns="3013200"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3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endParaRPr lang="da-DK" noProof="0" dirty="0"/>
          </a:p>
        </p:txBody>
      </p:sp>
      <p:grpSp>
        <p:nvGrpSpPr>
          <p:cNvPr id="17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Vælg billede</a:t>
              </a:r>
              <a:r>
                <a:rPr lang="da-DK" sz="1000" b="0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med minimum</a:t>
              </a:r>
            </a:p>
            <a:p>
              <a:pPr algn="r" eaLnBrk="1" hangingPunct="1">
                <a:defRPr/>
              </a:pP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Indsæt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et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endParaRPr lang="da-DK" sz="1000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2.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”Send bagerst”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8329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218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- Stor tekst uden bullets i niv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69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2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305300" y="1092200"/>
            <a:ext cx="7400925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1792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810189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samm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5524198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51101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21413" y="1092200"/>
            <a:ext cx="5484812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1355 x 1250 pixels</a:t>
            </a:r>
          </a:p>
        </p:txBody>
      </p:sp>
    </p:spTree>
    <p:extLst>
      <p:ext uri="{BB962C8B-B14F-4D97-AF65-F5344CB8AC3E}">
        <p14:creationId xmlns:p14="http://schemas.microsoft.com/office/powerpoint/2010/main" val="2669441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tekstspalte - Sma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7441898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70278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092381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-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1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31482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85182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B4B4B4"/>
              </a:gs>
              <a:gs pos="22000">
                <a:srgbClr val="646464"/>
              </a:gs>
              <a:gs pos="0">
                <a:srgbClr val="646464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76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55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902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92D4EE"/>
              </a:gs>
              <a:gs pos="22000">
                <a:srgbClr val="6EBC84"/>
              </a:gs>
              <a:gs pos="0">
                <a:srgbClr val="6EBC84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0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00B5E9"/>
              </a:gs>
              <a:gs pos="22000">
                <a:srgbClr val="009540"/>
              </a:gs>
              <a:gs pos="0">
                <a:srgbClr val="009540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93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19527C"/>
              </a:gs>
              <a:gs pos="22000">
                <a:srgbClr val="003C07"/>
              </a:gs>
              <a:gs pos="0">
                <a:srgbClr val="003C07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10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030" y="1879600"/>
            <a:ext cx="11306235" cy="2036547"/>
          </a:xfrm>
        </p:spPr>
        <p:txBody>
          <a:bodyPr/>
          <a:lstStyle>
            <a:lvl1pPr>
              <a:lnSpc>
                <a:spcPct val="81000"/>
              </a:lnSpc>
              <a:defRPr sz="69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666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50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e 14"/>
          <p:cNvGrpSpPr/>
          <p:nvPr userDrawn="1"/>
        </p:nvGrpSpPr>
        <p:grpSpPr>
          <a:xfrm>
            <a:off x="-3314700" y="4141498"/>
            <a:ext cx="3227388" cy="2726906"/>
            <a:chOff x="-3314700" y="3688870"/>
            <a:chExt cx="3227388" cy="2726906"/>
          </a:xfrm>
        </p:grpSpPr>
        <p:sp>
          <p:nvSpPr>
            <p:cNvPr id="16" name="Text Box 48"/>
            <p:cNvSpPr txBox="1">
              <a:spLocks noChangeArrowheads="1"/>
            </p:cNvSpPr>
            <p:nvPr userDrawn="1"/>
          </p:nvSpPr>
          <p:spPr bwMode="auto">
            <a:xfrm>
              <a:off x="-3314700" y="3688870"/>
              <a:ext cx="322738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Ændre sidefodens</a:t>
              </a:r>
              <a:r>
                <a:rPr lang="da-DK" sz="1000" b="1" baseline="0" noProof="1" smtClean="0">
                  <a:solidFill>
                    <a:srgbClr val="464646"/>
                  </a:solidFill>
                  <a:latin typeface="+mn-lt"/>
                </a:rPr>
                <a:t>  dato, 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 præsentationens titel, etc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Klik i menulinjen, </a:t>
              </a:r>
            </a:p>
            <a:p>
              <a:pPr algn="r" eaLnBrk="1" hangingPunct="1">
                <a:defRPr/>
              </a:pP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Indsæt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&gt;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Sidehoved / Sidefod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2.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Skriv præsentationens titel i Sidefod feltet,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3.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Klik</a:t>
              </a:r>
              <a:r>
                <a:rPr lang="da-DK" sz="1000" baseline="0" noProof="1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b="1" baseline="0" noProof="1" smtClean="0">
                  <a:solidFill>
                    <a:srgbClr val="464646"/>
                  </a:solidFill>
                  <a:latin typeface="+mn-lt"/>
                </a:rPr>
                <a:t>Fast</a:t>
              </a:r>
              <a:r>
                <a:rPr lang="da-DK" sz="1000" baseline="0" noProof="1" smtClean="0">
                  <a:solidFill>
                    <a:srgbClr val="464646"/>
                  </a:solidFill>
                  <a:latin typeface="+mn-lt"/>
                </a:rPr>
                <a:t> og skriv manuelt By, dato og forfatternavn</a:t>
              </a:r>
              <a:endParaRPr lang="da-DK" sz="1000" noProof="1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4.  </a:t>
              </a:r>
              <a:r>
                <a:rPr lang="da-DK" sz="1000" b="0" noProof="1" smtClean="0">
                  <a:solidFill>
                    <a:srgbClr val="464646"/>
                  </a:solidFill>
                  <a:latin typeface="+mn-lt"/>
                </a:rPr>
                <a:t>S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æt hak i anvend ikke på forsider, 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Anvend på alle</a:t>
              </a:r>
              <a:endParaRPr lang="da-DK" sz="1000" noProof="1" smtClean="0">
                <a:solidFill>
                  <a:srgbClr val="464646"/>
                </a:solidFill>
                <a:latin typeface="+mn-lt"/>
              </a:endParaRPr>
            </a:p>
          </p:txBody>
        </p:sp>
        <p:grpSp>
          <p:nvGrpSpPr>
            <p:cNvPr id="17" name="Gruppe 16"/>
            <p:cNvGrpSpPr/>
            <p:nvPr userDrawn="1"/>
          </p:nvGrpSpPr>
          <p:grpSpPr>
            <a:xfrm>
              <a:off x="-2586190" y="4686515"/>
              <a:ext cx="2498878" cy="1729261"/>
              <a:chOff x="-2586190" y="4686515"/>
              <a:chExt cx="2498878" cy="1729261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86190" y="4686515"/>
                <a:ext cx="2498878" cy="172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Afrundet rektangel 21"/>
              <p:cNvSpPr/>
              <p:nvPr userDrawn="1"/>
            </p:nvSpPr>
            <p:spPr>
              <a:xfrm>
                <a:off x="-2400300" y="5551145"/>
                <a:ext cx="1696212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Afrundet rektangel 22"/>
              <p:cNvSpPr/>
              <p:nvPr userDrawn="1"/>
            </p:nvSpPr>
            <p:spPr>
              <a:xfrm>
                <a:off x="-2485644" y="5863565"/>
                <a:ext cx="1781556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frundet rektangel 23"/>
              <p:cNvSpPr/>
              <p:nvPr userDrawn="1"/>
            </p:nvSpPr>
            <p:spPr>
              <a:xfrm>
                <a:off x="-653796" y="4983480"/>
                <a:ext cx="467868" cy="166853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12306004" y="0"/>
            <a:ext cx="2630488" cy="3220867"/>
            <a:chOff x="12306004" y="0"/>
            <a:chExt cx="2630488" cy="3220867"/>
          </a:xfrm>
        </p:grpSpPr>
        <p:sp>
          <p:nvSpPr>
            <p:cNvPr id="28" name="AutoShape 4"/>
            <p:cNvSpPr>
              <a:spLocks/>
            </p:cNvSpPr>
            <p:nvPr userDrawn="1"/>
          </p:nvSpPr>
          <p:spPr bwMode="gray">
            <a:xfrm>
              <a:off x="12306005" y="0"/>
              <a:ext cx="263048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Vis hjælpelinjer som hjælper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placering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af objekter</a:t>
              </a:r>
            </a:p>
            <a:p>
              <a:pPr algn="l"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1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.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 Højre klik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udenfor slidet og vælg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hjælpelinjer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hak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ved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Vis tegnehjælpelinjer</a:t>
              </a:r>
              <a:r>
                <a:rPr lang="da-DK" sz="1000" b="1" baseline="0" dirty="0" smtClean="0">
                  <a:solidFill>
                    <a:srgbClr val="464646"/>
                  </a:solidFill>
                  <a:cs typeface="Arial" charset="0"/>
                </a:rPr>
                <a:t>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på skærmen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3.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hak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objekter til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0" dirty="0" smtClean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objekter til</a:t>
              </a:r>
              <a:r>
                <a:rPr lang="da-DK" sz="1000" b="1" baseline="0" dirty="0" smtClean="0">
                  <a:solidFill>
                    <a:srgbClr val="464646"/>
                  </a:solidFill>
                  <a:cs typeface="Arial" charset="0"/>
                </a:rPr>
                <a:t> andre objekter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4.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Vælg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OK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 </a:t>
              </a:r>
            </a:p>
          </p:txBody>
        </p:sp>
        <p:grpSp>
          <p:nvGrpSpPr>
            <p:cNvPr id="29" name="Gruppe 28"/>
            <p:cNvGrpSpPr/>
            <p:nvPr userDrawn="1"/>
          </p:nvGrpSpPr>
          <p:grpSpPr>
            <a:xfrm>
              <a:off x="12306004" y="1405109"/>
              <a:ext cx="2084759" cy="1815758"/>
              <a:chOff x="12306004" y="1231106"/>
              <a:chExt cx="2084759" cy="1815758"/>
            </a:xfrm>
          </p:grpSpPr>
          <p:pic>
            <p:nvPicPr>
              <p:cNvPr id="30" name="Picture 4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6004" y="1231106"/>
                <a:ext cx="2084759" cy="181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Afrundet rektangel 30"/>
              <p:cNvSpPr/>
              <p:nvPr userDrawn="1"/>
            </p:nvSpPr>
            <p:spPr>
              <a:xfrm>
                <a:off x="12354935" y="2435591"/>
                <a:ext cx="1352637" cy="2106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Afrundet rektangel 31"/>
              <p:cNvSpPr/>
              <p:nvPr userDrawn="1"/>
            </p:nvSpPr>
            <p:spPr>
              <a:xfrm>
                <a:off x="12397776" y="1605467"/>
                <a:ext cx="1352637" cy="274134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1612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FFE700"/>
              </a:gs>
              <a:gs pos="22000">
                <a:srgbClr val="EE1C3E"/>
              </a:gs>
              <a:gs pos="0">
                <a:srgbClr val="EE1C3E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5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FF8300"/>
              </a:gs>
              <a:gs pos="22000">
                <a:srgbClr val="7F073D"/>
              </a:gs>
              <a:gs pos="0">
                <a:srgbClr val="7F073D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93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DE0024"/>
              </a:gs>
              <a:gs pos="22000">
                <a:srgbClr val="120A4D"/>
              </a:gs>
              <a:gs pos="0">
                <a:srgbClr val="120A4D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562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406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1879600"/>
            <a:ext cx="11306235" cy="2036547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2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2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2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endParaRPr lang="da-DK" noProof="0" dirty="0"/>
          </a:p>
        </p:txBody>
      </p:sp>
      <p:grpSp>
        <p:nvGrpSpPr>
          <p:cNvPr id="17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Vælg billede</a:t>
              </a:r>
              <a:r>
                <a:rPr lang="da-DK" sz="1000" b="0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med minimum</a:t>
              </a:r>
            </a:p>
            <a:p>
              <a:pPr algn="r" eaLnBrk="1" hangingPunct="1">
                <a:defRPr/>
              </a:pP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Indsæt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et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endParaRPr lang="da-DK" sz="1000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2.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”Send bagerst”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762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787878"/>
              </a:gs>
              <a:gs pos="22000">
                <a:srgbClr val="464646"/>
              </a:gs>
              <a:gs pos="0">
                <a:srgbClr val="464646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76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adient 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406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0413" cy="6858000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424800" rIns="421200" bIns="3013200"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3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endParaRPr lang="da-DK" noProof="0" dirty="0"/>
          </a:p>
        </p:txBody>
      </p:sp>
      <p:grpSp>
        <p:nvGrpSpPr>
          <p:cNvPr id="17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Vælg billede</a:t>
              </a:r>
              <a:r>
                <a:rPr lang="da-DK" sz="1000" b="0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med minimum</a:t>
              </a:r>
            </a:p>
            <a:p>
              <a:pPr algn="r" eaLnBrk="1" hangingPunct="1">
                <a:defRPr/>
              </a:pP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Indsæt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et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endParaRPr lang="da-DK" sz="1000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2.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”Send bagerst”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1581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007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- Stor tekst uden bullets i niv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857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2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305300" y="1092200"/>
            <a:ext cx="7400925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1792 x 1250 pixels</a:t>
            </a:r>
          </a:p>
        </p:txBody>
      </p:sp>
    </p:spTree>
    <p:extLst>
      <p:ext uri="{BB962C8B-B14F-4D97-AF65-F5344CB8AC3E}">
        <p14:creationId xmlns:p14="http://schemas.microsoft.com/office/powerpoint/2010/main" val="4224865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samm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5524198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51101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21413" y="1092200"/>
            <a:ext cx="5484812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1355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39462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tekstspalte - Sma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7441898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70278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270141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-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1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31482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124256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594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984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FFE700"/>
              </a:gs>
              <a:gs pos="22000">
                <a:srgbClr val="EE1C3E"/>
              </a:gs>
              <a:gs pos="0">
                <a:srgbClr val="EE1C3E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6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406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2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grpSp>
        <p:nvGrpSpPr>
          <p:cNvPr id="18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9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Vælg billede</a:t>
              </a:r>
              <a:r>
                <a:rPr lang="da-DK" sz="1000" b="0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med minimum</a:t>
              </a:r>
            </a:p>
            <a:p>
              <a:pPr algn="r" eaLnBrk="1" hangingPunct="1">
                <a:defRPr/>
              </a:pP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Indsæt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et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endParaRPr lang="da-DK" sz="1000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2.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”Send bagerst”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0990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FF8300"/>
              </a:gs>
              <a:gs pos="22000">
                <a:srgbClr val="7F073D"/>
              </a:gs>
              <a:gs pos="0">
                <a:srgbClr val="7F073D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89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DE0024"/>
              </a:gs>
              <a:gs pos="22000">
                <a:srgbClr val="120A4D"/>
              </a:gs>
              <a:gs pos="0">
                <a:srgbClr val="120A4D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61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030" y="1879600"/>
            <a:ext cx="11306235" cy="2036547"/>
          </a:xfrm>
        </p:spPr>
        <p:txBody>
          <a:bodyPr/>
          <a:lstStyle>
            <a:lvl1pPr>
              <a:lnSpc>
                <a:spcPct val="81000"/>
              </a:lnSpc>
              <a:defRPr sz="69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666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50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e 14"/>
          <p:cNvGrpSpPr/>
          <p:nvPr userDrawn="1"/>
        </p:nvGrpSpPr>
        <p:grpSpPr>
          <a:xfrm>
            <a:off x="-3314700" y="4141498"/>
            <a:ext cx="3227388" cy="2726906"/>
            <a:chOff x="-3314700" y="3688870"/>
            <a:chExt cx="3227388" cy="2726906"/>
          </a:xfrm>
        </p:grpSpPr>
        <p:sp>
          <p:nvSpPr>
            <p:cNvPr id="16" name="Text Box 48"/>
            <p:cNvSpPr txBox="1">
              <a:spLocks noChangeArrowheads="1"/>
            </p:cNvSpPr>
            <p:nvPr userDrawn="1"/>
          </p:nvSpPr>
          <p:spPr bwMode="auto">
            <a:xfrm>
              <a:off x="-3314700" y="3688870"/>
              <a:ext cx="322738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Ændre sidefodens</a:t>
              </a:r>
              <a:r>
                <a:rPr lang="da-DK" sz="1000" b="1" baseline="0" noProof="1" smtClean="0">
                  <a:solidFill>
                    <a:srgbClr val="464646"/>
                  </a:solidFill>
                  <a:latin typeface="+mn-lt"/>
                </a:rPr>
                <a:t>  dato, 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 præsentationens titel, etc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Klik i menulinjen, </a:t>
              </a:r>
            </a:p>
            <a:p>
              <a:pPr algn="r" eaLnBrk="1" hangingPunct="1">
                <a:defRPr/>
              </a:pP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Indsæt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&gt;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Sidehoved / Sidefod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2.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Skriv præsentationens titel i Sidefod feltet,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3. 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Klik</a:t>
              </a:r>
              <a:r>
                <a:rPr lang="da-DK" sz="1000" baseline="0" noProof="1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b="1" baseline="0" noProof="1" smtClean="0">
                  <a:solidFill>
                    <a:srgbClr val="464646"/>
                  </a:solidFill>
                  <a:latin typeface="+mn-lt"/>
                </a:rPr>
                <a:t>Fast</a:t>
              </a:r>
              <a:r>
                <a:rPr lang="da-DK" sz="1000" baseline="0" noProof="1" smtClean="0">
                  <a:solidFill>
                    <a:srgbClr val="464646"/>
                  </a:solidFill>
                  <a:latin typeface="+mn-lt"/>
                </a:rPr>
                <a:t> og skriv manuelt By, dato og forfatternavn</a:t>
              </a:r>
              <a:endParaRPr lang="da-DK" sz="1000" noProof="1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4.  </a:t>
              </a:r>
              <a:r>
                <a:rPr lang="da-DK" sz="1000" b="0" noProof="1" smtClean="0">
                  <a:solidFill>
                    <a:srgbClr val="464646"/>
                  </a:solidFill>
                  <a:latin typeface="+mn-lt"/>
                </a:rPr>
                <a:t>S</a:t>
              </a:r>
              <a:r>
                <a:rPr lang="da-DK" sz="1000" noProof="1" smtClean="0">
                  <a:solidFill>
                    <a:srgbClr val="464646"/>
                  </a:solidFill>
                  <a:latin typeface="+mn-lt"/>
                </a:rPr>
                <a:t>æt hak i anvend ikke på forsider, 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+mn-lt"/>
                </a:rPr>
                <a:t>Anvend på alle</a:t>
              </a:r>
              <a:endParaRPr lang="da-DK" sz="1000" noProof="1" smtClean="0">
                <a:solidFill>
                  <a:srgbClr val="464646"/>
                </a:solidFill>
                <a:latin typeface="+mn-lt"/>
              </a:endParaRPr>
            </a:p>
          </p:txBody>
        </p:sp>
        <p:grpSp>
          <p:nvGrpSpPr>
            <p:cNvPr id="17" name="Gruppe 16"/>
            <p:cNvGrpSpPr/>
            <p:nvPr userDrawn="1"/>
          </p:nvGrpSpPr>
          <p:grpSpPr>
            <a:xfrm>
              <a:off x="-2586190" y="4686515"/>
              <a:ext cx="2498878" cy="1729261"/>
              <a:chOff x="-2586190" y="4686515"/>
              <a:chExt cx="2498878" cy="1729261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86190" y="4686515"/>
                <a:ext cx="2498878" cy="172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Afrundet rektangel 21"/>
              <p:cNvSpPr/>
              <p:nvPr userDrawn="1"/>
            </p:nvSpPr>
            <p:spPr>
              <a:xfrm>
                <a:off x="-2400300" y="5551145"/>
                <a:ext cx="1696212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Afrundet rektangel 22"/>
              <p:cNvSpPr/>
              <p:nvPr userDrawn="1"/>
            </p:nvSpPr>
            <p:spPr>
              <a:xfrm>
                <a:off x="-2485644" y="5863565"/>
                <a:ext cx="1781556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frundet rektangel 23"/>
              <p:cNvSpPr/>
              <p:nvPr userDrawn="1"/>
            </p:nvSpPr>
            <p:spPr>
              <a:xfrm>
                <a:off x="-653796" y="4983480"/>
                <a:ext cx="467868" cy="166853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12306004" y="0"/>
            <a:ext cx="2630488" cy="3220867"/>
            <a:chOff x="12306004" y="0"/>
            <a:chExt cx="2630488" cy="3220867"/>
          </a:xfrm>
        </p:grpSpPr>
        <p:sp>
          <p:nvSpPr>
            <p:cNvPr id="28" name="AutoShape 4"/>
            <p:cNvSpPr>
              <a:spLocks/>
            </p:cNvSpPr>
            <p:nvPr userDrawn="1"/>
          </p:nvSpPr>
          <p:spPr bwMode="gray">
            <a:xfrm>
              <a:off x="12306005" y="0"/>
              <a:ext cx="263048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Vis hjælpelinjer som hjælper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placering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af objekter</a:t>
              </a:r>
            </a:p>
            <a:p>
              <a:pPr algn="l"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1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.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 Højre klik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udenfor slidet og vælg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hjælpelinjer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hak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ved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Vis tegnehjælpelinjer</a:t>
              </a:r>
              <a:r>
                <a:rPr lang="da-DK" sz="1000" b="1" baseline="0" dirty="0" smtClean="0">
                  <a:solidFill>
                    <a:srgbClr val="464646"/>
                  </a:solidFill>
                  <a:cs typeface="Arial" charset="0"/>
                </a:rPr>
                <a:t>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på skærmen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3.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hak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objekter til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0" dirty="0" smtClean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objekter til</a:t>
              </a:r>
              <a:r>
                <a:rPr lang="da-DK" sz="1000" b="1" baseline="0" dirty="0" smtClean="0">
                  <a:solidFill>
                    <a:srgbClr val="464646"/>
                  </a:solidFill>
                  <a:cs typeface="Arial" charset="0"/>
                </a:rPr>
                <a:t> andre objekter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4.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Vælg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OK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 </a:t>
              </a:r>
            </a:p>
          </p:txBody>
        </p:sp>
        <p:grpSp>
          <p:nvGrpSpPr>
            <p:cNvPr id="29" name="Gruppe 28"/>
            <p:cNvGrpSpPr/>
            <p:nvPr userDrawn="1"/>
          </p:nvGrpSpPr>
          <p:grpSpPr>
            <a:xfrm>
              <a:off x="12306004" y="1405109"/>
              <a:ext cx="2084759" cy="1815758"/>
              <a:chOff x="12306004" y="1231106"/>
              <a:chExt cx="2084759" cy="1815758"/>
            </a:xfrm>
          </p:grpSpPr>
          <p:pic>
            <p:nvPicPr>
              <p:cNvPr id="30" name="Picture 4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6004" y="1231106"/>
                <a:ext cx="2084759" cy="181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Afrundet rektangel 30"/>
              <p:cNvSpPr/>
              <p:nvPr userDrawn="1"/>
            </p:nvSpPr>
            <p:spPr>
              <a:xfrm>
                <a:off x="12354935" y="2435591"/>
                <a:ext cx="1352637" cy="2106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Afrundet rektangel 31"/>
              <p:cNvSpPr/>
              <p:nvPr userDrawn="1"/>
            </p:nvSpPr>
            <p:spPr>
              <a:xfrm>
                <a:off x="12397776" y="1605467"/>
                <a:ext cx="1352637" cy="274134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177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FFF0C3"/>
              </a:gs>
              <a:gs pos="22000">
                <a:srgbClr val="F191B1"/>
              </a:gs>
              <a:gs pos="0">
                <a:srgbClr val="F191B1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91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EBB0CB"/>
              </a:gs>
              <a:gs pos="22000">
                <a:srgbClr val="9C87BE"/>
              </a:gs>
              <a:gs pos="0">
                <a:srgbClr val="9C87BE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3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DE0C7B"/>
              </a:gs>
              <a:gs pos="22000">
                <a:srgbClr val="4B2E90"/>
              </a:gs>
              <a:gs pos="0">
                <a:srgbClr val="4B2E90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4" y="353806"/>
            <a:ext cx="2902249" cy="1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56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406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1879600"/>
            <a:ext cx="11306235" cy="2036547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10040938" y="-484179"/>
            <a:ext cx="1664738" cy="324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10040938" y="7236389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2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endParaRPr lang="da-DK" noProof="0" dirty="0"/>
          </a:p>
        </p:txBody>
      </p:sp>
      <p:grpSp>
        <p:nvGrpSpPr>
          <p:cNvPr id="17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Vælg billede</a:t>
              </a:r>
              <a:r>
                <a:rPr lang="da-DK" sz="1000" b="0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med minimum</a:t>
              </a:r>
            </a:p>
            <a:p>
              <a:pPr algn="r" eaLnBrk="1" hangingPunct="1">
                <a:defRPr/>
              </a:pP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Indsæt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et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endParaRPr lang="da-DK" sz="1000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2.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”Send bagerst”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9059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adient 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406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0413" cy="6858000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424800" rIns="421200" bIns="3013200"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3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endParaRPr lang="da-DK" noProof="0" dirty="0"/>
          </a:p>
        </p:txBody>
      </p:sp>
      <p:grpSp>
        <p:nvGrpSpPr>
          <p:cNvPr id="17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Vælg billede</a:t>
              </a:r>
              <a:r>
                <a:rPr lang="da-DK" sz="1000" b="0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med minimum</a:t>
              </a:r>
            </a:p>
            <a:p>
              <a:pPr algn="r" eaLnBrk="1" hangingPunct="1">
                <a:defRPr/>
              </a:pP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Indsæt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et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endParaRPr lang="da-DK" sz="1000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2.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”Send bagerst”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3510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769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44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adient 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406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lIns="424800" rIns="421200" bIns="3013200"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3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grpSp>
        <p:nvGrpSpPr>
          <p:cNvPr id="17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Vælg billede</a:t>
              </a:r>
              <a:r>
                <a:rPr lang="da-DK" sz="1000" b="0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med minimum</a:t>
              </a:r>
            </a:p>
            <a:p>
              <a:pPr algn="r" eaLnBrk="1" hangingPunct="1">
                <a:defRPr/>
              </a:pPr>
              <a:r>
                <a:rPr lang="da-DK" sz="1000" b="0" dirty="0" smtClean="0">
                  <a:solidFill>
                    <a:srgbClr val="464646"/>
                  </a:solidFill>
                  <a:latin typeface="+mn-lt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Indsæt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et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endParaRPr lang="da-DK" sz="1000" dirty="0" smtClean="0">
                <a:solidFill>
                  <a:srgbClr val="464646"/>
                </a:solidFill>
                <a:latin typeface="+mn-lt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2.</a:t>
              </a:r>
              <a:r>
                <a:rPr lang="da-DK" sz="1000" b="1" baseline="0" dirty="0" smtClean="0">
                  <a:solidFill>
                    <a:srgbClr val="464646"/>
                  </a:solidFill>
                  <a:latin typeface="+mn-lt"/>
                </a:rPr>
                <a:t> </a:t>
              </a: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+mn-lt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+mn-lt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+mn-lt"/>
                </a:rPr>
                <a:t>”Send bagerst”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00821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- Stor tekst uden bullets i niv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705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2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305300" y="1092200"/>
            <a:ext cx="7400925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1792 x 1250 pixels</a:t>
            </a:r>
          </a:p>
        </p:txBody>
      </p:sp>
    </p:spTree>
    <p:extLst>
      <p:ext uri="{BB962C8B-B14F-4D97-AF65-F5344CB8AC3E}">
        <p14:creationId xmlns:p14="http://schemas.microsoft.com/office/powerpoint/2010/main" val="24699107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samm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5524198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51101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21413" y="1092200"/>
            <a:ext cx="5484812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1355 x 1250 pixels</a:t>
            </a:r>
          </a:p>
        </p:txBody>
      </p:sp>
    </p:spTree>
    <p:extLst>
      <p:ext uri="{BB962C8B-B14F-4D97-AF65-F5344CB8AC3E}">
        <p14:creationId xmlns:p14="http://schemas.microsoft.com/office/powerpoint/2010/main" val="268330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tekstspalte - Sma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7441898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70278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049863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-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1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31482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1391388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7193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85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FFF0C3"/>
              </a:gs>
              <a:gs pos="22000">
                <a:srgbClr val="F191B1"/>
              </a:gs>
              <a:gs pos="0">
                <a:srgbClr val="F191B1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857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EBB0CB"/>
              </a:gs>
              <a:gs pos="22000">
                <a:srgbClr val="9C87BE"/>
              </a:gs>
              <a:gs pos="0">
                <a:srgbClr val="9C87BE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894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DE0C7B"/>
              </a:gs>
              <a:gs pos="22000">
                <a:srgbClr val="4B2E90"/>
              </a:gs>
              <a:gs pos="0">
                <a:srgbClr val="4B2E90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9083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-2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030" y="2224087"/>
            <a:ext cx="11306235" cy="1620000"/>
          </a:xfrm>
        </p:spPr>
        <p:txBody>
          <a:bodyPr/>
          <a:lstStyle>
            <a:lvl1pPr>
              <a:lnSpc>
                <a:spcPct val="81000"/>
              </a:lnSpc>
              <a:defRPr sz="6900"/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666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subtitle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Open Access in Denmark - new politics and demands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4" name="Picture 2" descr="U:\Ministeriet for Forskning, Innovation og Videregaaende Uddannelser\Jobs\4724_Skabelonprojekt ifm nyt design\Received\Nye logoer\work\GRÅ\FIVU_da-DK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8" y="352579"/>
            <a:ext cx="2865653" cy="12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"/>
          <p:cNvSpPr>
            <a:spLocks/>
          </p:cNvSpPr>
          <p:nvPr userDrawn="1"/>
        </p:nvSpPr>
        <p:spPr bwMode="gray">
          <a:xfrm>
            <a:off x="12306005" y="0"/>
            <a:ext cx="26304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464646"/>
                </a:solidFill>
                <a:cs typeface="Arial" charset="0"/>
              </a:rPr>
              <a:t>Vis hjælpelinjer som hjælper ved </a:t>
            </a:r>
            <a:r>
              <a:rPr lang="da-DK" sz="1000" b="1" dirty="0" smtClean="0">
                <a:solidFill>
                  <a:srgbClr val="464646"/>
                </a:solidFill>
                <a:cs typeface="Arial" charset="0"/>
              </a:rPr>
              <a:t/>
            </a:r>
            <a:br>
              <a:rPr lang="da-DK" sz="1000" b="1" dirty="0" smtClean="0">
                <a:solidFill>
                  <a:srgbClr val="464646"/>
                </a:solidFill>
                <a:cs typeface="Arial" charset="0"/>
              </a:rPr>
            </a:br>
            <a:r>
              <a:rPr lang="da-DK" sz="1000" b="1" dirty="0" smtClean="0">
                <a:solidFill>
                  <a:srgbClr val="464646"/>
                </a:solidFill>
                <a:cs typeface="Arial" charset="0"/>
              </a:rPr>
              <a:t>placering </a:t>
            </a:r>
            <a:r>
              <a:rPr lang="da-DK" sz="1000" b="1" dirty="0">
                <a:solidFill>
                  <a:srgbClr val="464646"/>
                </a:solidFill>
                <a:cs typeface="Arial" charset="0"/>
              </a:rPr>
              <a:t>af objekter</a:t>
            </a:r>
          </a:p>
          <a:p>
            <a:pPr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464646"/>
                </a:solidFill>
                <a:cs typeface="Arial" charset="0"/>
              </a:rPr>
              <a:t>1</a:t>
            </a:r>
            <a:r>
              <a:rPr lang="da-DK" sz="1000" b="1" dirty="0" smtClean="0">
                <a:solidFill>
                  <a:srgbClr val="464646"/>
                </a:solidFill>
                <a:cs typeface="Arial" charset="0"/>
              </a:rPr>
              <a:t>.</a:t>
            </a:r>
            <a:r>
              <a:rPr lang="da-DK" sz="1000" dirty="0" smtClean="0">
                <a:solidFill>
                  <a:srgbClr val="464646"/>
                </a:solidFill>
                <a:cs typeface="Arial" charset="0"/>
              </a:rPr>
              <a:t> Højre klik </a:t>
            </a:r>
            <a:r>
              <a:rPr lang="da-DK" sz="1000" dirty="0">
                <a:solidFill>
                  <a:srgbClr val="464646"/>
                </a:solidFill>
                <a:cs typeface="Arial" charset="0"/>
              </a:rPr>
              <a:t>udenfor slidet og vælg </a:t>
            </a:r>
            <a:r>
              <a:rPr lang="da-DK" sz="1000" dirty="0" smtClean="0">
                <a:solidFill>
                  <a:srgbClr val="464646"/>
                </a:solidFill>
                <a:cs typeface="Arial" charset="0"/>
              </a:rPr>
              <a:t/>
            </a:r>
            <a:br>
              <a:rPr lang="da-DK" sz="1000" dirty="0" smtClean="0">
                <a:solidFill>
                  <a:srgbClr val="464646"/>
                </a:solidFill>
                <a:cs typeface="Arial" charset="0"/>
              </a:rPr>
            </a:br>
            <a:r>
              <a:rPr lang="da-DK" sz="1000" b="1" dirty="0" smtClean="0">
                <a:solidFill>
                  <a:srgbClr val="464646"/>
                </a:solidFill>
                <a:cs typeface="Arial" charset="0"/>
              </a:rPr>
              <a:t>Gitter </a:t>
            </a:r>
            <a:r>
              <a:rPr lang="da-DK" sz="1000" b="1" dirty="0">
                <a:solidFill>
                  <a:srgbClr val="464646"/>
                </a:solidFill>
                <a:cs typeface="Arial" charset="0"/>
              </a:rPr>
              <a:t>og </a:t>
            </a:r>
            <a:r>
              <a:rPr lang="da-DK" sz="1000" b="1" dirty="0" smtClean="0">
                <a:solidFill>
                  <a:srgbClr val="464646"/>
                </a:solidFill>
                <a:cs typeface="Arial" charset="0"/>
              </a:rPr>
              <a:t>hjælpelinjer</a:t>
            </a:r>
            <a:endParaRPr lang="da-DK" sz="1000" b="1" dirty="0">
              <a:solidFill>
                <a:srgbClr val="464646"/>
              </a:solidFill>
              <a:cs typeface="Arial" charset="0"/>
            </a:endParaRPr>
          </a:p>
          <a:p>
            <a:pPr defTabSz="457200">
              <a:tabLst>
                <a:tab pos="177800" algn="l"/>
              </a:tabLst>
              <a:defRPr/>
            </a:pPr>
            <a:r>
              <a:rPr lang="da-DK" sz="1000" b="1" dirty="0" smtClean="0">
                <a:solidFill>
                  <a:srgbClr val="464646"/>
                </a:solidFill>
                <a:cs typeface="Arial" charset="0"/>
              </a:rPr>
              <a:t>2. </a:t>
            </a:r>
            <a:r>
              <a:rPr lang="da-DK" sz="1000" dirty="0" smtClean="0">
                <a:solidFill>
                  <a:srgbClr val="464646"/>
                </a:solidFill>
                <a:cs typeface="Arial" charset="0"/>
              </a:rPr>
              <a:t>Sæt hak </a:t>
            </a:r>
            <a:r>
              <a:rPr lang="da-DK" sz="1000" dirty="0">
                <a:solidFill>
                  <a:srgbClr val="464646"/>
                </a:solidFill>
                <a:cs typeface="Arial" charset="0"/>
              </a:rPr>
              <a:t>ved </a:t>
            </a:r>
            <a:r>
              <a:rPr lang="da-DK" sz="1000" dirty="0" smtClean="0">
                <a:solidFill>
                  <a:srgbClr val="464646"/>
                </a:solidFill>
                <a:cs typeface="Arial" charset="0"/>
              </a:rPr>
              <a:t/>
            </a:r>
            <a:br>
              <a:rPr lang="da-DK" sz="1000" dirty="0" smtClean="0">
                <a:solidFill>
                  <a:srgbClr val="464646"/>
                </a:solidFill>
                <a:cs typeface="Arial" charset="0"/>
              </a:rPr>
            </a:br>
            <a:r>
              <a:rPr lang="da-DK" sz="1000" b="1" dirty="0" smtClean="0">
                <a:solidFill>
                  <a:srgbClr val="464646"/>
                </a:solidFill>
                <a:cs typeface="Arial" charset="0"/>
              </a:rPr>
              <a:t>Vis tegnehjælpelinjer på skærmen</a:t>
            </a:r>
            <a:endParaRPr lang="da-DK" sz="1000" b="1" dirty="0">
              <a:solidFill>
                <a:srgbClr val="464646"/>
              </a:solidFill>
              <a:cs typeface="Arial" charset="0"/>
            </a:endParaRPr>
          </a:p>
          <a:p>
            <a:pPr defTabSz="457200">
              <a:tabLst>
                <a:tab pos="177800" algn="l"/>
              </a:tabLst>
              <a:defRPr/>
            </a:pPr>
            <a:r>
              <a:rPr lang="da-DK" sz="1000" b="1" dirty="0" smtClean="0">
                <a:solidFill>
                  <a:srgbClr val="464646"/>
                </a:solidFill>
                <a:cs typeface="Arial" charset="0"/>
              </a:rPr>
              <a:t>3. </a:t>
            </a:r>
            <a:r>
              <a:rPr lang="da-DK" sz="1000" dirty="0" smtClean="0">
                <a:solidFill>
                  <a:srgbClr val="464646"/>
                </a:solidFill>
                <a:cs typeface="Arial" charset="0"/>
              </a:rPr>
              <a:t>Sæt </a:t>
            </a:r>
            <a:r>
              <a:rPr lang="da-DK" sz="1000" dirty="0">
                <a:solidFill>
                  <a:srgbClr val="464646"/>
                </a:solidFill>
                <a:cs typeface="Arial" charset="0"/>
              </a:rPr>
              <a:t>hak ved </a:t>
            </a:r>
            <a:r>
              <a:rPr lang="da-DK" sz="1000" b="1" dirty="0" smtClean="0">
                <a:solidFill>
                  <a:srgbClr val="464646"/>
                </a:solidFill>
                <a:cs typeface="Arial" charset="0"/>
              </a:rPr>
              <a:t>Fastgør </a:t>
            </a:r>
            <a:r>
              <a:rPr lang="da-DK" sz="1000" b="1" dirty="0">
                <a:solidFill>
                  <a:srgbClr val="464646"/>
                </a:solidFill>
                <a:cs typeface="Arial" charset="0"/>
              </a:rPr>
              <a:t>objekter til </a:t>
            </a:r>
            <a:r>
              <a:rPr lang="da-DK" sz="1000" b="1" dirty="0" smtClean="0">
                <a:solidFill>
                  <a:srgbClr val="464646"/>
                </a:solidFill>
                <a:cs typeface="Arial" charset="0"/>
              </a:rPr>
              <a:t>gitter </a:t>
            </a:r>
            <a:br>
              <a:rPr lang="da-DK" sz="1000" b="1" dirty="0" smtClean="0">
                <a:solidFill>
                  <a:srgbClr val="464646"/>
                </a:solidFill>
                <a:cs typeface="Arial" charset="0"/>
              </a:rPr>
            </a:br>
            <a:r>
              <a:rPr lang="da-DK" sz="1000" dirty="0" smtClean="0">
                <a:solidFill>
                  <a:srgbClr val="464646"/>
                </a:solidFill>
                <a:cs typeface="Arial" charset="0"/>
              </a:rPr>
              <a:t>og </a:t>
            </a:r>
            <a:r>
              <a:rPr lang="da-DK" sz="1000" b="1" dirty="0" smtClean="0">
                <a:solidFill>
                  <a:srgbClr val="464646"/>
                </a:solidFill>
                <a:cs typeface="Arial" charset="0"/>
              </a:rPr>
              <a:t>Fastgør objekter til andre objekter</a:t>
            </a:r>
            <a:endParaRPr lang="da-DK" sz="1000" b="1" dirty="0">
              <a:solidFill>
                <a:srgbClr val="464646"/>
              </a:solidFill>
              <a:cs typeface="Arial" charset="0"/>
            </a:endParaRPr>
          </a:p>
          <a:p>
            <a:pPr defTabSz="457200">
              <a:tabLst>
                <a:tab pos="177800" algn="l"/>
              </a:tabLst>
              <a:defRPr/>
            </a:pPr>
            <a:r>
              <a:rPr lang="da-DK" sz="1000" b="1" dirty="0" smtClean="0">
                <a:solidFill>
                  <a:srgbClr val="464646"/>
                </a:solidFill>
                <a:cs typeface="Arial" charset="0"/>
              </a:rPr>
              <a:t>4. </a:t>
            </a:r>
            <a:r>
              <a:rPr lang="da-DK" sz="1000" dirty="0" smtClean="0">
                <a:solidFill>
                  <a:srgbClr val="464646"/>
                </a:solidFill>
                <a:cs typeface="Arial" charset="0"/>
              </a:rPr>
              <a:t>Vælg </a:t>
            </a:r>
            <a:r>
              <a:rPr lang="da-DK" sz="1000" b="1" dirty="0">
                <a:solidFill>
                  <a:srgbClr val="464646"/>
                </a:solidFill>
                <a:cs typeface="Arial" charset="0"/>
              </a:rPr>
              <a:t>OK</a:t>
            </a:r>
            <a:r>
              <a:rPr lang="da-DK" sz="1000" dirty="0">
                <a:solidFill>
                  <a:srgbClr val="464646"/>
                </a:solidFill>
                <a:cs typeface="Arial" charset="0"/>
              </a:rPr>
              <a:t> </a:t>
            </a:r>
          </a:p>
        </p:txBody>
      </p:sp>
      <p:grpSp>
        <p:nvGrpSpPr>
          <p:cNvPr id="16" name="Gruppe 15"/>
          <p:cNvGrpSpPr/>
          <p:nvPr userDrawn="1"/>
        </p:nvGrpSpPr>
        <p:grpSpPr>
          <a:xfrm>
            <a:off x="-3314700" y="4141498"/>
            <a:ext cx="3227388" cy="2726906"/>
            <a:chOff x="-3314700" y="3688870"/>
            <a:chExt cx="3227388" cy="2726906"/>
          </a:xfrm>
        </p:grpSpPr>
        <p:sp>
          <p:nvSpPr>
            <p:cNvPr id="19" name="Text Box 48"/>
            <p:cNvSpPr txBox="1">
              <a:spLocks noChangeArrowheads="1"/>
            </p:cNvSpPr>
            <p:nvPr userDrawn="1"/>
          </p:nvSpPr>
          <p:spPr bwMode="auto">
            <a:xfrm>
              <a:off x="-3314700" y="3688870"/>
              <a:ext cx="322738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Ændre sidefodens  dato,  præsentationens titel, etc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1.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Klik i menulinjen, </a:t>
              </a:r>
            </a:p>
            <a:p>
              <a:pPr algn="r" eaLnBrk="1" hangingPunct="1">
                <a:defRPr/>
              </a:pP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Indsæt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&gt;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Sidehoved / Sidefod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2.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Skriv præsentationens titel i Sidefod feltet,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3.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Klik 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Fast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 og skriv manuelt By, dato og forfatternavn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4. 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Sæt hak i anvend ikke på forsider, 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Anvend på alle</a:t>
              </a:r>
              <a:endParaRPr lang="da-DK" sz="1000" noProof="1" smtClean="0">
                <a:solidFill>
                  <a:srgbClr val="464646"/>
                </a:solidFill>
                <a:latin typeface="Calibri"/>
              </a:endParaRPr>
            </a:p>
          </p:txBody>
        </p:sp>
        <p:grpSp>
          <p:nvGrpSpPr>
            <p:cNvPr id="20" name="Gruppe 19"/>
            <p:cNvGrpSpPr/>
            <p:nvPr userDrawn="1"/>
          </p:nvGrpSpPr>
          <p:grpSpPr>
            <a:xfrm>
              <a:off x="-2586190" y="4686515"/>
              <a:ext cx="2498878" cy="1729261"/>
              <a:chOff x="-2586190" y="4686515"/>
              <a:chExt cx="2498878" cy="1729261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86190" y="4686515"/>
                <a:ext cx="2498878" cy="172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Afrundet rektangel 21"/>
              <p:cNvSpPr/>
              <p:nvPr userDrawn="1"/>
            </p:nvSpPr>
            <p:spPr>
              <a:xfrm>
                <a:off x="-2400300" y="5551145"/>
                <a:ext cx="1696212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  <p:sp>
            <p:nvSpPr>
              <p:cNvPr id="26" name="Afrundet rektangel 25"/>
              <p:cNvSpPr/>
              <p:nvPr userDrawn="1"/>
            </p:nvSpPr>
            <p:spPr>
              <a:xfrm>
                <a:off x="-2485644" y="5863565"/>
                <a:ext cx="1781556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  <p:sp>
            <p:nvSpPr>
              <p:cNvPr id="27" name="Afrundet rektangel 26"/>
              <p:cNvSpPr/>
              <p:nvPr userDrawn="1"/>
            </p:nvSpPr>
            <p:spPr>
              <a:xfrm>
                <a:off x="-653796" y="4983480"/>
                <a:ext cx="467868" cy="166853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</p:grpSp>
      </p:grpSp>
      <p:grpSp>
        <p:nvGrpSpPr>
          <p:cNvPr id="28" name="Gruppe 27"/>
          <p:cNvGrpSpPr/>
          <p:nvPr userDrawn="1"/>
        </p:nvGrpSpPr>
        <p:grpSpPr>
          <a:xfrm>
            <a:off x="12306004" y="1405109"/>
            <a:ext cx="2084759" cy="1815758"/>
            <a:chOff x="12306004" y="1231106"/>
            <a:chExt cx="2084759" cy="1815758"/>
          </a:xfrm>
        </p:grpSpPr>
        <p:pic>
          <p:nvPicPr>
            <p:cNvPr id="29" name="Picture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6004" y="1231106"/>
              <a:ext cx="2084759" cy="181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Afrundet rektangel 29"/>
            <p:cNvSpPr/>
            <p:nvPr userDrawn="1"/>
          </p:nvSpPr>
          <p:spPr>
            <a:xfrm>
              <a:off x="12354935" y="2435591"/>
              <a:ext cx="1352637" cy="21069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888888"/>
                </a:solidFill>
              </a:endParaRPr>
            </a:p>
          </p:txBody>
        </p:sp>
        <p:sp>
          <p:nvSpPr>
            <p:cNvPr id="31" name="Afrundet rektangel 30"/>
            <p:cNvSpPr/>
            <p:nvPr userDrawn="1"/>
          </p:nvSpPr>
          <p:spPr>
            <a:xfrm>
              <a:off x="12397776" y="1605467"/>
              <a:ext cx="1352637" cy="274134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88888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5212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92D4EE"/>
              </a:gs>
              <a:gs pos="22000">
                <a:srgbClr val="6EBC84"/>
              </a:gs>
              <a:gs pos="0">
                <a:srgbClr val="6EBC84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Open Access in Denmark - new politics and demands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subtitle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28" y="352939"/>
            <a:ext cx="2865653" cy="12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39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00B5E9"/>
              </a:gs>
              <a:gs pos="22000">
                <a:srgbClr val="009540"/>
              </a:gs>
              <a:gs pos="0">
                <a:srgbClr val="009540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Open Access in Denmark - new politics and demands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28" y="352939"/>
            <a:ext cx="2865653" cy="12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52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19527C"/>
              </a:gs>
              <a:gs pos="22000">
                <a:srgbClr val="003C07"/>
              </a:gs>
              <a:gs pos="0">
                <a:srgbClr val="003C07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Open Access in Denmark - new politics and demands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28" y="352939"/>
            <a:ext cx="2865653" cy="12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285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1879600"/>
            <a:ext cx="11306235" cy="2036547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Open Access in Denmark - new politics and demands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2"/>
            <a:stretch>
              <a:fillRect/>
            </a:stretch>
          </a:blipFill>
        </p:spPr>
        <p:txBody>
          <a:bodyPr tIns="0"/>
          <a:lstStyle>
            <a:lvl1pPr marL="0" indent="0">
              <a:buNone/>
              <a:defRPr sz="100"/>
            </a:lvl1pPr>
          </a:lstStyle>
          <a:p>
            <a:pPr lvl="0"/>
            <a:endParaRPr lang="da-DK" noProof="0" dirty="0"/>
          </a:p>
        </p:txBody>
      </p:sp>
      <p:grpSp>
        <p:nvGrpSpPr>
          <p:cNvPr id="14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5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Vælg billede med minimum</a:t>
              </a: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Indsæt et 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endParaRPr lang="da-DK" sz="1000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”Send bagerst”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328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adient 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lIns="424800" rIns="421200" bIns="3013200"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11" name="Picture Placeholder 10" hidden="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subtitle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Open Access in Denmark - new politics and demands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3"/>
            <a:stretch>
              <a:fillRect/>
            </a:stretch>
          </a:blipFill>
        </p:spPr>
        <p:txBody>
          <a:bodyPr tIns="0"/>
          <a:lstStyle>
            <a:lvl1pPr marL="0" indent="0">
              <a:buNone/>
              <a:defRPr sz="100"/>
            </a:lvl1pPr>
          </a:lstStyle>
          <a:p>
            <a:pPr lvl="0"/>
            <a:endParaRPr lang="da-DK" noProof="0" dirty="0"/>
          </a:p>
        </p:txBody>
      </p:sp>
      <p:grpSp>
        <p:nvGrpSpPr>
          <p:cNvPr id="14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5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Vælg billede med minimum</a:t>
              </a: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Indsæt et 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endParaRPr lang="da-DK" sz="1000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”Send bagerst”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57672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064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- Stor tekst uden bullets i niv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050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2" cy="1143000"/>
          </a:xfrm>
        </p:spPr>
        <p:txBody>
          <a:bodyPr/>
          <a:lstStyle/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305300" y="1092200"/>
            <a:ext cx="7400925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1792 x 1250 pixels</a:t>
            </a:r>
          </a:p>
        </p:txBody>
      </p:sp>
    </p:spTree>
    <p:extLst>
      <p:ext uri="{BB962C8B-B14F-4D97-AF65-F5344CB8AC3E}">
        <p14:creationId xmlns:p14="http://schemas.microsoft.com/office/powerpoint/2010/main" val="40209621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samm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5524198" cy="1143000"/>
          </a:xfrm>
        </p:spPr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51101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21413" y="1092200"/>
            <a:ext cx="5484812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1355 x 1250 pixels</a:t>
            </a:r>
          </a:p>
        </p:txBody>
      </p:sp>
    </p:spTree>
    <p:extLst>
      <p:ext uri="{BB962C8B-B14F-4D97-AF65-F5344CB8AC3E}">
        <p14:creationId xmlns:p14="http://schemas.microsoft.com/office/powerpoint/2010/main" val="249219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- Stor tekst uden bullets i niv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1177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tekstspalte - Sma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7441898" cy="1143000"/>
          </a:xfrm>
        </p:spPr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70278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1118476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-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1" cy="1143000"/>
          </a:xfrm>
        </p:spPr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31482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40280110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895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702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92D4EE"/>
              </a:gs>
              <a:gs pos="22000">
                <a:srgbClr val="6EBC84"/>
              </a:gs>
              <a:gs pos="0">
                <a:srgbClr val="6EBC84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Open Access in Denmark - new politics and demands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prstClr val="white"/>
                </a:solidFill>
              </a:rPr>
              <a:pPr/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subtitle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266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00B5E9"/>
              </a:gs>
              <a:gs pos="22000">
                <a:srgbClr val="009540"/>
              </a:gs>
              <a:gs pos="0">
                <a:srgbClr val="009540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Open Access in Denmark - new politics and demands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prstClr val="white"/>
                </a:solidFill>
              </a:rPr>
              <a:pPr/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subtitle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43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19527C"/>
              </a:gs>
              <a:gs pos="22000">
                <a:srgbClr val="003C07"/>
              </a:gs>
              <a:gs pos="0">
                <a:srgbClr val="003C07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Open Access in Denmark - new politics and demands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prstClr val="white"/>
                </a:solidFill>
              </a:rPr>
              <a:pPr/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756000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0000" y="3052783"/>
            <a:ext cx="11278281" cy="2272420"/>
          </a:xfrm>
        </p:spPr>
        <p:txBody>
          <a:bodyPr/>
          <a:lstStyle>
            <a:lvl1pPr marL="0" indent="0" algn="l">
              <a:lnSpc>
                <a:spcPct val="81000"/>
              </a:lnSpc>
              <a:buNone/>
              <a:defRPr sz="6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subtitle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4" b="65236"/>
          <a:stretch/>
        </p:blipFill>
        <p:spPr bwMode="auto">
          <a:xfrm>
            <a:off x="481574" y="353806"/>
            <a:ext cx="407068" cy="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212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-2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030" y="1879600"/>
            <a:ext cx="11306235" cy="2036547"/>
          </a:xfrm>
        </p:spPr>
        <p:txBody>
          <a:bodyPr/>
          <a:lstStyle>
            <a:lvl1pPr>
              <a:lnSpc>
                <a:spcPct val="81000"/>
              </a:lnSpc>
              <a:defRPr sz="6900"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666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2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Open Access in Denmark - new politics and demands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5" name="Picture 2" descr="U:\Ministeriet for Forskning, Innovation og Videregaaende Uddannelser\Jobs\4724_Skabelonprojekt ifm nyt design\Received\Nye logoer\work\GRÅ\FIVU_da-DK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8" y="352579"/>
            <a:ext cx="2865653" cy="12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e 5"/>
          <p:cNvGrpSpPr/>
          <p:nvPr userDrawn="1"/>
        </p:nvGrpSpPr>
        <p:grpSpPr>
          <a:xfrm>
            <a:off x="-3314700" y="4141498"/>
            <a:ext cx="3227388" cy="2726906"/>
            <a:chOff x="-3314700" y="3688870"/>
            <a:chExt cx="3227388" cy="2726906"/>
          </a:xfrm>
        </p:grpSpPr>
        <p:sp>
          <p:nvSpPr>
            <p:cNvPr id="24" name="Text Box 48"/>
            <p:cNvSpPr txBox="1">
              <a:spLocks noChangeArrowheads="1"/>
            </p:cNvSpPr>
            <p:nvPr userDrawn="1"/>
          </p:nvSpPr>
          <p:spPr bwMode="auto">
            <a:xfrm>
              <a:off x="-3314700" y="3688870"/>
              <a:ext cx="322738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Ændre sidefodens  dato,  præsentationens titel, etc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1.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Klik i menulinjen, </a:t>
              </a:r>
            </a:p>
            <a:p>
              <a:pPr algn="r" eaLnBrk="1" hangingPunct="1">
                <a:defRPr/>
              </a:pP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Indsæt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&gt;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Sidehoved / Sidefod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2.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Skriv præsentationens titel i Sidefod feltet,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3.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Klik 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Fast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 og skriv manuelt By, dato og forfatternavn</a:t>
              </a:r>
            </a:p>
            <a:p>
              <a:pPr algn="r" eaLnBrk="1" hangingPunct="1">
                <a:defRPr/>
              </a:pP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4.  </a:t>
              </a:r>
              <a:r>
                <a:rPr lang="da-DK" sz="1000" noProof="1" smtClean="0">
                  <a:solidFill>
                    <a:srgbClr val="464646"/>
                  </a:solidFill>
                  <a:latin typeface="Calibri"/>
                </a:rPr>
                <a:t>Sæt hak i anvend ikke på forsider, vælg </a:t>
              </a:r>
              <a:r>
                <a:rPr lang="da-DK" sz="1000" b="1" noProof="1" smtClean="0">
                  <a:solidFill>
                    <a:srgbClr val="464646"/>
                  </a:solidFill>
                  <a:latin typeface="Calibri"/>
                </a:rPr>
                <a:t>Anvend på alle</a:t>
              </a:r>
              <a:endParaRPr lang="da-DK" sz="1000" noProof="1" smtClean="0">
                <a:solidFill>
                  <a:srgbClr val="464646"/>
                </a:solidFill>
                <a:latin typeface="Calibri"/>
              </a:endParaRPr>
            </a:p>
          </p:txBody>
        </p:sp>
        <p:grpSp>
          <p:nvGrpSpPr>
            <p:cNvPr id="5" name="Gruppe 4"/>
            <p:cNvGrpSpPr/>
            <p:nvPr userDrawn="1"/>
          </p:nvGrpSpPr>
          <p:grpSpPr>
            <a:xfrm>
              <a:off x="-2586190" y="4686515"/>
              <a:ext cx="2498878" cy="1729261"/>
              <a:chOff x="-2586190" y="4686515"/>
              <a:chExt cx="2498878" cy="172926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86190" y="4686515"/>
                <a:ext cx="2498878" cy="172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Afrundet rektangel 3"/>
              <p:cNvSpPr/>
              <p:nvPr userDrawn="1"/>
            </p:nvSpPr>
            <p:spPr>
              <a:xfrm>
                <a:off x="-2400300" y="5551145"/>
                <a:ext cx="1696212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  <p:sp>
            <p:nvSpPr>
              <p:cNvPr id="18" name="Afrundet rektangel 17"/>
              <p:cNvSpPr/>
              <p:nvPr userDrawn="1"/>
            </p:nvSpPr>
            <p:spPr>
              <a:xfrm>
                <a:off x="-2485644" y="5863565"/>
                <a:ext cx="1781556" cy="2232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  <p:sp>
            <p:nvSpPr>
              <p:cNvPr id="19" name="Afrundet rektangel 18"/>
              <p:cNvSpPr/>
              <p:nvPr userDrawn="1"/>
            </p:nvSpPr>
            <p:spPr>
              <a:xfrm>
                <a:off x="-653796" y="4983480"/>
                <a:ext cx="467868" cy="166853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</p:grpSp>
      </p:grpSp>
      <p:grpSp>
        <p:nvGrpSpPr>
          <p:cNvPr id="10" name="Gruppe 9"/>
          <p:cNvGrpSpPr/>
          <p:nvPr userDrawn="1"/>
        </p:nvGrpSpPr>
        <p:grpSpPr>
          <a:xfrm>
            <a:off x="12306004" y="0"/>
            <a:ext cx="2630488" cy="3220867"/>
            <a:chOff x="12306004" y="0"/>
            <a:chExt cx="2630488" cy="3220867"/>
          </a:xfrm>
        </p:grpSpPr>
        <p:sp>
          <p:nvSpPr>
            <p:cNvPr id="20" name="AutoShape 4"/>
            <p:cNvSpPr>
              <a:spLocks/>
            </p:cNvSpPr>
            <p:nvPr userDrawn="1"/>
          </p:nvSpPr>
          <p:spPr bwMode="gray">
            <a:xfrm>
              <a:off x="12306005" y="0"/>
              <a:ext cx="263048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Vis hjælpelinjer som hjælper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placering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af objekter</a:t>
              </a:r>
            </a:p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1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.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 Højre klik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udenfor slidet og vælg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hjælpelinjer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hak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ved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Vis tegnehjælpelinjer på skærmen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3.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Sæt 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hak ved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objekter til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gitter </a:t>
              </a:r>
              <a:b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</a:b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Fastgør objekter til andre objekter</a:t>
              </a:r>
              <a:endParaRPr lang="da-DK" sz="1000" b="1" dirty="0">
                <a:solidFill>
                  <a:srgbClr val="464646"/>
                </a:solidFill>
                <a:cs typeface="Arial" charset="0"/>
              </a:endParaRPr>
            </a:p>
            <a:p>
              <a:pPr defTabSz="457200">
                <a:tabLst>
                  <a:tab pos="177800" algn="l"/>
                </a:tabLst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cs typeface="Arial" charset="0"/>
                </a:rPr>
                <a:t>4. </a:t>
              </a:r>
              <a:r>
                <a:rPr lang="da-DK" sz="1000" dirty="0" smtClean="0">
                  <a:solidFill>
                    <a:srgbClr val="464646"/>
                  </a:solidFill>
                  <a:cs typeface="Arial" charset="0"/>
                </a:rPr>
                <a:t>Vælg </a:t>
              </a:r>
              <a:r>
                <a:rPr lang="da-DK" sz="1000" b="1" dirty="0">
                  <a:solidFill>
                    <a:srgbClr val="464646"/>
                  </a:solidFill>
                  <a:cs typeface="Arial" charset="0"/>
                </a:rPr>
                <a:t>OK</a:t>
              </a:r>
              <a:r>
                <a:rPr lang="da-DK" sz="1000" dirty="0">
                  <a:solidFill>
                    <a:srgbClr val="464646"/>
                  </a:solidFill>
                  <a:cs typeface="Arial" charset="0"/>
                </a:rPr>
                <a:t> 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12306004" y="1405109"/>
              <a:ext cx="2084759" cy="1815758"/>
              <a:chOff x="12306004" y="1231106"/>
              <a:chExt cx="2084759" cy="1815758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6004" y="1231106"/>
                <a:ext cx="2084759" cy="181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Afrundet rektangel 7"/>
              <p:cNvSpPr/>
              <p:nvPr userDrawn="1"/>
            </p:nvSpPr>
            <p:spPr>
              <a:xfrm>
                <a:off x="12354935" y="2435591"/>
                <a:ext cx="1352637" cy="21069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  <p:sp>
            <p:nvSpPr>
              <p:cNvPr id="25" name="Afrundet rektangel 24"/>
              <p:cNvSpPr/>
              <p:nvPr userDrawn="1"/>
            </p:nvSpPr>
            <p:spPr>
              <a:xfrm>
                <a:off x="12397776" y="1605467"/>
                <a:ext cx="1352637" cy="274134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rgbClr val="88888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7029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D2D2D2"/>
              </a:gs>
              <a:gs pos="22000">
                <a:srgbClr val="AAAAAA"/>
              </a:gs>
              <a:gs pos="0">
                <a:srgbClr val="AAAAAA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Open Access in Denmark - new politics and demands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28" y="352939"/>
            <a:ext cx="2865653" cy="12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985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L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B4B4B4"/>
              </a:gs>
              <a:gs pos="22000">
                <a:srgbClr val="646464"/>
              </a:gs>
              <a:gs pos="0">
                <a:srgbClr val="646464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Open Access in Denmark - new politics and demands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28" y="352939"/>
            <a:ext cx="2865653" cy="12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2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305300" y="1092200"/>
            <a:ext cx="7400925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+mn-lt"/>
              </a:rPr>
            </a:b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1000" b="0" baseline="0" dirty="0" smtClean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1000" b="0" dirty="0" smtClean="0">
                <a:solidFill>
                  <a:srgbClr val="464646"/>
                </a:solidFill>
                <a:latin typeface="+mn-lt"/>
              </a:rPr>
              <a:t>1792 x 1250 pixels</a:t>
            </a:r>
          </a:p>
        </p:txBody>
      </p:sp>
    </p:spTree>
    <p:extLst>
      <p:ext uri="{BB962C8B-B14F-4D97-AF65-F5344CB8AC3E}">
        <p14:creationId xmlns:p14="http://schemas.microsoft.com/office/powerpoint/2010/main" val="41542152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100000">
                <a:srgbClr val="787878"/>
              </a:gs>
              <a:gs pos="22000">
                <a:srgbClr val="464646"/>
              </a:gs>
              <a:gs pos="0">
                <a:srgbClr val="464646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859971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Open Access in Denmark - new politics and demands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28" y="352939"/>
            <a:ext cx="2865653" cy="12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713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Open Access in Denmark - new politics and demands</a:t>
            </a:r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4800" y="2224800"/>
            <a:ext cx="11306235" cy="1620000"/>
          </a:xfrm>
        </p:spPr>
        <p:txBody>
          <a:bodyPr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11" name="Picture Placeholder 10" hidden="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28" y="352939"/>
            <a:ext cx="2865653" cy="12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2"/>
            <a:stretch>
              <a:fillRect/>
            </a:stretch>
          </a:blipFill>
        </p:spPr>
        <p:txBody>
          <a:bodyPr tIns="0"/>
          <a:lstStyle>
            <a:lvl1pPr marL="0" indent="0">
              <a:buNone/>
              <a:defRPr sz="1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4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Vælg billede med minimum</a:t>
              </a: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Indsæt et 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endParaRPr lang="da-DK" sz="1000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”Send bagerst”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59669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adient 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lIns="424800" rIns="421200" bIns="3013200" anchor="b" anchorCtr="0"/>
          <a:lstStyle>
            <a:lvl1pPr>
              <a:lnSpc>
                <a:spcPct val="81000"/>
              </a:lnSpc>
              <a:defRPr sz="69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13" cy="6858000"/>
          </a:xfrm>
          <a:noFill/>
        </p:spPr>
        <p:txBody>
          <a:bodyPr tIns="3564000"/>
          <a:lstStyle>
            <a:lvl1pPr marL="0" indent="0" algn="ctr">
              <a:buNone/>
              <a:defRPr sz="200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0840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44424" y="-392104"/>
            <a:ext cx="3574501" cy="252000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88888">
                    <a:lumMod val="40000"/>
                    <a:lumOff val="60000"/>
                  </a:srgbClr>
                </a:solidFill>
              </a:rPr>
              <a:t>Open Access in Denmark - new politics and demands</a:t>
            </a:r>
            <a:endParaRPr lang="da-DK" dirty="0">
              <a:solidFill>
                <a:srgbClr val="88888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056981" y="7201464"/>
            <a:ext cx="1673284" cy="216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928AE5-A156-4245-B132-27AD3A5D82E6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5" name="Gruppe 12"/>
          <p:cNvGrpSpPr/>
          <p:nvPr userDrawn="1"/>
        </p:nvGrpSpPr>
        <p:grpSpPr>
          <a:xfrm>
            <a:off x="-2095500" y="3577516"/>
            <a:ext cx="1992312" cy="1692771"/>
            <a:chOff x="-2095500" y="3577516"/>
            <a:chExt cx="1992312" cy="169277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095500" y="3577516"/>
              <a:ext cx="199231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Få skarpe billeder</a:t>
              </a:r>
              <a:br>
                <a:rPr lang="da-DK" sz="1000" b="1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Vælg billede med minimum</a:t>
              </a: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3000 x 1688 pixels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Indsæt et billede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1.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Brug billede-indsættelsesikonet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 midten af pladsholderen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endParaRPr lang="da-DK" sz="1000" dirty="0" smtClean="0">
                <a:solidFill>
                  <a:srgbClr val="464646"/>
                </a:solidFill>
                <a:latin typeface="Calibri"/>
              </a:endParaRP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/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2. </a:t>
              </a: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Indsæt billede, højre klik på billedet </a:t>
              </a:r>
              <a:br>
                <a:rPr lang="da-DK" sz="1000" dirty="0" smtClean="0">
                  <a:solidFill>
                    <a:srgbClr val="464646"/>
                  </a:solidFill>
                  <a:latin typeface="Calibri"/>
                </a:rPr>
              </a:br>
              <a:r>
                <a:rPr lang="da-DK" sz="1000" dirty="0" smtClean="0">
                  <a:solidFill>
                    <a:srgbClr val="464646"/>
                  </a:solidFill>
                  <a:latin typeface="Calibri"/>
                </a:rPr>
                <a:t>og vælg </a:t>
              </a:r>
              <a:r>
                <a:rPr lang="da-DK" sz="1000" b="1" dirty="0" smtClean="0">
                  <a:solidFill>
                    <a:srgbClr val="464646"/>
                  </a:solidFill>
                  <a:latin typeface="Calibri"/>
                </a:rPr>
                <a:t>”Send bagerst”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385514" y="4683316"/>
              <a:ext cx="282326" cy="26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800" y="360000"/>
            <a:ext cx="2865600" cy="1220400"/>
          </a:xfrm>
          <a:blipFill>
            <a:blip r:embed="rId4"/>
            <a:stretch>
              <a:fillRect/>
            </a:stretch>
          </a:blipFill>
        </p:spPr>
        <p:txBody>
          <a:bodyPr tIns="0"/>
          <a:lstStyle>
            <a:lvl1pPr marL="0" indent="0">
              <a:buNone/>
              <a:defRPr sz="1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0661000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8945562" cy="4353452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754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- Stor tekst uden bullets i niv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52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2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305300" y="1092200"/>
            <a:ext cx="7400925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da-DK" noProof="0" dirty="0" smtClean="0"/>
              <a:t>Indsæt billede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1792 x 1250 pixels</a:t>
            </a:r>
          </a:p>
        </p:txBody>
      </p:sp>
    </p:spTree>
    <p:extLst>
      <p:ext uri="{BB962C8B-B14F-4D97-AF65-F5344CB8AC3E}">
        <p14:creationId xmlns:p14="http://schemas.microsoft.com/office/powerpoint/2010/main" val="29315981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samm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5524198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51101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21413" y="1092200"/>
            <a:ext cx="5484812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1355 x 1250 pixels</a:t>
            </a:r>
          </a:p>
        </p:txBody>
      </p:sp>
    </p:spTree>
    <p:extLst>
      <p:ext uri="{BB962C8B-B14F-4D97-AF65-F5344CB8AC3E}">
        <p14:creationId xmlns:p14="http://schemas.microsoft.com/office/powerpoint/2010/main" val="41319844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tekstspalte - Sma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7441898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7027862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2981519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-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77" y="392327"/>
            <a:ext cx="3623961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801286"/>
            <a:ext cx="3209925" cy="43534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3117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314825" y="1092200"/>
            <a:ext cx="3575050" cy="5062538"/>
          </a:xfrm>
        </p:spPr>
        <p:txBody>
          <a:bodyPr tIns="2700000"/>
          <a:lstStyle>
            <a:lvl1pPr marL="0" indent="0" algn="ctr">
              <a:buNone/>
              <a:defRPr sz="1800" baseline="0"/>
            </a:lvl1pPr>
          </a:lstStyle>
          <a:p>
            <a:r>
              <a:rPr lang="da-DK" noProof="0" smtClean="0"/>
              <a:t>Indsæt billede</a:t>
            </a:r>
            <a:endParaRPr lang="da-DK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 smtClean="0">
                <a:solidFill>
                  <a:srgbClr val="464646"/>
                </a:solidFill>
                <a:latin typeface="Calibri"/>
              </a:rPr>
              <a:t>Få skarpe billeder</a:t>
            </a:r>
            <a:br>
              <a:rPr lang="da-DK" sz="1000" b="1" dirty="0" smtClean="0">
                <a:solidFill>
                  <a:srgbClr val="464646"/>
                </a:solidFill>
                <a:latin typeface="Calibri"/>
              </a:rPr>
            </a:b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Vælg billede med minimum</a:t>
            </a:r>
          </a:p>
          <a:p>
            <a:pPr algn="r" eaLnBrk="1" hangingPunct="1">
              <a:defRPr/>
            </a:pPr>
            <a:r>
              <a:rPr lang="da-DK" sz="1000" dirty="0" smtClean="0">
                <a:solidFill>
                  <a:srgbClr val="464646"/>
                </a:solidFill>
                <a:latin typeface="Calibri"/>
              </a:rPr>
              <a:t>883 x 1250 pixels</a:t>
            </a:r>
          </a:p>
        </p:txBody>
      </p:sp>
    </p:spTree>
    <p:extLst>
      <p:ext uri="{BB962C8B-B14F-4D97-AF65-F5344CB8AC3E}">
        <p14:creationId xmlns:p14="http://schemas.microsoft.com/office/powerpoint/2010/main" val="3503332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13" y="1801286"/>
            <a:ext cx="8945562" cy="435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838" y="6310226"/>
            <a:ext cx="5113337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40938" y="458795"/>
            <a:ext cx="1664738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0938" y="6312464"/>
            <a:ext cx="167328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4" y="6241449"/>
            <a:ext cx="231856" cy="234000"/>
          </a:xfrm>
          <a:prstGeom prst="rect">
            <a:avLst/>
          </a:prstGeom>
        </p:spPr>
      </p:pic>
      <p:grpSp>
        <p:nvGrpSpPr>
          <p:cNvPr id="11" name="Gruppe 10"/>
          <p:cNvGrpSpPr/>
          <p:nvPr/>
        </p:nvGrpSpPr>
        <p:grpSpPr>
          <a:xfrm>
            <a:off x="-2264305" y="-27973"/>
            <a:ext cx="2160000" cy="3249638"/>
            <a:chOff x="-2264305" y="-27973"/>
            <a:chExt cx="2160000" cy="3249638"/>
          </a:xfrm>
        </p:grpSpPr>
        <p:sp>
          <p:nvSpPr>
            <p:cNvPr id="13" name="TextBox 7"/>
            <p:cNvSpPr txBox="1"/>
            <p:nvPr userDrawn="1"/>
          </p:nvSpPr>
          <p:spPr>
            <a:xfrm>
              <a:off x="-2264305" y="-27973"/>
              <a:ext cx="2160000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rgbClr val="464646"/>
                  </a:solidFill>
                  <a:latin typeface="+mn-lt"/>
                </a:rPr>
              </a:br>
              <a:r>
                <a:rPr lang="en-GB" sz="1000" b="1" noProof="1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en-GB" sz="1000" noProof="1" smtClean="0">
                  <a:solidFill>
                    <a:srgbClr val="464646"/>
                  </a:solidFill>
                  <a:latin typeface="+mn-lt"/>
                </a:rPr>
                <a:t>Højre klik </a:t>
              </a:r>
              <a:r>
                <a:rPr lang="en-GB" sz="1000" noProof="1">
                  <a:solidFill>
                    <a:srgbClr val="464646"/>
                  </a:solidFill>
                  <a:latin typeface="+mn-lt"/>
                </a:rPr>
                <a:t>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rgbClr val="464646"/>
                  </a:solidFill>
                  <a:latin typeface="+mn-lt"/>
                </a:rPr>
                <a:t>Vælg et passende layout fra “drop ned” </a:t>
              </a:r>
              <a:r>
                <a:rPr lang="en-GB" sz="1000" noProof="1" smtClean="0">
                  <a:solidFill>
                    <a:srgbClr val="464646"/>
                  </a:solidFill>
                  <a:latin typeface="+mn-lt"/>
                </a:rPr>
                <a:t>menuen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 smtClean="0">
                  <a:solidFill>
                    <a:srgbClr val="464646"/>
                  </a:solidFill>
                  <a:latin typeface="+mn-lt"/>
                </a:rPr>
                <a:t>3. </a:t>
              </a:r>
              <a:r>
                <a:rPr lang="en-GB" sz="1000" noProof="1" smtClean="0">
                  <a:solidFill>
                    <a:srgbClr val="C00000"/>
                  </a:solidFill>
                  <a:latin typeface="+mn-lt"/>
                </a:rPr>
                <a:t>Bemærk</a:t>
              </a:r>
              <a:r>
                <a:rPr lang="en-GB" sz="1000" noProof="1" smtClean="0">
                  <a:solidFill>
                    <a:srgbClr val="464646"/>
                  </a:solidFill>
                  <a:latin typeface="+mn-lt"/>
                </a:rPr>
                <a:t> at der findes 4 forskellige farvetemaer du kan vælge imellem</a:t>
              </a:r>
              <a:endParaRPr lang="en-GB" sz="1000" noProof="1">
                <a:solidFill>
                  <a:srgbClr val="464646"/>
                </a:solidFill>
                <a:latin typeface="+mn-lt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6773" y="1071987"/>
              <a:ext cx="1992467" cy="2149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7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8" r:id="rId3"/>
    <p:sldLayoutId id="2147483669" r:id="rId4"/>
    <p:sldLayoutId id="2147483661" r:id="rId5"/>
    <p:sldLayoutId id="2147483726" r:id="rId6"/>
    <p:sldLayoutId id="214748365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54" r:id="rId13"/>
    <p:sldLayoutId id="2147483655" r:id="rId14"/>
    <p:sldLayoutId id="2147483651" r:id="rId15"/>
    <p:sldLayoutId id="2147483670" r:id="rId16"/>
    <p:sldLayoutId id="2147483671" r:id="rId17"/>
  </p:sldLayoutIdLst>
  <p:hf hdr="0"/>
  <p:txStyles>
    <p:titleStyle>
      <a:lvl1pPr algn="l" defTabSz="914400" rtl="0" eaLnBrk="1" latinLnBrk="0" hangingPunct="1">
        <a:lnSpc>
          <a:spcPct val="96000"/>
        </a:lnSpc>
        <a:spcBef>
          <a:spcPct val="0"/>
        </a:spcBef>
        <a:buNone/>
        <a:defRPr sz="4000" b="1" kern="1200">
          <a:solidFill>
            <a:srgbClr val="888888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7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85750" algn="l" defTabSz="914400" rtl="0" eaLnBrk="1" latinLnBrk="0" hangingPunct="1">
        <a:lnSpc>
          <a:spcPct val="97000"/>
        </a:lnSpc>
        <a:spcBef>
          <a:spcPts val="0"/>
        </a:spcBef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46000" indent="-288000" algn="l" defTabSz="914400" rtl="0" eaLnBrk="1" latinLnBrk="0" hangingPunct="1">
        <a:lnSpc>
          <a:spcPct val="97000"/>
        </a:lnSpc>
        <a:spcBef>
          <a:spcPts val="0"/>
        </a:spcBef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52000" algn="l" defTabSz="914400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13" y="1801286"/>
            <a:ext cx="8945562" cy="435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836" y="6310226"/>
            <a:ext cx="5113339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40938" y="458796"/>
            <a:ext cx="1664738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0938" y="6312464"/>
            <a:ext cx="167328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 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2" y="6241449"/>
            <a:ext cx="234000" cy="234000"/>
          </a:xfrm>
          <a:prstGeom prst="rect">
            <a:avLst/>
          </a:prstGeom>
        </p:spPr>
      </p:pic>
      <p:grpSp>
        <p:nvGrpSpPr>
          <p:cNvPr id="11" name="Gruppe 10"/>
          <p:cNvGrpSpPr/>
          <p:nvPr/>
        </p:nvGrpSpPr>
        <p:grpSpPr>
          <a:xfrm>
            <a:off x="-2264305" y="-27973"/>
            <a:ext cx="2160000" cy="3249638"/>
            <a:chOff x="-2264305" y="-27973"/>
            <a:chExt cx="2160000" cy="3249638"/>
          </a:xfrm>
        </p:grpSpPr>
        <p:sp>
          <p:nvSpPr>
            <p:cNvPr id="12" name="TextBox 7"/>
            <p:cNvSpPr txBox="1"/>
            <p:nvPr userDrawn="1"/>
          </p:nvSpPr>
          <p:spPr>
            <a:xfrm>
              <a:off x="-2264305" y="-27973"/>
              <a:ext cx="2160000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rgbClr val="464646"/>
                  </a:solidFill>
                  <a:latin typeface="+mn-lt"/>
                </a:rPr>
              </a:br>
              <a:r>
                <a:rPr lang="en-GB" sz="1000" b="1" noProof="1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en-GB" sz="1000" noProof="1" smtClean="0">
                  <a:solidFill>
                    <a:srgbClr val="464646"/>
                  </a:solidFill>
                  <a:latin typeface="+mn-lt"/>
                </a:rPr>
                <a:t>Højre klik </a:t>
              </a:r>
              <a:r>
                <a:rPr lang="en-GB" sz="1000" noProof="1">
                  <a:solidFill>
                    <a:srgbClr val="464646"/>
                  </a:solidFill>
                  <a:latin typeface="+mn-lt"/>
                </a:rPr>
                <a:t>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rgbClr val="464646"/>
                  </a:solidFill>
                  <a:latin typeface="+mn-lt"/>
                </a:rPr>
                <a:t>Vælg et passende layout fra “drop ned” </a:t>
              </a:r>
              <a:r>
                <a:rPr lang="en-GB" sz="1000" noProof="1" smtClean="0">
                  <a:solidFill>
                    <a:srgbClr val="464646"/>
                  </a:solidFill>
                  <a:latin typeface="+mn-lt"/>
                </a:rPr>
                <a:t>menuen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 smtClean="0">
                  <a:solidFill>
                    <a:srgbClr val="464646"/>
                  </a:solidFill>
                  <a:latin typeface="+mn-lt"/>
                </a:rPr>
                <a:t>3. </a:t>
              </a:r>
              <a:r>
                <a:rPr lang="en-GB" sz="1000" noProof="1" smtClean="0">
                  <a:solidFill>
                    <a:srgbClr val="C00000"/>
                  </a:solidFill>
                  <a:latin typeface="+mn-lt"/>
                </a:rPr>
                <a:t>Bemærk</a:t>
              </a:r>
              <a:r>
                <a:rPr lang="en-GB" sz="1000" noProof="1" smtClean="0">
                  <a:solidFill>
                    <a:srgbClr val="464646"/>
                  </a:solidFill>
                  <a:latin typeface="+mn-lt"/>
                </a:rPr>
                <a:t> at der findes 4 forskellige farvetemaer du kan vælge imellem</a:t>
              </a:r>
              <a:endParaRPr lang="en-GB" sz="1000" noProof="1">
                <a:solidFill>
                  <a:srgbClr val="464646"/>
                </a:solidFill>
                <a:latin typeface="+mn-lt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6773" y="1071987"/>
              <a:ext cx="1992467" cy="2149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629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725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/>
  <p:txStyles>
    <p:titleStyle>
      <a:lvl1pPr algn="l" defTabSz="914400" rtl="0" eaLnBrk="1" latinLnBrk="0" hangingPunct="1">
        <a:lnSpc>
          <a:spcPct val="96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7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85750" algn="l" defTabSz="914400" rtl="0" eaLnBrk="1" latinLnBrk="0" hangingPunct="1">
        <a:lnSpc>
          <a:spcPct val="97000"/>
        </a:lnSpc>
        <a:spcBef>
          <a:spcPts val="0"/>
        </a:spcBef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46000" indent="-288000" algn="l" defTabSz="914400" rtl="0" eaLnBrk="1" latinLnBrk="0" hangingPunct="1">
        <a:lnSpc>
          <a:spcPct val="97000"/>
        </a:lnSpc>
        <a:spcBef>
          <a:spcPts val="0"/>
        </a:spcBef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52000" algn="l" defTabSz="914400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13" y="1801286"/>
            <a:ext cx="8945562" cy="435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837" y="6310226"/>
            <a:ext cx="5364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40938" y="458796"/>
            <a:ext cx="1664738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0938" y="6312464"/>
            <a:ext cx="167328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2" y="6241449"/>
            <a:ext cx="234000" cy="234000"/>
          </a:xfrm>
          <a:prstGeom prst="rect">
            <a:avLst/>
          </a:prstGeom>
        </p:spPr>
      </p:pic>
      <p:grpSp>
        <p:nvGrpSpPr>
          <p:cNvPr id="11" name="Gruppe 10"/>
          <p:cNvGrpSpPr/>
          <p:nvPr/>
        </p:nvGrpSpPr>
        <p:grpSpPr>
          <a:xfrm>
            <a:off x="-2264305" y="-27973"/>
            <a:ext cx="2160000" cy="3249638"/>
            <a:chOff x="-2264305" y="-27973"/>
            <a:chExt cx="2160000" cy="3249638"/>
          </a:xfrm>
        </p:grpSpPr>
        <p:sp>
          <p:nvSpPr>
            <p:cNvPr id="12" name="TextBox 7"/>
            <p:cNvSpPr txBox="1"/>
            <p:nvPr userDrawn="1"/>
          </p:nvSpPr>
          <p:spPr>
            <a:xfrm>
              <a:off x="-2264305" y="-27973"/>
              <a:ext cx="2160000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rgbClr val="464646"/>
                  </a:solidFill>
                  <a:latin typeface="+mn-lt"/>
                </a:rPr>
              </a:br>
              <a:r>
                <a:rPr lang="en-GB" sz="1000" b="1" noProof="1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en-GB" sz="1000" noProof="1" smtClean="0">
                  <a:solidFill>
                    <a:srgbClr val="464646"/>
                  </a:solidFill>
                  <a:latin typeface="+mn-lt"/>
                </a:rPr>
                <a:t>Højre klik </a:t>
              </a:r>
              <a:r>
                <a:rPr lang="en-GB" sz="1000" noProof="1">
                  <a:solidFill>
                    <a:srgbClr val="464646"/>
                  </a:solidFill>
                  <a:latin typeface="+mn-lt"/>
                </a:rPr>
                <a:t>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rgbClr val="464646"/>
                  </a:solidFill>
                  <a:latin typeface="+mn-lt"/>
                </a:rPr>
                <a:t>Vælg et passende layout fra “drop ned” </a:t>
              </a:r>
              <a:r>
                <a:rPr lang="en-GB" sz="1000" noProof="1" smtClean="0">
                  <a:solidFill>
                    <a:srgbClr val="464646"/>
                  </a:solidFill>
                  <a:latin typeface="+mn-lt"/>
                </a:rPr>
                <a:t>menuen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 smtClean="0">
                  <a:solidFill>
                    <a:srgbClr val="464646"/>
                  </a:solidFill>
                  <a:latin typeface="+mn-lt"/>
                </a:rPr>
                <a:t>3. </a:t>
              </a:r>
              <a:r>
                <a:rPr lang="en-GB" sz="1000" noProof="1" smtClean="0">
                  <a:solidFill>
                    <a:srgbClr val="C00000"/>
                  </a:solidFill>
                  <a:latin typeface="+mn-lt"/>
                </a:rPr>
                <a:t>Bemærk</a:t>
              </a:r>
              <a:r>
                <a:rPr lang="en-GB" sz="1000" noProof="1" smtClean="0">
                  <a:solidFill>
                    <a:srgbClr val="464646"/>
                  </a:solidFill>
                  <a:latin typeface="+mn-lt"/>
                </a:rPr>
                <a:t> at der findes 4 forskellige farvetemaer du kan vælge imellem</a:t>
              </a:r>
              <a:endParaRPr lang="en-GB" sz="1000" noProof="1">
                <a:solidFill>
                  <a:srgbClr val="464646"/>
                </a:solidFill>
                <a:latin typeface="+mn-lt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6773" y="1071987"/>
              <a:ext cx="1992467" cy="2149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053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727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6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7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85750" algn="l" defTabSz="914400" rtl="0" eaLnBrk="1" latinLnBrk="0" hangingPunct="1">
        <a:lnSpc>
          <a:spcPct val="97000"/>
        </a:lnSpc>
        <a:spcBef>
          <a:spcPts val="0"/>
        </a:spcBef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46000" indent="-288000" algn="l" defTabSz="914400" rtl="0" eaLnBrk="1" latinLnBrk="0" hangingPunct="1">
        <a:lnSpc>
          <a:spcPct val="97000"/>
        </a:lnSpc>
        <a:spcBef>
          <a:spcPts val="0"/>
        </a:spcBef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52000" algn="l" defTabSz="914400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13" y="1801286"/>
            <a:ext cx="8945562" cy="435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837" y="6310226"/>
            <a:ext cx="5364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40938" y="458796"/>
            <a:ext cx="1664738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0938" y="6312464"/>
            <a:ext cx="167328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Page </a:t>
            </a:r>
            <a:fld id="{68928AE5-A156-4245-B132-27AD3A5D82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2" y="6241449"/>
            <a:ext cx="234000" cy="234000"/>
          </a:xfrm>
          <a:prstGeom prst="rect">
            <a:avLst/>
          </a:prstGeom>
        </p:spPr>
      </p:pic>
      <p:grpSp>
        <p:nvGrpSpPr>
          <p:cNvPr id="11" name="Gruppe 10"/>
          <p:cNvGrpSpPr/>
          <p:nvPr/>
        </p:nvGrpSpPr>
        <p:grpSpPr>
          <a:xfrm>
            <a:off x="-2264305" y="-27973"/>
            <a:ext cx="2160000" cy="3249638"/>
            <a:chOff x="-2264305" y="-27973"/>
            <a:chExt cx="2160000" cy="3249638"/>
          </a:xfrm>
        </p:grpSpPr>
        <p:sp>
          <p:nvSpPr>
            <p:cNvPr id="12" name="TextBox 7"/>
            <p:cNvSpPr txBox="1"/>
            <p:nvPr userDrawn="1"/>
          </p:nvSpPr>
          <p:spPr>
            <a:xfrm>
              <a:off x="-2264305" y="-27973"/>
              <a:ext cx="2160000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rgbClr val="464646"/>
                  </a:solidFill>
                  <a:latin typeface="+mn-lt"/>
                </a:rPr>
              </a:br>
              <a:r>
                <a:rPr lang="en-GB" sz="1000" b="1" noProof="1">
                  <a:solidFill>
                    <a:srgbClr val="464646"/>
                  </a:solidFill>
                  <a:latin typeface="+mn-lt"/>
                </a:rPr>
                <a:t>1. </a:t>
              </a:r>
              <a:r>
                <a:rPr lang="en-GB" sz="1000" noProof="1" smtClean="0">
                  <a:solidFill>
                    <a:srgbClr val="464646"/>
                  </a:solidFill>
                  <a:latin typeface="+mn-lt"/>
                </a:rPr>
                <a:t>Højre klik </a:t>
              </a:r>
              <a:r>
                <a:rPr lang="en-GB" sz="1000" noProof="1">
                  <a:solidFill>
                    <a:srgbClr val="464646"/>
                  </a:solidFill>
                  <a:latin typeface="+mn-lt"/>
                </a:rPr>
                <a:t>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rgbClr val="464646"/>
                  </a:solidFill>
                  <a:latin typeface="+mn-lt"/>
                </a:rPr>
                <a:t>Vælg et passende layout fra “drop ned” </a:t>
              </a:r>
              <a:r>
                <a:rPr lang="en-GB" sz="1000" noProof="1" smtClean="0">
                  <a:solidFill>
                    <a:srgbClr val="464646"/>
                  </a:solidFill>
                  <a:latin typeface="+mn-lt"/>
                </a:rPr>
                <a:t>menuen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 smtClean="0">
                  <a:solidFill>
                    <a:srgbClr val="464646"/>
                  </a:solidFill>
                  <a:latin typeface="+mn-lt"/>
                </a:rPr>
                <a:t>3. </a:t>
              </a:r>
              <a:r>
                <a:rPr lang="en-GB" sz="1000" noProof="1" smtClean="0">
                  <a:solidFill>
                    <a:srgbClr val="C00000"/>
                  </a:solidFill>
                  <a:latin typeface="+mn-lt"/>
                </a:rPr>
                <a:t>Bemærk</a:t>
              </a:r>
              <a:r>
                <a:rPr lang="en-GB" sz="1000" noProof="1" smtClean="0">
                  <a:solidFill>
                    <a:srgbClr val="464646"/>
                  </a:solidFill>
                  <a:latin typeface="+mn-lt"/>
                </a:rPr>
                <a:t> at der findes 4 forskellige farvetemaer du kan vælge imellem</a:t>
              </a:r>
              <a:endParaRPr lang="en-GB" sz="1000" noProof="1">
                <a:solidFill>
                  <a:srgbClr val="464646"/>
                </a:solidFill>
                <a:latin typeface="+mn-lt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6773" y="1071987"/>
              <a:ext cx="1992467" cy="2149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989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28" r:id="rId6"/>
    <p:sldLayoutId id="2147483724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hdr="0"/>
  <p:txStyles>
    <p:titleStyle>
      <a:lvl1pPr algn="l" defTabSz="914400" rtl="0" eaLnBrk="1" latinLnBrk="0" hangingPunct="1">
        <a:lnSpc>
          <a:spcPct val="96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7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85750" algn="l" defTabSz="914400" rtl="0" eaLnBrk="1" latinLnBrk="0" hangingPunct="1">
        <a:lnSpc>
          <a:spcPct val="97000"/>
        </a:lnSpc>
        <a:spcBef>
          <a:spcPts val="0"/>
        </a:spcBef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46000" indent="-288000" algn="l" defTabSz="914400" rtl="0" eaLnBrk="1" latinLnBrk="0" hangingPunct="1">
        <a:lnSpc>
          <a:spcPct val="97000"/>
        </a:lnSpc>
        <a:spcBef>
          <a:spcPts val="0"/>
        </a:spcBef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52000" algn="l" defTabSz="914400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13" y="1801286"/>
            <a:ext cx="8945562" cy="435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836" y="6310226"/>
            <a:ext cx="5113339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40938" y="458796"/>
            <a:ext cx="1664738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0938" y="6312464"/>
            <a:ext cx="167328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773" y="1071987"/>
            <a:ext cx="1992467" cy="214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4" y="6241449"/>
            <a:ext cx="231856" cy="234000"/>
          </a:xfrm>
          <a:prstGeom prst="rect">
            <a:avLst/>
          </a:prstGeom>
        </p:spPr>
      </p:pic>
      <p:sp>
        <p:nvSpPr>
          <p:cNvPr id="23" name="TextBox 7"/>
          <p:cNvSpPr txBox="1"/>
          <p:nvPr/>
        </p:nvSpPr>
        <p:spPr>
          <a:xfrm>
            <a:off x="-2264305" y="-27973"/>
            <a:ext cx="2160000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64646"/>
                </a:solidFill>
              </a:rPr>
              <a:t>Vælg layout</a:t>
            </a:r>
            <a:br>
              <a:rPr lang="en-GB" sz="1000" b="1" noProof="1">
                <a:solidFill>
                  <a:srgbClr val="464646"/>
                </a:solidFill>
              </a:rPr>
            </a:br>
            <a:r>
              <a:rPr lang="en-GB" sz="1000" b="1" noProof="1">
                <a:solidFill>
                  <a:srgbClr val="464646"/>
                </a:solidFill>
              </a:rPr>
              <a:t>1. </a:t>
            </a:r>
            <a:r>
              <a:rPr lang="en-GB" sz="1000" noProof="1" smtClean="0">
                <a:solidFill>
                  <a:srgbClr val="464646"/>
                </a:solidFill>
              </a:rPr>
              <a:t>Højre klik </a:t>
            </a:r>
            <a:r>
              <a:rPr lang="en-GB" sz="1000" noProof="1">
                <a:solidFill>
                  <a:srgbClr val="464646"/>
                </a:solidFill>
              </a:rPr>
              <a:t>uden for dit slide 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464646"/>
                </a:solidFill>
              </a:rPr>
              <a:t>2. </a:t>
            </a:r>
            <a:r>
              <a:rPr lang="en-GB" sz="1000" noProof="1">
                <a:solidFill>
                  <a:srgbClr val="464646"/>
                </a:solidFill>
              </a:rPr>
              <a:t>Vælg et passende layout fra “drop ned” </a:t>
            </a:r>
            <a:r>
              <a:rPr lang="en-GB" sz="1000" noProof="1" smtClean="0">
                <a:solidFill>
                  <a:srgbClr val="464646"/>
                </a:solidFill>
              </a:rPr>
              <a:t>menuen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 smtClean="0">
                <a:solidFill>
                  <a:srgbClr val="464646"/>
                </a:solidFill>
              </a:rPr>
              <a:t>3. </a:t>
            </a:r>
            <a:r>
              <a:rPr lang="en-GB" sz="1000" noProof="1" smtClean="0">
                <a:solidFill>
                  <a:srgbClr val="C00000"/>
                </a:solidFill>
              </a:rPr>
              <a:t>Bemærk</a:t>
            </a:r>
            <a:r>
              <a:rPr lang="en-GB" sz="1000" noProof="1" smtClean="0">
                <a:solidFill>
                  <a:srgbClr val="464646"/>
                </a:solidFill>
              </a:rPr>
              <a:t> at der findes 4 forskellige farvetemaer du kan vælge imellem</a:t>
            </a:r>
            <a:endParaRPr lang="en-GB" sz="1000" noProof="1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3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hdr="0"/>
  <p:txStyles>
    <p:titleStyle>
      <a:lvl1pPr algn="l" defTabSz="914400" rtl="0" eaLnBrk="1" latinLnBrk="0" hangingPunct="1">
        <a:lnSpc>
          <a:spcPct val="96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7000"/>
        </a:lnSpc>
        <a:spcBef>
          <a:spcPts val="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85750" algn="l" defTabSz="914400" rtl="0" eaLnBrk="1" latinLnBrk="0" hangingPunct="1">
        <a:lnSpc>
          <a:spcPct val="97000"/>
        </a:lnSpc>
        <a:spcBef>
          <a:spcPts val="0"/>
        </a:spcBef>
        <a:buClr>
          <a:schemeClr val="tx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46000" indent="-288000" algn="l" defTabSz="914400" rtl="0" eaLnBrk="1" latinLnBrk="0" hangingPunct="1">
        <a:lnSpc>
          <a:spcPct val="97000"/>
        </a:lnSpc>
        <a:spcBef>
          <a:spcPts val="0"/>
        </a:spcBef>
        <a:buClr>
          <a:schemeClr val="tx1"/>
        </a:buClr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52000" algn="l" defTabSz="914400" rtl="0" eaLnBrk="1" latinLnBrk="0" hangingPunct="1">
        <a:lnSpc>
          <a:spcPct val="97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97000"/>
        </a:lnSpc>
        <a:spcBef>
          <a:spcPts val="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13" y="1801286"/>
            <a:ext cx="8945562" cy="435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838" y="6310226"/>
            <a:ext cx="5113337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40938" y="458795"/>
            <a:ext cx="1664738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0938" y="6312464"/>
            <a:ext cx="167328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 smtClean="0">
                <a:solidFill>
                  <a:srgbClr val="888888"/>
                </a:solidFill>
              </a:rPr>
              <a:t>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‹#›</a:t>
            </a:fld>
            <a:endParaRPr lang="da-DK" dirty="0">
              <a:solidFill>
                <a:srgbClr val="88888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4" y="6241449"/>
            <a:ext cx="231856" cy="234000"/>
          </a:xfrm>
          <a:prstGeom prst="rect">
            <a:avLst/>
          </a:prstGeom>
        </p:spPr>
      </p:pic>
      <p:grpSp>
        <p:nvGrpSpPr>
          <p:cNvPr id="22" name="Gruppe 21"/>
          <p:cNvGrpSpPr/>
          <p:nvPr/>
        </p:nvGrpSpPr>
        <p:grpSpPr>
          <a:xfrm>
            <a:off x="-2264305" y="-27973"/>
            <a:ext cx="2160000" cy="3249638"/>
            <a:chOff x="-2264305" y="-27973"/>
            <a:chExt cx="2160000" cy="3249638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-2264305" y="-27973"/>
              <a:ext cx="2160000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</a:rPr>
                <a:t>Vælg layout</a:t>
              </a:r>
              <a:br>
                <a:rPr lang="en-GB" sz="1000" b="1" noProof="1">
                  <a:solidFill>
                    <a:srgbClr val="464646"/>
                  </a:solidFill>
                </a:rPr>
              </a:br>
              <a:r>
                <a:rPr lang="en-GB" sz="1000" b="1" noProof="1">
                  <a:solidFill>
                    <a:srgbClr val="464646"/>
                  </a:solidFill>
                </a:rPr>
                <a:t>1. </a:t>
              </a:r>
              <a:r>
                <a:rPr lang="en-GB" sz="1000" noProof="1" smtClean="0">
                  <a:solidFill>
                    <a:srgbClr val="464646"/>
                  </a:solidFill>
                </a:rPr>
                <a:t>Højre klik </a:t>
              </a:r>
              <a:r>
                <a:rPr lang="en-GB" sz="1000" noProof="1">
                  <a:solidFill>
                    <a:srgbClr val="464646"/>
                  </a:solidFill>
                </a:rPr>
                <a:t>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</a:rPr>
                <a:t>2. </a:t>
              </a:r>
              <a:r>
                <a:rPr lang="en-GB" sz="1000" noProof="1">
                  <a:solidFill>
                    <a:srgbClr val="464646"/>
                  </a:solidFill>
                </a:rPr>
                <a:t>Vælg et passende layout fra “drop ned” </a:t>
              </a:r>
              <a:r>
                <a:rPr lang="en-GB" sz="1000" noProof="1" smtClean="0">
                  <a:solidFill>
                    <a:srgbClr val="464646"/>
                  </a:solidFill>
                </a:rPr>
                <a:t>menuen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 smtClean="0">
                  <a:solidFill>
                    <a:srgbClr val="464646"/>
                  </a:solidFill>
                </a:rPr>
                <a:t>3. </a:t>
              </a:r>
              <a:r>
                <a:rPr lang="en-GB" sz="1000" noProof="1" smtClean="0">
                  <a:solidFill>
                    <a:srgbClr val="C00000"/>
                  </a:solidFill>
                </a:rPr>
                <a:t>Bemærk</a:t>
              </a:r>
              <a:r>
                <a:rPr lang="en-GB" sz="1000" noProof="1" smtClean="0">
                  <a:solidFill>
                    <a:srgbClr val="464646"/>
                  </a:solidFill>
                </a:rPr>
                <a:t> at der findes 4 forskellige farvetemaer du kan vælge imellem</a:t>
              </a:r>
              <a:endParaRPr lang="en-GB" sz="1000" noProof="1">
                <a:solidFill>
                  <a:srgbClr val="464646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6773" y="1071987"/>
              <a:ext cx="1992467" cy="2149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214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hf hdr="0"/>
  <p:txStyles>
    <p:titleStyle>
      <a:lvl1pPr algn="l" defTabSz="914400" rtl="0" eaLnBrk="1" latinLnBrk="0" hangingPunct="1">
        <a:lnSpc>
          <a:spcPct val="96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7000"/>
        </a:lnSpc>
        <a:spcBef>
          <a:spcPts val="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85750" algn="l" defTabSz="914400" rtl="0" eaLnBrk="1" latinLnBrk="0" hangingPunct="1">
        <a:lnSpc>
          <a:spcPct val="97000"/>
        </a:lnSpc>
        <a:spcBef>
          <a:spcPts val="0"/>
        </a:spcBef>
        <a:buClr>
          <a:schemeClr val="tx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46000" indent="-288000" algn="l" defTabSz="914400" rtl="0" eaLnBrk="1" latinLnBrk="0" hangingPunct="1">
        <a:lnSpc>
          <a:spcPct val="97000"/>
        </a:lnSpc>
        <a:spcBef>
          <a:spcPts val="0"/>
        </a:spcBef>
        <a:buClr>
          <a:schemeClr val="tx1"/>
        </a:buClr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52000" algn="l" defTabSz="914400" rtl="0" eaLnBrk="1" latinLnBrk="0" hangingPunct="1">
        <a:lnSpc>
          <a:spcPct val="97000"/>
        </a:lnSpc>
        <a:spcBef>
          <a:spcPts val="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97000"/>
        </a:lnSpc>
        <a:spcBef>
          <a:spcPts val="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13" y="1801286"/>
            <a:ext cx="8945562" cy="435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838" y="6310226"/>
            <a:ext cx="5113337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40938" y="458795"/>
            <a:ext cx="1664738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0938" y="6312464"/>
            <a:ext cx="167328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4" y="6241449"/>
            <a:ext cx="231856" cy="234000"/>
          </a:xfrm>
          <a:prstGeom prst="rect">
            <a:avLst/>
          </a:prstGeom>
        </p:spPr>
      </p:pic>
      <p:grpSp>
        <p:nvGrpSpPr>
          <p:cNvPr id="11" name="Gruppe 10"/>
          <p:cNvGrpSpPr/>
          <p:nvPr/>
        </p:nvGrpSpPr>
        <p:grpSpPr>
          <a:xfrm>
            <a:off x="-2264305" y="-27973"/>
            <a:ext cx="2160000" cy="3249638"/>
            <a:chOff x="-2264305" y="-27973"/>
            <a:chExt cx="2160000" cy="3249638"/>
          </a:xfrm>
        </p:grpSpPr>
        <p:sp>
          <p:nvSpPr>
            <p:cNvPr id="13" name="TextBox 7"/>
            <p:cNvSpPr txBox="1"/>
            <p:nvPr userDrawn="1"/>
          </p:nvSpPr>
          <p:spPr>
            <a:xfrm>
              <a:off x="-2264305" y="-27973"/>
              <a:ext cx="2160000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</a:rPr>
                <a:t>Vælg layout</a:t>
              </a:r>
              <a:br>
                <a:rPr lang="en-GB" sz="1000" b="1" noProof="1">
                  <a:solidFill>
                    <a:srgbClr val="464646"/>
                  </a:solidFill>
                </a:rPr>
              </a:br>
              <a:r>
                <a:rPr lang="en-GB" sz="1000" b="1" noProof="1">
                  <a:solidFill>
                    <a:srgbClr val="464646"/>
                  </a:solidFill>
                </a:rPr>
                <a:t>1. </a:t>
              </a:r>
              <a:r>
                <a:rPr lang="en-GB" sz="1000" noProof="1" smtClean="0">
                  <a:solidFill>
                    <a:srgbClr val="464646"/>
                  </a:solidFill>
                </a:rPr>
                <a:t>Højre klik </a:t>
              </a:r>
              <a:r>
                <a:rPr lang="en-GB" sz="1000" noProof="1">
                  <a:solidFill>
                    <a:srgbClr val="464646"/>
                  </a:solidFill>
                </a:rPr>
                <a:t>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</a:rPr>
                <a:t>2. </a:t>
              </a:r>
              <a:r>
                <a:rPr lang="en-GB" sz="1000" noProof="1">
                  <a:solidFill>
                    <a:srgbClr val="464646"/>
                  </a:solidFill>
                </a:rPr>
                <a:t>Vælg et passende layout fra “drop ned” </a:t>
              </a:r>
              <a:r>
                <a:rPr lang="en-GB" sz="1000" noProof="1" smtClean="0">
                  <a:solidFill>
                    <a:srgbClr val="464646"/>
                  </a:solidFill>
                </a:rPr>
                <a:t>menuen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 smtClean="0">
                  <a:solidFill>
                    <a:srgbClr val="464646"/>
                  </a:solidFill>
                </a:rPr>
                <a:t>3. </a:t>
              </a:r>
              <a:r>
                <a:rPr lang="en-GB" sz="1000" noProof="1" smtClean="0">
                  <a:solidFill>
                    <a:srgbClr val="C00000"/>
                  </a:solidFill>
                </a:rPr>
                <a:t>Bemærk</a:t>
              </a:r>
              <a:r>
                <a:rPr lang="en-GB" sz="1000" noProof="1" smtClean="0">
                  <a:solidFill>
                    <a:srgbClr val="464646"/>
                  </a:solidFill>
                </a:rPr>
                <a:t> at der findes 4 forskellige farvetemaer du kan vælge imellem</a:t>
              </a:r>
              <a:endParaRPr lang="en-GB" sz="1000" noProof="1">
                <a:solidFill>
                  <a:srgbClr val="464646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6773" y="1071987"/>
              <a:ext cx="1992467" cy="2149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97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hdr="0"/>
  <p:txStyles>
    <p:titleStyle>
      <a:lvl1pPr algn="l" defTabSz="914400" rtl="0" eaLnBrk="1" latinLnBrk="0" hangingPunct="1">
        <a:lnSpc>
          <a:spcPct val="96000"/>
        </a:lnSpc>
        <a:spcBef>
          <a:spcPct val="0"/>
        </a:spcBef>
        <a:buNone/>
        <a:defRPr sz="4000" b="1" kern="1200">
          <a:solidFill>
            <a:srgbClr val="888888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7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85750" algn="l" defTabSz="914400" rtl="0" eaLnBrk="1" latinLnBrk="0" hangingPunct="1">
        <a:lnSpc>
          <a:spcPct val="97000"/>
        </a:lnSpc>
        <a:spcBef>
          <a:spcPts val="0"/>
        </a:spcBef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46000" indent="-288000" algn="l" defTabSz="914400" rtl="0" eaLnBrk="1" latinLnBrk="0" hangingPunct="1">
        <a:lnSpc>
          <a:spcPct val="97000"/>
        </a:lnSpc>
        <a:spcBef>
          <a:spcPts val="0"/>
        </a:spcBef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52000" algn="l" defTabSz="914400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13" y="1801286"/>
            <a:ext cx="8945562" cy="435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838" y="6310226"/>
            <a:ext cx="5113337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40938" y="458795"/>
            <a:ext cx="1664738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0938" y="6312464"/>
            <a:ext cx="167328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‹#›</a:t>
            </a:fld>
            <a:endParaRPr lang="en-GB" dirty="0">
              <a:solidFill>
                <a:srgbClr val="888888"/>
              </a:solidFill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4" y="6241449"/>
            <a:ext cx="231856" cy="234000"/>
          </a:xfrm>
          <a:prstGeom prst="rect">
            <a:avLst/>
          </a:prstGeom>
        </p:spPr>
      </p:pic>
      <p:grpSp>
        <p:nvGrpSpPr>
          <p:cNvPr id="11" name="Gruppe 10"/>
          <p:cNvGrpSpPr/>
          <p:nvPr/>
        </p:nvGrpSpPr>
        <p:grpSpPr>
          <a:xfrm>
            <a:off x="-2264305" y="-27973"/>
            <a:ext cx="2160000" cy="3249638"/>
            <a:chOff x="-2264305" y="-27973"/>
            <a:chExt cx="2160000" cy="3249638"/>
          </a:xfrm>
        </p:grpSpPr>
        <p:sp>
          <p:nvSpPr>
            <p:cNvPr id="13" name="TextBox 7"/>
            <p:cNvSpPr txBox="1"/>
            <p:nvPr userDrawn="1"/>
          </p:nvSpPr>
          <p:spPr>
            <a:xfrm>
              <a:off x="-2264305" y="-27973"/>
              <a:ext cx="2160000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</a:rPr>
                <a:t>Vælg layout</a:t>
              </a:r>
              <a:br>
                <a:rPr lang="en-GB" sz="1000" b="1" noProof="1">
                  <a:solidFill>
                    <a:srgbClr val="464646"/>
                  </a:solidFill>
                </a:rPr>
              </a:br>
              <a:r>
                <a:rPr lang="en-GB" sz="1000" b="1" noProof="1">
                  <a:solidFill>
                    <a:srgbClr val="464646"/>
                  </a:solidFill>
                </a:rPr>
                <a:t>1. </a:t>
              </a:r>
              <a:r>
                <a:rPr lang="en-GB" sz="1000" noProof="1" smtClean="0">
                  <a:solidFill>
                    <a:srgbClr val="464646"/>
                  </a:solidFill>
                </a:rPr>
                <a:t>Højre klik </a:t>
              </a:r>
              <a:r>
                <a:rPr lang="en-GB" sz="1000" noProof="1">
                  <a:solidFill>
                    <a:srgbClr val="464646"/>
                  </a:solidFill>
                </a:rPr>
                <a:t>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464646"/>
                  </a:solidFill>
                </a:rPr>
                <a:t>2. </a:t>
              </a:r>
              <a:r>
                <a:rPr lang="en-GB" sz="1000" noProof="1">
                  <a:solidFill>
                    <a:srgbClr val="464646"/>
                  </a:solidFill>
                </a:rPr>
                <a:t>Vælg et passende layout fra “drop ned” </a:t>
              </a:r>
              <a:r>
                <a:rPr lang="en-GB" sz="1000" noProof="1" smtClean="0">
                  <a:solidFill>
                    <a:srgbClr val="464646"/>
                  </a:solidFill>
                </a:rPr>
                <a:t>menuen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 smtClean="0">
                  <a:solidFill>
                    <a:srgbClr val="464646"/>
                  </a:solidFill>
                </a:rPr>
                <a:t>3. </a:t>
              </a:r>
              <a:r>
                <a:rPr lang="en-GB" sz="1000" noProof="1" smtClean="0">
                  <a:solidFill>
                    <a:srgbClr val="C00000"/>
                  </a:solidFill>
                </a:rPr>
                <a:t>Bemærk</a:t>
              </a:r>
              <a:r>
                <a:rPr lang="en-GB" sz="1000" noProof="1" smtClean="0">
                  <a:solidFill>
                    <a:srgbClr val="464646"/>
                  </a:solidFill>
                </a:rPr>
                <a:t> at der findes 4 forskellige farvetemaer du kan vælge imellem</a:t>
              </a:r>
              <a:endParaRPr lang="en-GB" sz="1000" noProof="1">
                <a:solidFill>
                  <a:srgbClr val="464646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6773" y="1071987"/>
              <a:ext cx="1992467" cy="2149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807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hf hdr="0"/>
  <p:txStyles>
    <p:titleStyle>
      <a:lvl1pPr algn="l" defTabSz="914400" rtl="0" eaLnBrk="1" latinLnBrk="0" hangingPunct="1">
        <a:lnSpc>
          <a:spcPct val="96000"/>
        </a:lnSpc>
        <a:spcBef>
          <a:spcPct val="0"/>
        </a:spcBef>
        <a:buNone/>
        <a:defRPr sz="4000" b="1" kern="1200">
          <a:solidFill>
            <a:srgbClr val="888888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7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85750" algn="l" defTabSz="914400" rtl="0" eaLnBrk="1" latinLnBrk="0" hangingPunct="1">
        <a:lnSpc>
          <a:spcPct val="97000"/>
        </a:lnSpc>
        <a:spcBef>
          <a:spcPts val="0"/>
        </a:spcBef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46000" indent="-288000" algn="l" defTabSz="914400" rtl="0" eaLnBrk="1" latinLnBrk="0" hangingPunct="1">
        <a:lnSpc>
          <a:spcPct val="97000"/>
        </a:lnSpc>
        <a:spcBef>
          <a:spcPts val="0"/>
        </a:spcBef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52000" algn="l" defTabSz="914400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ptx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AE5-A156-4245-B132-27AD3A5D82E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4800" y="1608991"/>
            <a:ext cx="11306235" cy="1811217"/>
          </a:xfrm>
        </p:spPr>
        <p:txBody>
          <a:bodyPr/>
          <a:lstStyle/>
          <a:p>
            <a:r>
              <a:rPr lang="da-DK" sz="4400" dirty="0"/>
              <a:t>Open Access in Denmark </a:t>
            </a:r>
            <a:r>
              <a:rPr lang="da-DK" sz="4400" dirty="0">
                <a:solidFill>
                  <a:prstClr val="white"/>
                </a:solidFill>
              </a:rPr>
              <a:t>– new </a:t>
            </a:r>
            <a:r>
              <a:rPr lang="da-DK" sz="4400" dirty="0" err="1">
                <a:solidFill>
                  <a:prstClr val="white"/>
                </a:solidFill>
              </a:rPr>
              <a:t>politics</a:t>
            </a:r>
            <a:r>
              <a:rPr lang="da-DK" sz="4400" dirty="0">
                <a:solidFill>
                  <a:prstClr val="white"/>
                </a:solidFill>
              </a:rPr>
              <a:t> and </a:t>
            </a:r>
            <a:r>
              <a:rPr lang="da-DK" sz="4400" dirty="0" err="1">
                <a:solidFill>
                  <a:prstClr val="white"/>
                </a:solidFill>
              </a:rPr>
              <a:t>demands</a:t>
            </a:r>
            <a:r>
              <a:rPr lang="da-DK" sz="4400" dirty="0"/>
              <a:t/>
            </a:r>
            <a:br>
              <a:rPr lang="da-DK" sz="4400" dirty="0"/>
            </a:br>
            <a:endParaRPr lang="da-DK" sz="44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0000" y="3217986"/>
            <a:ext cx="11278281" cy="1582616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" y="3217987"/>
            <a:ext cx="11281035" cy="279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3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Definitions of </a:t>
            </a:r>
            <a:r>
              <a:rPr lang="da-DK" dirty="0" err="1" smtClean="0"/>
              <a:t>key</a:t>
            </a:r>
            <a:r>
              <a:rPr lang="da-DK" dirty="0" smtClean="0"/>
              <a:t> </a:t>
            </a:r>
            <a:r>
              <a:rPr lang="da-DK" dirty="0" err="1" smtClean="0"/>
              <a:t>concepts</a:t>
            </a:r>
            <a:endParaRPr lang="da-DK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3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Definitions of </a:t>
            </a:r>
            <a:r>
              <a:rPr lang="da-DK" dirty="0" err="1" smtClean="0"/>
              <a:t>key</a:t>
            </a:r>
            <a:r>
              <a:rPr lang="da-DK" dirty="0" smtClean="0"/>
              <a:t> </a:t>
            </a:r>
            <a:r>
              <a:rPr lang="da-DK" dirty="0" err="1" smtClean="0"/>
              <a:t>concepts</a:t>
            </a:r>
            <a:r>
              <a:rPr lang="da-DK" dirty="0"/>
              <a:t> </a:t>
            </a:r>
            <a:r>
              <a:rPr lang="da-DK" dirty="0" smtClean="0"/>
              <a:t>-  the National </a:t>
            </a:r>
            <a:r>
              <a:rPr lang="da-DK" dirty="0" err="1"/>
              <a:t>S</a:t>
            </a:r>
            <a:r>
              <a:rPr lang="da-DK" dirty="0" err="1" smtClean="0"/>
              <a:t>trategy</a:t>
            </a:r>
            <a:r>
              <a:rPr lang="da-DK" dirty="0" smtClean="0"/>
              <a:t> for Open Access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Focus: </a:t>
            </a:r>
            <a:r>
              <a:rPr lang="da-DK" dirty="0" smtClean="0">
                <a:solidFill>
                  <a:schemeClr val="accent1"/>
                </a:solidFill>
              </a:rPr>
              <a:t>Scientific </a:t>
            </a:r>
            <a:r>
              <a:rPr lang="da-DK" dirty="0" err="1" smtClean="0">
                <a:solidFill>
                  <a:schemeClr val="accent1"/>
                </a:solidFill>
              </a:rPr>
              <a:t>articles</a:t>
            </a:r>
            <a:r>
              <a:rPr lang="da-DK" dirty="0" smtClean="0">
                <a:solidFill>
                  <a:schemeClr val="accent1"/>
                </a:solidFill>
              </a:rPr>
              <a:t> in </a:t>
            </a:r>
            <a:r>
              <a:rPr lang="da-DK" dirty="0" err="1" smtClean="0">
                <a:solidFill>
                  <a:schemeClr val="accent1"/>
                </a:solidFill>
              </a:rPr>
              <a:t>jounals</a:t>
            </a:r>
            <a:r>
              <a:rPr lang="da-DK" dirty="0">
                <a:solidFill>
                  <a:schemeClr val="accent1"/>
                </a:solidFill>
              </a:rPr>
              <a:t> and </a:t>
            </a:r>
            <a:r>
              <a:rPr lang="da-DK" dirty="0" err="1" smtClean="0">
                <a:solidFill>
                  <a:schemeClr val="accent1"/>
                </a:solidFill>
              </a:rPr>
              <a:t>anthologies</a:t>
            </a:r>
            <a:r>
              <a:rPr lang="da-DK" dirty="0" smtClean="0">
                <a:solidFill>
                  <a:schemeClr val="accent1"/>
                </a:solidFill>
              </a:rPr>
              <a:t>, </a:t>
            </a:r>
            <a:r>
              <a:rPr lang="da-DK" dirty="0" err="1" smtClean="0">
                <a:solidFill>
                  <a:schemeClr val="accent1"/>
                </a:solidFill>
              </a:rPr>
              <a:t>including</a:t>
            </a:r>
            <a:r>
              <a:rPr lang="da-DK" dirty="0" smtClean="0">
                <a:solidFill>
                  <a:schemeClr val="accent1"/>
                </a:solidFill>
              </a:rPr>
              <a:t> </a:t>
            </a:r>
            <a:r>
              <a:rPr lang="da-DK" dirty="0" err="1">
                <a:solidFill>
                  <a:schemeClr val="accent1"/>
                </a:solidFill>
              </a:rPr>
              <a:t>c</a:t>
            </a:r>
            <a:r>
              <a:rPr lang="da-DK" dirty="0" err="1" smtClean="0">
                <a:solidFill>
                  <a:schemeClr val="accent1"/>
                </a:solidFill>
              </a:rPr>
              <a:t>onference</a:t>
            </a:r>
            <a:r>
              <a:rPr lang="da-DK" dirty="0" smtClean="0">
                <a:solidFill>
                  <a:schemeClr val="accent1"/>
                </a:solidFill>
              </a:rPr>
              <a:t> </a:t>
            </a:r>
            <a:r>
              <a:rPr lang="da-DK" dirty="0" err="1" smtClean="0">
                <a:solidFill>
                  <a:schemeClr val="accent1"/>
                </a:solidFill>
              </a:rPr>
              <a:t>contributions</a:t>
            </a:r>
            <a:r>
              <a:rPr lang="da-DK" dirty="0" smtClean="0">
                <a:solidFill>
                  <a:schemeClr val="accent1"/>
                </a:solidFill>
              </a:rPr>
              <a:t>. </a:t>
            </a:r>
            <a:endParaRPr lang="da-DK" dirty="0">
              <a:solidFill>
                <a:schemeClr val="accent1"/>
              </a:solidFill>
            </a:endParaRPr>
          </a:p>
          <a:p>
            <a:endParaRPr lang="da-DK" dirty="0">
              <a:solidFill>
                <a:schemeClr val="accent1"/>
              </a:solidFill>
            </a:endParaRPr>
          </a:p>
          <a:p>
            <a:r>
              <a:rPr lang="da-DK" dirty="0" smtClean="0"/>
              <a:t>Scientific </a:t>
            </a:r>
            <a:r>
              <a:rPr lang="da-DK" dirty="0" err="1" smtClean="0"/>
              <a:t>monographs</a:t>
            </a:r>
            <a:r>
              <a:rPr lang="da-DK" dirty="0" smtClean="0"/>
              <a:t>, patents and </a:t>
            </a:r>
            <a:r>
              <a:rPr lang="da-DK" dirty="0" err="1" smtClean="0"/>
              <a:t>Ph.D.</a:t>
            </a:r>
            <a:r>
              <a:rPr lang="da-DK" dirty="0"/>
              <a:t> and </a:t>
            </a:r>
            <a:r>
              <a:rPr lang="da-DK" dirty="0" err="1" smtClean="0"/>
              <a:t>doctoral</a:t>
            </a:r>
            <a:r>
              <a:rPr lang="da-DK" dirty="0" smtClean="0"/>
              <a:t> dissertations </a:t>
            </a:r>
            <a:r>
              <a:rPr lang="da-DK" u="sng" dirty="0" err="1" smtClean="0"/>
              <a:t>are</a:t>
            </a:r>
            <a:r>
              <a:rPr lang="da-DK" u="sng" dirty="0" smtClean="0"/>
              <a:t> </a:t>
            </a:r>
            <a:r>
              <a:rPr lang="da-DK" u="sng" dirty="0" err="1" smtClean="0"/>
              <a:t>excempted</a:t>
            </a:r>
            <a:r>
              <a:rPr lang="da-DK" u="sng" dirty="0" smtClean="0"/>
              <a:t>.</a:t>
            </a:r>
            <a:endParaRPr lang="da-DK" u="sng" dirty="0"/>
          </a:p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11</a:t>
            </a:fld>
            <a:endParaRPr lang="en-GB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Definitions of </a:t>
            </a:r>
            <a:r>
              <a:rPr lang="da-DK" dirty="0" err="1"/>
              <a:t>key</a:t>
            </a:r>
            <a:r>
              <a:rPr lang="da-DK" dirty="0"/>
              <a:t> </a:t>
            </a:r>
            <a:r>
              <a:rPr lang="da-DK" dirty="0" err="1" smtClean="0"/>
              <a:t>concepts</a:t>
            </a:r>
            <a:r>
              <a:rPr lang="da-DK" dirty="0" smtClean="0"/>
              <a:t> (2)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5"/>
                </a:solidFill>
              </a:rPr>
              <a:t>The Green model</a:t>
            </a:r>
          </a:p>
          <a:p>
            <a:endParaRPr lang="da-DK" dirty="0" smtClean="0"/>
          </a:p>
          <a:p>
            <a:r>
              <a:rPr lang="en-US" sz="2800" dirty="0"/>
              <a:t>Green Open </a:t>
            </a:r>
            <a:r>
              <a:rPr lang="en-US" sz="2800" dirty="0" smtClean="0"/>
              <a:t>Access refers </a:t>
            </a:r>
            <a:r>
              <a:rPr lang="en-US" sz="2800" dirty="0"/>
              <a:t>to publication in a quality-assured </a:t>
            </a:r>
            <a:r>
              <a:rPr lang="en-US" sz="2800" dirty="0" smtClean="0"/>
              <a:t>journal </a:t>
            </a:r>
            <a:r>
              <a:rPr lang="en-US" sz="2800" u="sng" dirty="0" smtClean="0"/>
              <a:t>coupled</a:t>
            </a:r>
            <a:r>
              <a:rPr lang="en-US" sz="2800" dirty="0" smtClean="0"/>
              <a:t> </a:t>
            </a:r>
            <a:r>
              <a:rPr lang="en-US" sz="2800" dirty="0"/>
              <a:t>with parallel filing of the final quality-assured version of the </a:t>
            </a:r>
            <a:r>
              <a:rPr lang="en-US" sz="2800" dirty="0" smtClean="0"/>
              <a:t>researcher’s article </a:t>
            </a:r>
            <a:r>
              <a:rPr lang="en-US" sz="2800" dirty="0"/>
              <a:t>in a digital archive – a repository – to which there will be open access for all</a:t>
            </a:r>
          </a:p>
          <a:p>
            <a:r>
              <a:rPr lang="en-US" sz="2800" dirty="0"/>
              <a:t>interested persons via the Internet – potentially after a waiting period if </a:t>
            </a:r>
            <a:r>
              <a:rPr lang="en-US" sz="2800" dirty="0" smtClean="0"/>
              <a:t>required by </a:t>
            </a:r>
            <a:r>
              <a:rPr lang="en-US" sz="2800" dirty="0"/>
              <a:t>the journal.</a:t>
            </a: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8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Definitions of </a:t>
            </a:r>
            <a:r>
              <a:rPr lang="da-DK" dirty="0" err="1"/>
              <a:t>key</a:t>
            </a:r>
            <a:r>
              <a:rPr lang="da-DK" dirty="0"/>
              <a:t> </a:t>
            </a:r>
            <a:r>
              <a:rPr lang="da-DK" dirty="0" err="1"/>
              <a:t>concepts</a:t>
            </a:r>
            <a:r>
              <a:rPr lang="da-DK" dirty="0"/>
              <a:t> </a:t>
            </a:r>
            <a:r>
              <a:rPr lang="da-DK" dirty="0" smtClean="0"/>
              <a:t>(3)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The Golden model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journal as such is published as </a:t>
            </a:r>
            <a:r>
              <a:rPr lang="en-US" sz="2400" dirty="0" smtClean="0"/>
              <a:t>Open Access</a:t>
            </a:r>
            <a:r>
              <a:rPr lang="en-US" sz="2400" dirty="0"/>
              <a:t>, and all its articles are made immediately accessible online free of </a:t>
            </a:r>
            <a:r>
              <a:rPr lang="en-US" sz="2400" dirty="0" smtClean="0"/>
              <a:t>charge. </a:t>
            </a:r>
            <a:r>
              <a:rPr lang="en-US" sz="2400" u="sng" dirty="0" smtClean="0"/>
              <a:t>The </a:t>
            </a:r>
            <a:r>
              <a:rPr lang="en-US" sz="2400" u="sng" dirty="0"/>
              <a:t>costs are covered either by an editing </a:t>
            </a:r>
            <a:r>
              <a:rPr lang="en-US" sz="2400" u="sng" dirty="0" err="1"/>
              <a:t>organisation</a:t>
            </a:r>
            <a:r>
              <a:rPr lang="en-US" sz="2400" u="sng" dirty="0"/>
              <a:t> or through author </a:t>
            </a:r>
            <a:r>
              <a:rPr lang="en-US" sz="2400" u="sng" dirty="0" smtClean="0"/>
              <a:t>processing charges (APC) </a:t>
            </a:r>
            <a:r>
              <a:rPr lang="en-US" sz="2400" dirty="0" smtClean="0"/>
              <a:t>that </a:t>
            </a:r>
            <a:r>
              <a:rPr lang="en-US" sz="2400" dirty="0"/>
              <a:t>are paid for each individual article.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1800" dirty="0" smtClean="0"/>
              <a:t>For </a:t>
            </a:r>
            <a:r>
              <a:rPr lang="en-US" sz="1800" dirty="0"/>
              <a:t>the time being, this </a:t>
            </a:r>
            <a:r>
              <a:rPr lang="en-US" sz="1800" dirty="0" smtClean="0"/>
              <a:t>model implies</a:t>
            </a:r>
            <a:r>
              <a:rPr lang="en-US" sz="1800" dirty="0"/>
              <a:t>, however, considerable extra costs for public authorities in relation to </a:t>
            </a:r>
            <a:r>
              <a:rPr lang="en-US" sz="1800" dirty="0" smtClean="0"/>
              <a:t>the existing </a:t>
            </a:r>
            <a:r>
              <a:rPr lang="en-US" sz="1800" dirty="0"/>
              <a:t>model of publication according to which payment for reading the articles </a:t>
            </a:r>
            <a:r>
              <a:rPr lang="en-US" sz="1800" dirty="0" smtClean="0"/>
              <a:t>is covered </a:t>
            </a:r>
            <a:r>
              <a:rPr lang="en-US" sz="1800" dirty="0"/>
              <a:t>through subscriptions.</a:t>
            </a:r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en-GB" dirty="0">
              <a:solidFill>
                <a:srgbClr val="888888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888888"/>
                </a:solidFill>
              </a:rPr>
              <a:t>Page </a:t>
            </a:r>
            <a:fld id="{68928AE5-A156-4245-B132-27AD3A5D82E6}" type="slidenum">
              <a:rPr lang="en-GB" smtClean="0">
                <a:solidFill>
                  <a:srgbClr val="888888"/>
                </a:solidFill>
              </a:rPr>
              <a:pPr/>
              <a:t>13</a:t>
            </a:fld>
            <a:endParaRPr lang="en-GB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Why</a:t>
            </a:r>
            <a:r>
              <a:rPr lang="da-DK" dirty="0" smtClean="0"/>
              <a:t> a national policy?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sz="6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9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Aarhus University, 27.10.2014 - Special Adviser Hanne-Louise Kirkegaard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Rektangel 6"/>
          <p:cNvSpPr/>
          <p:nvPr/>
        </p:nvSpPr>
        <p:spPr>
          <a:xfrm>
            <a:off x="1745673" y="2335876"/>
            <a:ext cx="77723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5400" dirty="0" smtClean="0"/>
              <a:t>To </a:t>
            </a:r>
            <a:r>
              <a:rPr lang="da-DK" sz="5400" dirty="0" err="1" smtClean="0"/>
              <a:t>increase</a:t>
            </a:r>
            <a:r>
              <a:rPr lang="da-DK" sz="5400" dirty="0" smtClean="0"/>
              <a:t> </a:t>
            </a:r>
            <a:r>
              <a:rPr lang="da-DK" sz="5400" dirty="0" err="1" smtClean="0"/>
              <a:t>return</a:t>
            </a:r>
            <a:r>
              <a:rPr lang="da-DK" sz="5400" dirty="0" smtClean="0"/>
              <a:t> </a:t>
            </a:r>
            <a:r>
              <a:rPr lang="da-DK" sz="5400" dirty="0"/>
              <a:t>on </a:t>
            </a:r>
            <a:r>
              <a:rPr lang="da-DK" sz="5400" dirty="0" err="1"/>
              <a:t>investment</a:t>
            </a:r>
            <a:r>
              <a:rPr lang="da-DK" sz="5400" dirty="0"/>
              <a:t> in research for the </a:t>
            </a:r>
            <a:r>
              <a:rPr lang="da-DK" sz="5400" dirty="0" err="1"/>
              <a:t>benefit</a:t>
            </a:r>
            <a:r>
              <a:rPr lang="da-DK" sz="5400" dirty="0"/>
              <a:t> of society!</a:t>
            </a:r>
          </a:p>
        </p:txBody>
      </p:sp>
    </p:spTree>
    <p:extLst>
      <p:ext uri="{BB962C8B-B14F-4D97-AF65-F5344CB8AC3E}">
        <p14:creationId xmlns:p14="http://schemas.microsoft.com/office/powerpoint/2010/main" val="39469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652702"/>
          </a:xfrm>
        </p:spPr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the </a:t>
            </a:r>
            <a:r>
              <a:rPr lang="da-DK" dirty="0" err="1" smtClean="0"/>
              <a:t>benefits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862013" y="1045029"/>
            <a:ext cx="8945562" cy="5267435"/>
          </a:xfrm>
        </p:spPr>
        <p:txBody>
          <a:bodyPr/>
          <a:lstStyle/>
          <a:p>
            <a:pPr lvl="1"/>
            <a:r>
              <a:rPr lang="en-US" sz="2400" b="1" dirty="0"/>
              <a:t>Public service</a:t>
            </a:r>
            <a:r>
              <a:rPr lang="en-US" sz="2400" dirty="0"/>
              <a:t>: P</a:t>
            </a:r>
            <a:r>
              <a:rPr lang="en-US" sz="2400" dirty="0" smtClean="0"/>
              <a:t>ublic </a:t>
            </a:r>
            <a:r>
              <a:rPr lang="en-US" sz="2400" dirty="0"/>
              <a:t>service will be </a:t>
            </a:r>
            <a:r>
              <a:rPr lang="en-US" sz="2400" dirty="0" smtClean="0"/>
              <a:t>improved, for instance through improved access by doctors, teachers and so on</a:t>
            </a:r>
            <a:endParaRPr lang="da-DK" sz="2400" dirty="0"/>
          </a:p>
          <a:p>
            <a:r>
              <a:rPr lang="en-US" sz="2400" dirty="0"/>
              <a:t> </a:t>
            </a:r>
            <a:endParaRPr lang="da-DK" sz="2400" dirty="0"/>
          </a:p>
          <a:p>
            <a:pPr lvl="1"/>
            <a:r>
              <a:rPr lang="en-US" sz="2400" b="1" dirty="0"/>
              <a:t>Industry competitiveness</a:t>
            </a:r>
            <a:r>
              <a:rPr lang="en-US" sz="2400" dirty="0"/>
              <a:t>: The ability to innovate and hence, the competitive position of the companies will also improve  </a:t>
            </a:r>
            <a:endParaRPr lang="en-US" sz="2400" dirty="0" smtClean="0"/>
          </a:p>
          <a:p>
            <a:pPr lvl="1"/>
            <a:endParaRPr lang="da-DK" sz="2400" dirty="0"/>
          </a:p>
          <a:p>
            <a:pPr lvl="1"/>
            <a:r>
              <a:rPr lang="en-US" sz="2400" b="1" dirty="0"/>
              <a:t>Quality </a:t>
            </a:r>
            <a:r>
              <a:rPr lang="en-US" sz="2400" b="1" dirty="0" smtClean="0"/>
              <a:t>of and transparency </a:t>
            </a:r>
            <a:r>
              <a:rPr lang="en-US" sz="2400" b="1" dirty="0"/>
              <a:t>in </a:t>
            </a:r>
            <a:r>
              <a:rPr lang="en-US" sz="2400" b="1" dirty="0" smtClean="0"/>
              <a:t>research</a:t>
            </a:r>
            <a:r>
              <a:rPr lang="en-US" sz="2400" dirty="0" smtClean="0"/>
              <a:t>: Impact </a:t>
            </a:r>
            <a:r>
              <a:rPr lang="en-US" sz="2400" dirty="0"/>
              <a:t>both on the integrity and the quality of research, including the appearance of new models of peer </a:t>
            </a:r>
            <a:r>
              <a:rPr lang="en-US" sz="2400" dirty="0" smtClean="0"/>
              <a:t>review</a:t>
            </a:r>
          </a:p>
          <a:p>
            <a:pPr lvl="1"/>
            <a:endParaRPr lang="da-DK" sz="2400" dirty="0"/>
          </a:p>
          <a:p>
            <a:pPr lvl="1"/>
            <a:r>
              <a:rPr lang="en-US" sz="2400" dirty="0" smtClean="0"/>
              <a:t> </a:t>
            </a:r>
            <a:r>
              <a:rPr lang="en-US" sz="2400" b="1" dirty="0" smtClean="0"/>
              <a:t>Cross-disciplinary </a:t>
            </a:r>
            <a:r>
              <a:rPr lang="en-US" sz="2400" b="1" dirty="0"/>
              <a:t>research </a:t>
            </a:r>
            <a:r>
              <a:rPr lang="en-US" sz="2400" dirty="0"/>
              <a:t>and exchange of knowledge and ideas across professional boundaries and scientific fields at the universities will be </a:t>
            </a:r>
            <a:r>
              <a:rPr lang="en-US" sz="2400" dirty="0" smtClean="0"/>
              <a:t>easier</a:t>
            </a:r>
            <a:endParaRPr lang="da-DK" sz="2400" dirty="0"/>
          </a:p>
          <a:p>
            <a:r>
              <a:rPr lang="en-US" sz="2400" dirty="0"/>
              <a:t> </a:t>
            </a:r>
            <a:endParaRPr lang="da-DK" sz="2400" dirty="0"/>
          </a:p>
          <a:p>
            <a:pPr lvl="1"/>
            <a:r>
              <a:rPr lang="en-US" sz="2400" b="1" dirty="0" smtClean="0"/>
              <a:t>The </a:t>
            </a:r>
            <a:r>
              <a:rPr lang="en-US" sz="2400" b="1" dirty="0"/>
              <a:t>visibility of researchers and universities </a:t>
            </a:r>
            <a:r>
              <a:rPr lang="en-US" sz="2400" dirty="0"/>
              <a:t>will be </a:t>
            </a:r>
            <a:r>
              <a:rPr lang="en-US" sz="2400" dirty="0" smtClean="0"/>
              <a:t>reinforced</a:t>
            </a:r>
            <a:endParaRPr lang="da-DK" sz="2400" dirty="0"/>
          </a:p>
          <a:p>
            <a:r>
              <a:rPr lang="en-US" sz="2400" dirty="0"/>
              <a:t> </a:t>
            </a:r>
            <a:endParaRPr lang="da-DK" sz="2400" dirty="0"/>
          </a:p>
          <a:p>
            <a:r>
              <a:rPr lang="en-US" sz="2400" dirty="0"/>
              <a:t> </a:t>
            </a:r>
            <a:endParaRPr lang="da-DK" sz="2400" dirty="0"/>
          </a:p>
          <a:p>
            <a:endParaRPr lang="da-DK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1023731"/>
          </a:xfrm>
        </p:spPr>
        <p:txBody>
          <a:bodyPr/>
          <a:lstStyle/>
          <a:p>
            <a:r>
              <a:rPr lang="da-DK" sz="3200" dirty="0" smtClean="0"/>
              <a:t>Status - </a:t>
            </a:r>
            <a:r>
              <a:rPr lang="da-DK" sz="3200" dirty="0" err="1" smtClean="0"/>
              <a:t>Realised</a:t>
            </a:r>
            <a:r>
              <a:rPr lang="da-DK" sz="3200" dirty="0" smtClean="0"/>
              <a:t> potential of Open Access </a:t>
            </a:r>
            <a:r>
              <a:rPr lang="da-DK" sz="1800" dirty="0" smtClean="0"/>
              <a:t>(</a:t>
            </a:r>
            <a:r>
              <a:rPr lang="da-DK" sz="1800" dirty="0" err="1" smtClean="0"/>
              <a:t>articles</a:t>
            </a:r>
            <a:r>
              <a:rPr lang="da-DK" sz="1800" dirty="0" smtClean="0"/>
              <a:t> in the </a:t>
            </a:r>
            <a:r>
              <a:rPr lang="da-DK" sz="1800" dirty="0" err="1" smtClean="0"/>
              <a:t>bibliometric</a:t>
            </a:r>
            <a:r>
              <a:rPr lang="da-DK" sz="1800" dirty="0" smtClean="0"/>
              <a:t> research </a:t>
            </a:r>
            <a:r>
              <a:rPr lang="da-DK" sz="1800" dirty="0" err="1" smtClean="0"/>
              <a:t>indicator</a:t>
            </a:r>
            <a:r>
              <a:rPr lang="da-DK" sz="1800" dirty="0" smtClean="0"/>
              <a:t> )</a:t>
            </a:r>
            <a:endParaRPr lang="da-DK" sz="1800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521891"/>
              </p:ext>
            </p:extLst>
          </p:nvPr>
        </p:nvGraphicFramePr>
        <p:xfrm>
          <a:off x="447978" y="1416058"/>
          <a:ext cx="9862213" cy="4618332"/>
        </p:xfrm>
        <a:graphic>
          <a:graphicData uri="http://schemas.openxmlformats.org/drawingml/2006/table">
            <a:tbl>
              <a:tblPr/>
              <a:tblGrid>
                <a:gridCol w="5189241"/>
                <a:gridCol w="1048436"/>
                <a:gridCol w="906134"/>
                <a:gridCol w="906134"/>
                <a:gridCol w="906134"/>
                <a:gridCol w="906134"/>
              </a:tblGrid>
              <a:tr h="1211149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211149">
                <a:tc>
                  <a:txBody>
                    <a:bodyPr/>
                    <a:lstStyle/>
                    <a:p>
                      <a:pPr algn="l" fontAlgn="b"/>
                      <a:r>
                        <a:rPr lang="da-DK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</a:t>
                      </a:r>
                      <a:r>
                        <a:rPr lang="da-DK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a-DK" sz="3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articles</a:t>
                      </a:r>
                      <a:r>
                        <a:rPr lang="da-DK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(journals)</a:t>
                      </a:r>
                      <a:endParaRPr lang="da-DK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11149">
                <a:tc>
                  <a:txBody>
                    <a:bodyPr/>
                    <a:lstStyle/>
                    <a:p>
                      <a:pPr algn="l" fontAlgn="b"/>
                      <a:r>
                        <a:rPr lang="da-DK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</a:t>
                      </a:r>
                      <a:r>
                        <a:rPr lang="da-DK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a-DK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articles</a:t>
                      </a:r>
                      <a:r>
                        <a:rPr lang="da-DK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Open Access (journals)</a:t>
                      </a:r>
                      <a:endParaRPr lang="da-DK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479">
                <a:tc>
                  <a:txBody>
                    <a:bodyPr/>
                    <a:lstStyle/>
                    <a:p>
                      <a:pPr algn="l" fontAlgn="b"/>
                      <a:r>
                        <a:rPr lang="da-DK" sz="3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Realised</a:t>
                      </a:r>
                      <a:r>
                        <a:rPr lang="da-DK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potential of Open Access</a:t>
                      </a:r>
                      <a:endParaRPr lang="da-DK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4,9 %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5,1%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6,2%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6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smtClean="0"/>
              <a:t>How to promote Open Acces?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8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Danish National </a:t>
            </a:r>
            <a:r>
              <a:rPr lang="da-DK" dirty="0" err="1"/>
              <a:t>Strategy</a:t>
            </a:r>
            <a:r>
              <a:rPr lang="da-DK" dirty="0"/>
              <a:t> on Open Access - How to do it?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3200" b="1" dirty="0" smtClean="0">
              <a:solidFill>
                <a:schemeClr val="accent1"/>
              </a:solidFill>
            </a:endParaRPr>
          </a:p>
          <a:p>
            <a:endParaRPr lang="da-DK" sz="3200" b="1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 smtClean="0"/>
              <a:t>National </a:t>
            </a:r>
            <a:r>
              <a:rPr lang="da-DK" sz="3200" dirty="0" err="1" smtClean="0"/>
              <a:t>Steering</a:t>
            </a:r>
            <a:r>
              <a:rPr lang="da-DK" sz="3200" dirty="0" smtClean="0"/>
              <a:t> </a:t>
            </a:r>
            <a:r>
              <a:rPr lang="da-DK" sz="3200" dirty="0" err="1" smtClean="0"/>
              <a:t>Committe</a:t>
            </a:r>
            <a:r>
              <a:rPr lang="da-DK" sz="3200" dirty="0" smtClean="0"/>
              <a:t> on Open Access </a:t>
            </a:r>
          </a:p>
          <a:p>
            <a:endParaRPr lang="da-DK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 err="1" smtClean="0"/>
              <a:t>Appointed</a:t>
            </a:r>
            <a:r>
              <a:rPr lang="da-DK" sz="3200" dirty="0" smtClean="0"/>
              <a:t> by the </a:t>
            </a:r>
            <a:r>
              <a:rPr lang="da-DK" sz="3200" dirty="0"/>
              <a:t>M</a:t>
            </a:r>
            <a:r>
              <a:rPr lang="da-DK" sz="3200" dirty="0" smtClean="0"/>
              <a:t>inister for </a:t>
            </a:r>
            <a:r>
              <a:rPr lang="da-DK" sz="3200" dirty="0" err="1" smtClean="0"/>
              <a:t>Higher</a:t>
            </a:r>
            <a:r>
              <a:rPr lang="da-DK" sz="3200" dirty="0" smtClean="0"/>
              <a:t> Education and </a:t>
            </a:r>
            <a:r>
              <a:rPr lang="da-DK" sz="3200" dirty="0"/>
              <a:t>S</a:t>
            </a:r>
            <a:r>
              <a:rPr lang="da-DK" sz="3200" dirty="0" smtClean="0"/>
              <a:t>cience in 2014</a:t>
            </a:r>
          </a:p>
          <a:p>
            <a:pPr lvl="1" indent="0">
              <a:buNone/>
            </a:pPr>
            <a:endParaRPr lang="da-DK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dirty="0">
              <a:solidFill>
                <a:schemeClr val="tx2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032" name="Picture 8" descr="C:\Users\B006783\AppData\Local\Microsoft\Windows\Temporary Internet Files\Content.IE5\3QWGME3H\MC9002323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2110154"/>
            <a:ext cx="3824347" cy="30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Open Science  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Science covers the work of implementing Open Access to research </a:t>
            </a:r>
            <a:r>
              <a:rPr lang="en-US" dirty="0" smtClean="0"/>
              <a:t>publications, </a:t>
            </a:r>
            <a:r>
              <a:rPr lang="en-US" dirty="0"/>
              <a:t>as well as preserving and ensuring access to research data.</a:t>
            </a: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/>
                </a:solidFill>
              </a:rPr>
              <a:t>Open Access to </a:t>
            </a:r>
            <a:r>
              <a:rPr lang="da-DK" dirty="0" smtClean="0">
                <a:solidFill>
                  <a:schemeClr val="accent5"/>
                </a:solidFill>
              </a:rPr>
              <a:t>peer-</a:t>
            </a:r>
            <a:r>
              <a:rPr lang="da-DK" dirty="0" err="1" smtClean="0">
                <a:solidFill>
                  <a:schemeClr val="accent5"/>
                </a:solidFill>
              </a:rPr>
              <a:t>reviewed</a:t>
            </a:r>
            <a:r>
              <a:rPr lang="da-DK" dirty="0" smtClean="0">
                <a:solidFill>
                  <a:schemeClr val="accent5"/>
                </a:solidFill>
              </a:rPr>
              <a:t> </a:t>
            </a:r>
            <a:r>
              <a:rPr lang="da-DK" dirty="0" err="1" smtClean="0">
                <a:solidFill>
                  <a:schemeClr val="accent5"/>
                </a:solidFill>
              </a:rPr>
              <a:t>scientific</a:t>
            </a:r>
            <a:r>
              <a:rPr lang="da-DK" dirty="0" smtClean="0">
                <a:solidFill>
                  <a:schemeClr val="accent5"/>
                </a:solidFill>
              </a:rPr>
              <a:t> </a:t>
            </a:r>
            <a:r>
              <a:rPr lang="da-DK" dirty="0" err="1">
                <a:solidFill>
                  <a:schemeClr val="accent5"/>
                </a:solidFill>
              </a:rPr>
              <a:t>a</a:t>
            </a:r>
            <a:r>
              <a:rPr lang="da-DK" dirty="0" err="1" smtClean="0">
                <a:solidFill>
                  <a:schemeClr val="accent5"/>
                </a:solidFill>
              </a:rPr>
              <a:t>rticles</a:t>
            </a:r>
            <a:endParaRPr lang="da-DK" dirty="0">
              <a:solidFill>
                <a:schemeClr val="accent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Open Access to </a:t>
            </a:r>
            <a:r>
              <a:rPr lang="da-DK" dirty="0" smtClean="0"/>
              <a:t>research </a:t>
            </a:r>
            <a:r>
              <a:rPr lang="da-DK" dirty="0"/>
              <a:t>d</a:t>
            </a:r>
            <a:r>
              <a:rPr lang="da-DK" dirty="0" smtClean="0"/>
              <a:t>ata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AE5-A156-4245-B132-27AD3A5D82E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National </a:t>
            </a:r>
            <a:r>
              <a:rPr lang="da-DK" dirty="0" err="1" smtClean="0"/>
              <a:t>Steering</a:t>
            </a:r>
            <a:r>
              <a:rPr lang="da-DK" dirty="0" smtClean="0"/>
              <a:t> </a:t>
            </a:r>
            <a:r>
              <a:rPr lang="da-DK" dirty="0" err="1" smtClean="0"/>
              <a:t>Committee</a:t>
            </a:r>
            <a:r>
              <a:rPr lang="da-DK" dirty="0" smtClean="0"/>
              <a:t> on Open Access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u="sng" dirty="0" smtClean="0"/>
              <a:t>Target</a:t>
            </a:r>
            <a:endParaRPr lang="en-US" b="1" u="sng" dirty="0"/>
          </a:p>
          <a:p>
            <a:r>
              <a:rPr lang="en-US" sz="4000" dirty="0" smtClean="0"/>
              <a:t>To coordinate </a:t>
            </a:r>
            <a:r>
              <a:rPr lang="en-US" sz="4000" dirty="0"/>
              <a:t>the </a:t>
            </a:r>
            <a:r>
              <a:rPr lang="en-US" sz="4000" dirty="0" smtClean="0"/>
              <a:t>implementation </a:t>
            </a:r>
            <a:r>
              <a:rPr lang="en-US" sz="4000" dirty="0"/>
              <a:t>and development of the </a:t>
            </a:r>
            <a:r>
              <a:rPr lang="en-US" sz="4000" dirty="0" smtClean="0"/>
              <a:t>National Strategy for Open Access</a:t>
            </a:r>
            <a:endParaRPr lang="en-US" sz="4000" dirty="0"/>
          </a:p>
          <a:p>
            <a:endParaRPr lang="en-US" sz="4000" dirty="0"/>
          </a:p>
          <a:p>
            <a:endParaRPr lang="da-DK" sz="4000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AE5-A156-4245-B132-27AD3A5D82E6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3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- The </a:t>
            </a:r>
            <a:r>
              <a:rPr lang="en-US" dirty="0"/>
              <a:t>National Steering </a:t>
            </a:r>
            <a:r>
              <a:rPr lang="en-US" dirty="0" smtClean="0"/>
              <a:t>Committee for </a:t>
            </a:r>
            <a:r>
              <a:rPr lang="en-US" dirty="0"/>
              <a:t>Open Access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public </a:t>
            </a:r>
            <a:r>
              <a:rPr lang="en-US" sz="2400" dirty="0"/>
              <a:t>expenditure for scientific publication must not increase </a:t>
            </a:r>
            <a:r>
              <a:rPr lang="en-US" sz="2400" dirty="0" smtClean="0"/>
              <a:t>significantly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Danish researchers´ freedom of publication must not be restrained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national strategy is the basis for the Steering Committee´s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Steering </a:t>
            </a:r>
            <a:r>
              <a:rPr lang="en-US" sz="2400" dirty="0" err="1" smtClean="0"/>
              <a:t>Comittee</a:t>
            </a:r>
            <a:r>
              <a:rPr lang="en-US" sz="2400" smtClean="0"/>
              <a:t> may suggest </a:t>
            </a:r>
            <a:r>
              <a:rPr lang="en-US" sz="2400" dirty="0" smtClean="0"/>
              <a:t>to the Minister </a:t>
            </a:r>
            <a:r>
              <a:rPr lang="en-US" sz="2400" smtClean="0"/>
              <a:t>changes of </a:t>
            </a:r>
            <a:r>
              <a:rPr lang="en-US" sz="2400"/>
              <a:t> </a:t>
            </a:r>
            <a:r>
              <a:rPr lang="en-US" sz="2400" smtClean="0"/>
              <a:t>the </a:t>
            </a:r>
            <a:r>
              <a:rPr lang="en-US" sz="2400" dirty="0" smtClean="0"/>
              <a:t>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8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solidFill>
                  <a:srgbClr val="888888"/>
                </a:solidFill>
              </a:rPr>
              <a:t>Target </a:t>
            </a:r>
            <a:r>
              <a:rPr lang="da-DK" dirty="0" err="1" smtClean="0">
                <a:solidFill>
                  <a:srgbClr val="888888"/>
                </a:solidFill>
              </a:rPr>
              <a:t>group</a:t>
            </a:r>
            <a:r>
              <a:rPr lang="da-DK" dirty="0" smtClean="0">
                <a:solidFill>
                  <a:srgbClr val="888888"/>
                </a:solidFill>
              </a:rPr>
              <a:t> - the </a:t>
            </a:r>
            <a:r>
              <a:rPr lang="da-DK" dirty="0">
                <a:solidFill>
                  <a:srgbClr val="888888"/>
                </a:solidFill>
              </a:rPr>
              <a:t>National </a:t>
            </a:r>
            <a:r>
              <a:rPr lang="da-DK" dirty="0" err="1">
                <a:solidFill>
                  <a:srgbClr val="888888"/>
                </a:solidFill>
              </a:rPr>
              <a:t>Steering</a:t>
            </a:r>
            <a:r>
              <a:rPr lang="da-DK" dirty="0">
                <a:solidFill>
                  <a:srgbClr val="888888"/>
                </a:solidFill>
              </a:rPr>
              <a:t> </a:t>
            </a:r>
            <a:r>
              <a:rPr lang="da-DK" dirty="0" err="1" smtClean="0">
                <a:solidFill>
                  <a:srgbClr val="888888"/>
                </a:solidFill>
              </a:rPr>
              <a:t>Committee</a:t>
            </a:r>
            <a:r>
              <a:rPr lang="da-DK" dirty="0" smtClean="0">
                <a:solidFill>
                  <a:srgbClr val="888888"/>
                </a:solidFill>
              </a:rPr>
              <a:t> </a:t>
            </a:r>
            <a:r>
              <a:rPr lang="da-DK" dirty="0">
                <a:solidFill>
                  <a:srgbClr val="888888"/>
                </a:solidFill>
              </a:rPr>
              <a:t>on Open </a:t>
            </a:r>
            <a:r>
              <a:rPr lang="da-DK" dirty="0" smtClean="0">
                <a:solidFill>
                  <a:srgbClr val="888888"/>
                </a:solidFill>
              </a:rPr>
              <a:t>Access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The 8 Danish </a:t>
            </a:r>
            <a:r>
              <a:rPr lang="da-DK" dirty="0" err="1" smtClean="0"/>
              <a:t>Universities</a:t>
            </a: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Public research </a:t>
            </a:r>
            <a:r>
              <a:rPr lang="da-DK" dirty="0" err="1" smtClean="0"/>
              <a:t>councils</a:t>
            </a:r>
            <a:r>
              <a:rPr lang="da-DK" dirty="0" smtClean="0"/>
              <a:t> and public and private </a:t>
            </a:r>
            <a:r>
              <a:rPr lang="da-DK" dirty="0" err="1" smtClean="0"/>
              <a:t>foundations</a:t>
            </a: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 smtClean="0"/>
              <a:t>Governmental</a:t>
            </a:r>
            <a:r>
              <a:rPr lang="da-DK" dirty="0"/>
              <a:t> </a:t>
            </a:r>
            <a:r>
              <a:rPr lang="da-DK" dirty="0" smtClean="0"/>
              <a:t>research 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 smtClean="0"/>
              <a:t>Denmark´s</a:t>
            </a:r>
            <a:r>
              <a:rPr lang="da-DK" dirty="0" smtClean="0"/>
              <a:t> Electronic Research Library (DEFF)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Researchers and research </a:t>
            </a:r>
            <a:r>
              <a:rPr lang="da-DK" dirty="0" err="1" smtClean="0"/>
              <a:t>areas</a:t>
            </a: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b="1" dirty="0" smtClean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8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Working</a:t>
            </a:r>
            <a:r>
              <a:rPr lang="da-DK" dirty="0" smtClean="0"/>
              <a:t> </a:t>
            </a:r>
            <a:r>
              <a:rPr lang="da-DK" dirty="0" err="1" smtClean="0"/>
              <a:t>modalities</a:t>
            </a:r>
            <a:r>
              <a:rPr lang="da-DK" dirty="0" smtClean="0"/>
              <a:t> – The National </a:t>
            </a:r>
            <a:r>
              <a:rPr lang="da-DK" dirty="0" err="1" smtClean="0"/>
              <a:t>Steering</a:t>
            </a:r>
            <a:r>
              <a:rPr lang="da-DK" dirty="0" smtClean="0"/>
              <a:t> </a:t>
            </a:r>
            <a:r>
              <a:rPr lang="da-DK" dirty="0" err="1" smtClean="0"/>
              <a:t>Comittee</a:t>
            </a:r>
            <a:r>
              <a:rPr lang="da-DK" dirty="0" smtClean="0"/>
              <a:t> on Open Access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The </a:t>
            </a:r>
            <a:r>
              <a:rPr lang="da-DK" sz="2800" dirty="0" err="1"/>
              <a:t>comittee</a:t>
            </a:r>
            <a:r>
              <a:rPr lang="da-DK" sz="2800" dirty="0"/>
              <a:t> is run by the Danish Agency for Science </a:t>
            </a:r>
            <a:r>
              <a:rPr lang="da-DK" sz="2800" dirty="0" smtClean="0"/>
              <a:t>Technology </a:t>
            </a:r>
            <a:r>
              <a:rPr lang="da-DK" sz="2800" dirty="0"/>
              <a:t>and </a:t>
            </a:r>
            <a:r>
              <a:rPr lang="da-DK" sz="2800" dirty="0" smtClean="0"/>
              <a:t>Innovation</a:t>
            </a: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The </a:t>
            </a:r>
            <a:r>
              <a:rPr lang="da-DK" sz="2800" dirty="0" err="1" smtClean="0"/>
              <a:t>steering</a:t>
            </a:r>
            <a:r>
              <a:rPr lang="da-DK" sz="2800" dirty="0" smtClean="0"/>
              <a:t> </a:t>
            </a:r>
            <a:r>
              <a:rPr lang="da-DK" sz="2800" dirty="0" err="1" smtClean="0"/>
              <a:t>comittee</a:t>
            </a:r>
            <a:r>
              <a:rPr lang="da-DK" sz="2800" dirty="0" smtClean="0"/>
              <a:t> must </a:t>
            </a:r>
            <a:r>
              <a:rPr lang="da-DK" sz="2800" dirty="0" err="1" smtClean="0"/>
              <a:t>ensure</a:t>
            </a:r>
            <a:r>
              <a:rPr lang="da-DK" sz="2800" dirty="0" smtClean="0"/>
              <a:t> </a:t>
            </a:r>
            <a:r>
              <a:rPr lang="da-DK" sz="2800" dirty="0" err="1" smtClean="0"/>
              <a:t>that</a:t>
            </a:r>
            <a:r>
              <a:rPr lang="da-DK" sz="2800" dirty="0" smtClean="0"/>
              <a:t> </a:t>
            </a:r>
            <a:r>
              <a:rPr lang="da-DK" sz="2800" dirty="0" err="1" smtClean="0"/>
              <a:t>external</a:t>
            </a:r>
            <a:r>
              <a:rPr lang="da-DK" sz="2800" dirty="0"/>
              <a:t> </a:t>
            </a:r>
            <a:r>
              <a:rPr lang="da-DK" sz="2800" dirty="0" err="1" smtClean="0"/>
              <a:t>stakeholders</a:t>
            </a:r>
            <a:r>
              <a:rPr lang="da-DK" sz="2800" dirty="0" smtClean="0"/>
              <a:t> </a:t>
            </a:r>
            <a:r>
              <a:rPr lang="da-DK" sz="2800" dirty="0" err="1" smtClean="0"/>
              <a:t>can</a:t>
            </a:r>
            <a:r>
              <a:rPr lang="da-DK" sz="2800" dirty="0" smtClean="0"/>
              <a:t> </a:t>
            </a:r>
            <a:r>
              <a:rPr lang="da-DK" sz="2800" dirty="0" err="1" smtClean="0"/>
              <a:t>contribute</a:t>
            </a:r>
            <a:r>
              <a:rPr lang="da-DK" sz="2800" dirty="0" smtClean="0"/>
              <a:t> to the </a:t>
            </a:r>
            <a:r>
              <a:rPr lang="da-DK" sz="2800" dirty="0" err="1" smtClean="0"/>
              <a:t>comittee´s</a:t>
            </a:r>
            <a:r>
              <a:rPr lang="da-DK" sz="2800" dirty="0" smtClean="0"/>
              <a:t> </a:t>
            </a:r>
            <a:r>
              <a:rPr lang="da-DK" sz="2800" dirty="0" err="1" smtClean="0"/>
              <a:t>work</a:t>
            </a:r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The </a:t>
            </a:r>
            <a:r>
              <a:rPr lang="da-DK" sz="2800" dirty="0" err="1" smtClean="0"/>
              <a:t>comittee</a:t>
            </a:r>
            <a:r>
              <a:rPr lang="da-DK" sz="2800" dirty="0" smtClean="0"/>
              <a:t> </a:t>
            </a:r>
            <a:r>
              <a:rPr lang="da-DK" sz="2800" dirty="0" err="1" smtClean="0"/>
              <a:t>itself</a:t>
            </a:r>
            <a:r>
              <a:rPr lang="da-DK" sz="2800" dirty="0" smtClean="0"/>
              <a:t> </a:t>
            </a:r>
            <a:r>
              <a:rPr lang="da-DK" sz="2800" dirty="0" err="1" smtClean="0"/>
              <a:t>decides</a:t>
            </a:r>
            <a:r>
              <a:rPr lang="da-DK" sz="2800" dirty="0" smtClean="0"/>
              <a:t> and organises </a:t>
            </a:r>
            <a:r>
              <a:rPr lang="da-DK" sz="2800" dirty="0" err="1" smtClean="0"/>
              <a:t>what</a:t>
            </a:r>
            <a:r>
              <a:rPr lang="da-DK" sz="2800" dirty="0" smtClean="0"/>
              <a:t> to </a:t>
            </a:r>
            <a:r>
              <a:rPr lang="da-DK" sz="2800" dirty="0" err="1" smtClean="0"/>
              <a:t>be</a:t>
            </a:r>
            <a:r>
              <a:rPr lang="da-DK" sz="2800" dirty="0" smtClean="0"/>
              <a:t> done </a:t>
            </a:r>
            <a:r>
              <a:rPr lang="da-DK" sz="2800" dirty="0" err="1" smtClean="0"/>
              <a:t>according</a:t>
            </a:r>
            <a:r>
              <a:rPr lang="da-DK" sz="2800" dirty="0" smtClean="0"/>
              <a:t> to </a:t>
            </a:r>
            <a:r>
              <a:rPr lang="da-DK" sz="2800" dirty="0" err="1" smtClean="0"/>
              <a:t>its</a:t>
            </a:r>
            <a:r>
              <a:rPr lang="da-DK" sz="2800" dirty="0" smtClean="0"/>
              <a:t> </a:t>
            </a:r>
            <a:r>
              <a:rPr lang="da-DK" sz="2800" dirty="0" err="1" smtClean="0"/>
              <a:t>mandate</a:t>
            </a:r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The </a:t>
            </a:r>
            <a:r>
              <a:rPr lang="da-DK" sz="2800" dirty="0" err="1"/>
              <a:t>c</a:t>
            </a:r>
            <a:r>
              <a:rPr lang="da-DK" sz="2800" dirty="0" err="1" smtClean="0"/>
              <a:t>ommittee</a:t>
            </a:r>
            <a:r>
              <a:rPr lang="da-DK" sz="2800" dirty="0" smtClean="0"/>
              <a:t> </a:t>
            </a:r>
            <a:r>
              <a:rPr lang="da-DK" sz="2800" dirty="0" err="1" smtClean="0"/>
              <a:t>can</a:t>
            </a:r>
            <a:r>
              <a:rPr lang="da-DK" sz="2800" dirty="0" smtClean="0"/>
              <a:t> </a:t>
            </a:r>
            <a:r>
              <a:rPr lang="da-DK" sz="2800" dirty="0" err="1" smtClean="0"/>
              <a:t>decide</a:t>
            </a:r>
            <a:r>
              <a:rPr lang="da-DK" sz="2800" dirty="0" smtClean="0"/>
              <a:t> to set up </a:t>
            </a:r>
            <a:r>
              <a:rPr lang="da-DK" sz="2800" dirty="0" err="1" smtClean="0"/>
              <a:t>task</a:t>
            </a:r>
            <a:r>
              <a:rPr lang="da-DK" sz="2800" dirty="0" smtClean="0"/>
              <a:t> forces for </a:t>
            </a:r>
            <a:r>
              <a:rPr lang="da-DK" sz="2800" dirty="0" err="1" smtClean="0"/>
              <a:t>special</a:t>
            </a:r>
            <a:r>
              <a:rPr lang="da-DK" sz="2800" dirty="0" smtClean="0"/>
              <a:t> </a:t>
            </a:r>
            <a:r>
              <a:rPr lang="da-DK" sz="2800" dirty="0" err="1" smtClean="0"/>
              <a:t>issues</a:t>
            </a:r>
            <a:r>
              <a:rPr lang="da-DK" sz="2800" dirty="0" smtClean="0"/>
              <a:t> of a </a:t>
            </a:r>
            <a:r>
              <a:rPr lang="da-DK" sz="2800" dirty="0" err="1" smtClean="0"/>
              <a:t>technical</a:t>
            </a:r>
            <a:r>
              <a:rPr lang="da-DK" sz="2800" dirty="0" smtClean="0"/>
              <a:t> </a:t>
            </a:r>
            <a:r>
              <a:rPr lang="da-DK" sz="2800" dirty="0" err="1" smtClean="0"/>
              <a:t>character</a:t>
            </a:r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The </a:t>
            </a:r>
            <a:r>
              <a:rPr lang="da-DK" sz="2800" dirty="0" err="1" smtClean="0"/>
              <a:t>comittee</a:t>
            </a:r>
            <a:r>
              <a:rPr lang="da-DK" sz="2800" dirty="0" smtClean="0"/>
              <a:t> must </a:t>
            </a:r>
            <a:r>
              <a:rPr lang="da-DK" sz="2800" dirty="0" err="1" smtClean="0"/>
              <a:t>report</a:t>
            </a:r>
            <a:r>
              <a:rPr lang="da-DK" sz="2800" dirty="0" smtClean="0"/>
              <a:t> to the minister at </a:t>
            </a:r>
            <a:r>
              <a:rPr lang="da-DK" sz="2800" dirty="0" err="1" smtClean="0"/>
              <a:t>least</a:t>
            </a:r>
            <a:r>
              <a:rPr lang="da-DK" sz="2800" dirty="0" smtClean="0"/>
              <a:t> </a:t>
            </a:r>
            <a:r>
              <a:rPr lang="da-DK" sz="2800" dirty="0" err="1" smtClean="0"/>
              <a:t>every</a:t>
            </a:r>
            <a:r>
              <a:rPr lang="da-DK" sz="2800" dirty="0" smtClean="0"/>
              <a:t> </a:t>
            </a:r>
            <a:r>
              <a:rPr lang="da-DK" sz="2800" dirty="0" err="1" smtClean="0"/>
              <a:t>half</a:t>
            </a:r>
            <a:r>
              <a:rPr lang="da-DK" sz="2800" dirty="0" smtClean="0"/>
              <a:t> </a:t>
            </a:r>
            <a:r>
              <a:rPr lang="da-DK" sz="2800" dirty="0" err="1" smtClean="0"/>
              <a:t>year</a:t>
            </a:r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23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 err="1" smtClean="0"/>
              <a:t>Members</a:t>
            </a:r>
            <a:r>
              <a:rPr lang="da-DK" sz="3200" dirty="0" smtClean="0"/>
              <a:t> of the </a:t>
            </a:r>
            <a:r>
              <a:rPr lang="da-DK" sz="3200" dirty="0" err="1" smtClean="0"/>
              <a:t>Steering</a:t>
            </a:r>
            <a:r>
              <a:rPr lang="da-DK" sz="3200" dirty="0" smtClean="0"/>
              <a:t> </a:t>
            </a:r>
            <a:r>
              <a:rPr lang="da-DK" sz="3200" dirty="0" err="1" smtClean="0"/>
              <a:t>Committe</a:t>
            </a:r>
            <a:r>
              <a:rPr lang="da-DK" sz="3200" dirty="0" smtClean="0"/>
              <a:t> (1)</a:t>
            </a:r>
            <a:endParaRPr lang="da-DK" sz="3200" dirty="0"/>
          </a:p>
        </p:txBody>
      </p:sp>
      <p:sp>
        <p:nvSpPr>
          <p:cNvPr id="6" name="Undertitel 5"/>
          <p:cNvSpPr>
            <a:spLocks noGrp="1"/>
          </p:cNvSpPr>
          <p:nvPr>
            <p:ph idx="1"/>
          </p:nvPr>
        </p:nvSpPr>
        <p:spPr>
          <a:xfrm>
            <a:off x="862013" y="922713"/>
            <a:ext cx="8945562" cy="5232025"/>
          </a:xfrm>
        </p:spPr>
        <p:txBody>
          <a:bodyPr/>
          <a:lstStyle/>
          <a:p>
            <a:pPr lvl="0"/>
            <a:endParaRPr lang="da-DK" sz="2000" dirty="0" smtClean="0"/>
          </a:p>
          <a:p>
            <a:pPr lvl="0"/>
            <a:r>
              <a:rPr lang="da-DK" sz="2000" dirty="0" err="1" smtClean="0"/>
              <a:t>Director</a:t>
            </a:r>
            <a:r>
              <a:rPr lang="da-DK" sz="2000" dirty="0" smtClean="0"/>
              <a:t> General </a:t>
            </a:r>
            <a:r>
              <a:rPr lang="da-DK" sz="2000" b="1" dirty="0"/>
              <a:t>Hans Müller Pedersen</a:t>
            </a:r>
            <a:r>
              <a:rPr lang="da-DK" sz="2000" dirty="0"/>
              <a:t> </a:t>
            </a:r>
            <a:r>
              <a:rPr lang="da-DK" sz="2000" dirty="0" smtClean="0"/>
              <a:t>(</a:t>
            </a:r>
            <a:r>
              <a:rPr lang="da-DK" sz="2000" dirty="0" err="1" smtClean="0"/>
              <a:t>Chairman</a:t>
            </a:r>
            <a:r>
              <a:rPr lang="da-DK" sz="2000" dirty="0" smtClean="0"/>
              <a:t>), The Danish Agency for Science, Technology and Innovation</a:t>
            </a:r>
            <a:endParaRPr lang="da-DK" sz="2000" dirty="0"/>
          </a:p>
          <a:p>
            <a:r>
              <a:rPr lang="da-DK" sz="2000" dirty="0"/>
              <a:t> </a:t>
            </a:r>
          </a:p>
          <a:p>
            <a:pPr lvl="0"/>
            <a:r>
              <a:rPr lang="da-DK" sz="2000" dirty="0"/>
              <a:t>Professor </a:t>
            </a:r>
            <a:r>
              <a:rPr lang="da-DK" sz="2000" b="1" dirty="0"/>
              <a:t>Jan Philip Solovej</a:t>
            </a:r>
            <a:r>
              <a:rPr lang="da-DK" sz="2000" dirty="0"/>
              <a:t>, </a:t>
            </a:r>
            <a:r>
              <a:rPr lang="da-DK" sz="2000" dirty="0" smtClean="0"/>
              <a:t>The Danish </a:t>
            </a:r>
            <a:r>
              <a:rPr lang="da-DK" sz="2000" dirty="0" err="1" smtClean="0"/>
              <a:t>Council</a:t>
            </a:r>
            <a:r>
              <a:rPr lang="da-DK" sz="2000" dirty="0" smtClean="0"/>
              <a:t> for Independent Research</a:t>
            </a:r>
            <a:endParaRPr lang="da-DK" sz="2000" dirty="0"/>
          </a:p>
          <a:p>
            <a:r>
              <a:rPr lang="da-DK" sz="2000" dirty="0"/>
              <a:t> </a:t>
            </a:r>
          </a:p>
          <a:p>
            <a:pPr lvl="0"/>
            <a:r>
              <a:rPr lang="da-DK" sz="2000" dirty="0"/>
              <a:t>Professor </a:t>
            </a:r>
            <a:r>
              <a:rPr lang="da-DK" sz="2000" b="1" dirty="0"/>
              <a:t>Birgitte </a:t>
            </a:r>
            <a:r>
              <a:rPr lang="da-DK" sz="2000" b="1" dirty="0" err="1"/>
              <a:t>Possing</a:t>
            </a:r>
            <a:r>
              <a:rPr lang="da-DK" sz="2000" dirty="0"/>
              <a:t>, </a:t>
            </a:r>
            <a:r>
              <a:rPr lang="da-DK" sz="2000" dirty="0" smtClean="0"/>
              <a:t>Danish National Research Foundation</a:t>
            </a:r>
            <a:endParaRPr lang="da-DK" sz="2000" dirty="0"/>
          </a:p>
          <a:p>
            <a:r>
              <a:rPr lang="da-DK" sz="2000" dirty="0"/>
              <a:t> </a:t>
            </a:r>
          </a:p>
          <a:p>
            <a:pPr lvl="0"/>
            <a:r>
              <a:rPr lang="da-DK" sz="2000" dirty="0"/>
              <a:t>Forskningschef </a:t>
            </a:r>
            <a:r>
              <a:rPr lang="da-DK" sz="2000" b="1" dirty="0"/>
              <a:t>Anne-Marie Engel</a:t>
            </a:r>
            <a:r>
              <a:rPr lang="da-DK" sz="2000" dirty="0"/>
              <a:t>, </a:t>
            </a:r>
            <a:r>
              <a:rPr lang="da-DK" sz="2000" dirty="0" smtClean="0"/>
              <a:t>Lundbeck Foundation</a:t>
            </a:r>
            <a:endParaRPr lang="da-DK" sz="2000" dirty="0"/>
          </a:p>
          <a:p>
            <a:r>
              <a:rPr lang="da-DK" sz="2000" dirty="0"/>
              <a:t> </a:t>
            </a:r>
          </a:p>
          <a:p>
            <a:pPr lvl="0"/>
            <a:r>
              <a:rPr lang="en-US" sz="2000" dirty="0"/>
              <a:t>Scientific Officer</a:t>
            </a:r>
            <a:r>
              <a:rPr lang="en-US" sz="2000" b="1" dirty="0"/>
              <a:t> John Peter </a:t>
            </a:r>
            <a:r>
              <a:rPr lang="en-US" sz="2000" b="1" dirty="0" err="1"/>
              <a:t>Wittschieben</a:t>
            </a:r>
            <a:r>
              <a:rPr lang="en-US" sz="2000" dirty="0"/>
              <a:t>, Novo Nordisk </a:t>
            </a:r>
            <a:r>
              <a:rPr lang="en-US" sz="2000" dirty="0" smtClean="0"/>
              <a:t>Foundation</a:t>
            </a:r>
            <a:endParaRPr lang="da-DK" sz="2000" dirty="0"/>
          </a:p>
          <a:p>
            <a:r>
              <a:rPr lang="en-US" sz="2000" dirty="0"/>
              <a:t> </a:t>
            </a:r>
            <a:endParaRPr lang="da-DK" sz="2000" dirty="0"/>
          </a:p>
          <a:p>
            <a:pPr lvl="0"/>
            <a:r>
              <a:rPr lang="da-DK" sz="2000" dirty="0"/>
              <a:t>Direktør </a:t>
            </a:r>
            <a:r>
              <a:rPr lang="da-DK" sz="2000" b="1" dirty="0"/>
              <a:t>Erland Kolding Nielsen</a:t>
            </a:r>
            <a:r>
              <a:rPr lang="da-DK" sz="2000" dirty="0"/>
              <a:t>, </a:t>
            </a:r>
            <a:r>
              <a:rPr lang="da-DK" sz="2000" dirty="0" smtClean="0"/>
              <a:t>The Royal Library on </a:t>
            </a:r>
            <a:r>
              <a:rPr lang="da-DK" sz="2000" dirty="0" err="1" smtClean="0"/>
              <a:t>behalf</a:t>
            </a:r>
            <a:r>
              <a:rPr lang="da-DK" sz="2000" dirty="0" smtClean="0"/>
              <a:t> of the </a:t>
            </a:r>
            <a:r>
              <a:rPr lang="da-DK" sz="2000" dirty="0" err="1" smtClean="0"/>
              <a:t>governmental</a:t>
            </a:r>
            <a:r>
              <a:rPr lang="da-DK" sz="2000" dirty="0" smtClean="0"/>
              <a:t> </a:t>
            </a:r>
            <a:r>
              <a:rPr lang="da-DK" sz="2000" dirty="0"/>
              <a:t>research </a:t>
            </a:r>
            <a:r>
              <a:rPr lang="da-DK" sz="2000" dirty="0" smtClean="0"/>
              <a:t>institutions (SEDIRK)</a:t>
            </a:r>
          </a:p>
          <a:p>
            <a:pPr lvl="0"/>
            <a:endParaRPr lang="da-DK" sz="2000" dirty="0"/>
          </a:p>
          <a:p>
            <a:pPr lvl="0"/>
            <a:r>
              <a:rPr lang="da-DK" sz="2000" dirty="0" err="1" smtClean="0"/>
              <a:t>Chairman</a:t>
            </a:r>
            <a:r>
              <a:rPr lang="da-DK" sz="2000" dirty="0" smtClean="0"/>
              <a:t> </a:t>
            </a:r>
            <a:r>
              <a:rPr lang="da-DK" sz="2000" b="1" dirty="0"/>
              <a:t>Børge Obel</a:t>
            </a:r>
            <a:r>
              <a:rPr lang="da-DK" sz="2000" dirty="0"/>
              <a:t>, </a:t>
            </a:r>
            <a:r>
              <a:rPr lang="da-DK" sz="2000" dirty="0" err="1" smtClean="0"/>
              <a:t>Denmark´s</a:t>
            </a:r>
            <a:r>
              <a:rPr lang="da-DK" sz="2000" dirty="0" smtClean="0"/>
              <a:t>  </a:t>
            </a:r>
            <a:r>
              <a:rPr lang="da-DK" sz="2000" dirty="0" err="1" smtClean="0"/>
              <a:t>Electronical</a:t>
            </a:r>
            <a:r>
              <a:rPr lang="da-DK" sz="2000" dirty="0" smtClean="0"/>
              <a:t> Research Library (DEFF)</a:t>
            </a:r>
          </a:p>
          <a:p>
            <a:pPr lvl="0"/>
            <a:endParaRPr lang="da-DK" sz="2000" dirty="0"/>
          </a:p>
          <a:p>
            <a:pPr lvl="0"/>
            <a:r>
              <a:rPr lang="da-DK" sz="2000" dirty="0" smtClean="0"/>
              <a:t>Dean </a:t>
            </a:r>
            <a:r>
              <a:rPr lang="da-DK" sz="2000" b="1" dirty="0"/>
              <a:t>John Renner Hansen</a:t>
            </a:r>
            <a:r>
              <a:rPr lang="da-DK" sz="2000" dirty="0"/>
              <a:t>, </a:t>
            </a:r>
            <a:r>
              <a:rPr lang="da-DK" sz="2000" dirty="0" err="1" smtClean="0"/>
              <a:t>University</a:t>
            </a:r>
            <a:r>
              <a:rPr lang="da-DK" sz="2000" dirty="0" smtClean="0"/>
              <a:t> of Copenhagen</a:t>
            </a:r>
            <a:endParaRPr lang="da-DK" sz="2000" dirty="0"/>
          </a:p>
          <a:p>
            <a:r>
              <a:rPr lang="da-DK" sz="2000" dirty="0"/>
              <a:t> </a:t>
            </a:r>
          </a:p>
          <a:p>
            <a:pPr lvl="0"/>
            <a:endParaRPr lang="da-DK" sz="2000" dirty="0"/>
          </a:p>
          <a:p>
            <a:r>
              <a:rPr lang="da-DK" sz="2000" dirty="0"/>
              <a:t> </a:t>
            </a:r>
            <a:endParaRPr lang="da-DK" sz="2000" dirty="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prstClr val="white"/>
                </a:solidFill>
              </a:rPr>
              <a:t>Aarhus University, 27.10.2014 - Special Adviser Hanne-Louise Kirkegaard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Open Access in Denmark - new politics and demands</a:t>
            </a:r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prstClr val="white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prstClr val="white"/>
                </a:solidFill>
              </a:rPr>
              <a:pPr/>
              <a:t>24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854582"/>
          </a:xfrm>
        </p:spPr>
        <p:txBody>
          <a:bodyPr/>
          <a:lstStyle/>
          <a:p>
            <a:r>
              <a:rPr lang="en-US" dirty="0"/>
              <a:t>Members of the Steering </a:t>
            </a:r>
            <a:r>
              <a:rPr lang="en-US" dirty="0" err="1"/>
              <a:t>Committe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62013" y="1313411"/>
            <a:ext cx="8945562" cy="48413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Library </a:t>
            </a:r>
            <a:r>
              <a:rPr lang="da-DK" sz="1800" dirty="0" err="1" smtClean="0"/>
              <a:t>Director</a:t>
            </a:r>
            <a:r>
              <a:rPr lang="da-DK" sz="1800" dirty="0" smtClean="0"/>
              <a:t> </a:t>
            </a:r>
            <a:r>
              <a:rPr lang="da-DK" sz="1800" b="1" dirty="0" smtClean="0"/>
              <a:t>Per </a:t>
            </a:r>
            <a:r>
              <a:rPr lang="da-DK" sz="1800" b="1" dirty="0"/>
              <a:t>Lindblad Johansen</a:t>
            </a:r>
            <a:r>
              <a:rPr lang="da-DK" sz="1800" dirty="0"/>
              <a:t>, Aarhus </a:t>
            </a:r>
            <a:r>
              <a:rPr lang="da-DK" sz="1800" dirty="0" smtClean="0"/>
              <a:t>Universitet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Library Director </a:t>
            </a:r>
            <a:r>
              <a:rPr lang="da-DK" sz="1800" b="1" dirty="0" smtClean="0"/>
              <a:t>Mogens </a:t>
            </a:r>
            <a:r>
              <a:rPr lang="da-DK" sz="1800" b="1" dirty="0" err="1" smtClean="0"/>
              <a:t>Sandfær</a:t>
            </a:r>
            <a:r>
              <a:rPr lang="da-DK" sz="1800" b="1" dirty="0" smtClean="0"/>
              <a:t>, </a:t>
            </a:r>
            <a:r>
              <a:rPr lang="da-DK" sz="1800" dirty="0" smtClean="0"/>
              <a:t>Technical </a:t>
            </a:r>
            <a:r>
              <a:rPr lang="da-DK" sz="1800" dirty="0" err="1" smtClean="0"/>
              <a:t>University</a:t>
            </a:r>
            <a:r>
              <a:rPr lang="da-DK" sz="1800" dirty="0" smtClean="0"/>
              <a:t> of Denmark</a:t>
            </a: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Library </a:t>
            </a:r>
            <a:r>
              <a:rPr lang="da-DK" sz="1800" dirty="0" err="1" smtClean="0"/>
              <a:t>Director</a:t>
            </a:r>
            <a:r>
              <a:rPr lang="da-DK" sz="1800" dirty="0" smtClean="0"/>
              <a:t> </a:t>
            </a:r>
            <a:r>
              <a:rPr lang="da-DK" sz="1800" b="1" dirty="0" smtClean="0"/>
              <a:t>Bertil </a:t>
            </a:r>
            <a:r>
              <a:rPr lang="da-DK" sz="1800" b="1" dirty="0"/>
              <a:t>F. </a:t>
            </a:r>
            <a:r>
              <a:rPr lang="da-DK" sz="1800" b="1" dirty="0" err="1"/>
              <a:t>Dorch</a:t>
            </a:r>
            <a:r>
              <a:rPr lang="da-DK" sz="1800" dirty="0"/>
              <a:t>, </a:t>
            </a:r>
            <a:r>
              <a:rPr lang="da-DK" sz="1800" dirty="0" err="1" smtClean="0"/>
              <a:t>University</a:t>
            </a:r>
            <a:r>
              <a:rPr lang="da-DK" sz="1800" dirty="0" smtClean="0"/>
              <a:t> of Southern Denmark</a:t>
            </a:r>
            <a:endParaRPr lang="da-DK" sz="1800" dirty="0"/>
          </a:p>
          <a:p>
            <a:r>
              <a:rPr lang="da-DK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Senior </a:t>
            </a:r>
            <a:r>
              <a:rPr lang="da-DK" sz="1800" dirty="0" err="1"/>
              <a:t>Librarian</a:t>
            </a:r>
            <a:r>
              <a:rPr lang="da-DK" sz="1800" dirty="0"/>
              <a:t> </a:t>
            </a:r>
            <a:r>
              <a:rPr lang="da-DK" sz="1800" b="1" dirty="0" smtClean="0"/>
              <a:t>Niels-Henrik </a:t>
            </a:r>
            <a:r>
              <a:rPr lang="da-DK" sz="1800" b="1" dirty="0"/>
              <a:t>Gylstorff</a:t>
            </a:r>
            <a:r>
              <a:rPr lang="da-DK" sz="1800" dirty="0"/>
              <a:t>, Aalborg Universitet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Senior </a:t>
            </a:r>
            <a:r>
              <a:rPr lang="da-DK" sz="1800" dirty="0" err="1" smtClean="0"/>
              <a:t>consultant</a:t>
            </a:r>
            <a:r>
              <a:rPr lang="da-DK" sz="1800" dirty="0" smtClean="0"/>
              <a:t>  </a:t>
            </a:r>
            <a:r>
              <a:rPr lang="da-DK" sz="1800" b="1" dirty="0" smtClean="0"/>
              <a:t>Lars </a:t>
            </a:r>
            <a:r>
              <a:rPr lang="da-DK" sz="1800" b="1" dirty="0" err="1"/>
              <a:t>Nondal</a:t>
            </a:r>
            <a:r>
              <a:rPr lang="da-DK" sz="1800" dirty="0"/>
              <a:t>, Copenhagen Business School</a:t>
            </a:r>
          </a:p>
          <a:p>
            <a:r>
              <a:rPr lang="da-DK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Senior </a:t>
            </a:r>
            <a:r>
              <a:rPr lang="da-DK" sz="1800" dirty="0" err="1"/>
              <a:t>Librarian</a:t>
            </a:r>
            <a:r>
              <a:rPr lang="da-DK" sz="1800" dirty="0"/>
              <a:t> </a:t>
            </a:r>
            <a:r>
              <a:rPr lang="da-DK" sz="1800" b="1" dirty="0"/>
              <a:t>Claus Vesterager Pedersen</a:t>
            </a:r>
            <a:r>
              <a:rPr lang="da-DK" sz="1800" dirty="0"/>
              <a:t>, Roskilde </a:t>
            </a:r>
            <a:r>
              <a:rPr lang="da-DK" sz="1800" dirty="0" err="1" smtClean="0"/>
              <a:t>University</a:t>
            </a:r>
            <a:endParaRPr lang="da-DK" sz="1800" dirty="0"/>
          </a:p>
          <a:p>
            <a:r>
              <a:rPr lang="da-DK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err="1" smtClean="0"/>
              <a:t>Associate</a:t>
            </a:r>
            <a:r>
              <a:rPr lang="da-DK" sz="1800" dirty="0" smtClean="0"/>
              <a:t> Professor </a:t>
            </a:r>
            <a:r>
              <a:rPr lang="da-DK" sz="1800" b="1" dirty="0"/>
              <a:t>Espen </a:t>
            </a:r>
            <a:r>
              <a:rPr lang="da-DK" sz="1800" b="1" dirty="0" err="1"/>
              <a:t>Aarseth</a:t>
            </a:r>
            <a:r>
              <a:rPr lang="da-DK" sz="1800" dirty="0"/>
              <a:t>, </a:t>
            </a:r>
            <a:r>
              <a:rPr lang="da-DK" sz="1800" dirty="0" smtClean="0"/>
              <a:t>IT </a:t>
            </a:r>
            <a:r>
              <a:rPr lang="da-DK" sz="1800" dirty="0" err="1" smtClean="0"/>
              <a:t>University</a:t>
            </a:r>
            <a:r>
              <a:rPr lang="da-DK" sz="1800" dirty="0" smtClean="0"/>
              <a:t> of Copenhagen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Senior Adviser, </a:t>
            </a:r>
            <a:r>
              <a:rPr lang="da-DK" sz="1800" dirty="0" err="1" smtClean="0"/>
              <a:t>P.h.D</a:t>
            </a:r>
            <a:r>
              <a:rPr lang="da-DK" sz="1800" dirty="0" smtClean="0"/>
              <a:t>, </a:t>
            </a:r>
            <a:r>
              <a:rPr lang="da-DK" sz="1800" b="1" dirty="0" smtClean="0"/>
              <a:t>Charlotte Greve</a:t>
            </a:r>
            <a:r>
              <a:rPr lang="da-DK" sz="1800" dirty="0" smtClean="0"/>
              <a:t>, </a:t>
            </a:r>
            <a:r>
              <a:rPr lang="da-DK" sz="1800" dirty="0" err="1" smtClean="0"/>
              <a:t>University</a:t>
            </a:r>
            <a:r>
              <a:rPr lang="da-DK" sz="1800" dirty="0" smtClean="0"/>
              <a:t> Colleges Denmark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Head of Division </a:t>
            </a:r>
            <a:r>
              <a:rPr lang="da-DK" sz="1800" b="1" dirty="0" smtClean="0"/>
              <a:t>Kresten </a:t>
            </a:r>
            <a:r>
              <a:rPr lang="da-DK" sz="1800" b="1" dirty="0"/>
              <a:t>Bay</a:t>
            </a:r>
            <a:r>
              <a:rPr lang="da-DK" sz="1800" dirty="0"/>
              <a:t>, </a:t>
            </a:r>
            <a:r>
              <a:rPr lang="da-DK" sz="1800" dirty="0" err="1" smtClean="0"/>
              <a:t>Ministry</a:t>
            </a:r>
            <a:r>
              <a:rPr lang="da-DK" sz="1800" dirty="0" smtClean="0"/>
              <a:t> of </a:t>
            </a:r>
            <a:r>
              <a:rPr lang="da-DK" sz="1800" dirty="0" err="1" smtClean="0"/>
              <a:t>Culture</a:t>
            </a:r>
            <a:r>
              <a:rPr lang="da-DK" sz="1800" dirty="0" smtClean="0"/>
              <a:t> Denmark (observer)</a:t>
            </a:r>
            <a:endParaRPr lang="da-DK" sz="1800" dirty="0"/>
          </a:p>
          <a:p>
            <a:r>
              <a:rPr lang="da-DK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25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47976" y="172278"/>
            <a:ext cx="9359599" cy="834887"/>
          </a:xfrm>
        </p:spPr>
        <p:txBody>
          <a:bodyPr/>
          <a:lstStyle/>
          <a:p>
            <a:r>
              <a:rPr lang="da-DK" sz="3200" dirty="0" err="1" smtClean="0"/>
              <a:t>Timetable</a:t>
            </a:r>
            <a:r>
              <a:rPr lang="da-DK" sz="3200" dirty="0" smtClean="0"/>
              <a:t> 2014-2015 - The National </a:t>
            </a:r>
            <a:r>
              <a:rPr lang="da-DK" sz="3200" dirty="0" err="1" smtClean="0"/>
              <a:t>Steering</a:t>
            </a:r>
            <a:r>
              <a:rPr lang="da-DK" sz="3200" dirty="0" smtClean="0"/>
              <a:t> </a:t>
            </a:r>
            <a:r>
              <a:rPr lang="da-DK" sz="3200" dirty="0" err="1" smtClean="0"/>
              <a:t>Committee</a:t>
            </a:r>
            <a:r>
              <a:rPr lang="da-DK" sz="3200" dirty="0" smtClean="0"/>
              <a:t> on Open Access</a:t>
            </a:r>
            <a:endParaRPr lang="da-DK" sz="3200" dirty="0"/>
          </a:p>
        </p:txBody>
      </p:sp>
      <p:sp>
        <p:nvSpPr>
          <p:cNvPr id="8" name="Undertitel 7"/>
          <p:cNvSpPr>
            <a:spLocks noGrp="1"/>
          </p:cNvSpPr>
          <p:nvPr>
            <p:ph idx="1"/>
          </p:nvPr>
        </p:nvSpPr>
        <p:spPr>
          <a:xfrm>
            <a:off x="862013" y="1152939"/>
            <a:ext cx="8945562" cy="50017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chemeClr val="accent5"/>
                </a:solidFill>
              </a:rPr>
              <a:t>1st </a:t>
            </a:r>
            <a:r>
              <a:rPr lang="da-DK" sz="2800" b="1" dirty="0">
                <a:solidFill>
                  <a:schemeClr val="accent5"/>
                </a:solidFill>
              </a:rPr>
              <a:t>meeting 23 </a:t>
            </a:r>
            <a:r>
              <a:rPr lang="da-DK" sz="2800" b="1" dirty="0" smtClean="0">
                <a:solidFill>
                  <a:schemeClr val="accent5"/>
                </a:solidFill>
              </a:rPr>
              <a:t>April: </a:t>
            </a:r>
            <a:r>
              <a:rPr lang="da-DK" sz="2800" b="1" dirty="0" smtClean="0"/>
              <a:t>Organising of the </a:t>
            </a:r>
            <a:r>
              <a:rPr lang="da-DK" sz="2800" b="1" dirty="0" err="1" smtClean="0"/>
              <a:t>task</a:t>
            </a:r>
            <a:endParaRPr lang="da-DK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>
              <a:solidFill>
                <a:schemeClr val="accent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accent5"/>
                </a:solidFill>
              </a:rPr>
              <a:t>2nd meeting 17 </a:t>
            </a:r>
            <a:r>
              <a:rPr lang="da-DK" sz="2800" b="1" dirty="0" smtClean="0">
                <a:solidFill>
                  <a:schemeClr val="accent5"/>
                </a:solidFill>
              </a:rPr>
              <a:t>June: </a:t>
            </a:r>
            <a:r>
              <a:rPr lang="da-DK" sz="2800" b="1" dirty="0" err="1" smtClean="0"/>
              <a:t>Discussion</a:t>
            </a:r>
            <a:r>
              <a:rPr lang="da-DK" sz="2800" b="1" dirty="0" smtClean="0"/>
              <a:t> of </a:t>
            </a:r>
            <a:r>
              <a:rPr lang="da-DK" sz="2800" b="1" dirty="0" err="1" smtClean="0"/>
              <a:t>which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initiatives</a:t>
            </a:r>
            <a:r>
              <a:rPr lang="da-DK" sz="2800" b="1" dirty="0" smtClean="0"/>
              <a:t> to </a:t>
            </a:r>
            <a:r>
              <a:rPr lang="da-DK" sz="2800" b="1" dirty="0" err="1" smtClean="0"/>
              <a:t>implement</a:t>
            </a:r>
            <a:endParaRPr lang="da-DK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>
              <a:solidFill>
                <a:schemeClr val="accent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accent5"/>
                </a:solidFill>
              </a:rPr>
              <a:t>3rd meeting 24 </a:t>
            </a:r>
            <a:r>
              <a:rPr lang="da-DK" sz="2800" b="1" dirty="0" smtClean="0">
                <a:solidFill>
                  <a:schemeClr val="accent5"/>
                </a:solidFill>
              </a:rPr>
              <a:t>September: </a:t>
            </a:r>
            <a:r>
              <a:rPr lang="da-DK" sz="2800" b="1" dirty="0" smtClean="0"/>
              <a:t>Decision on </a:t>
            </a:r>
            <a:r>
              <a:rPr lang="da-DK" sz="2800" b="1" dirty="0" err="1" smtClean="0"/>
              <a:t>initiatives</a:t>
            </a:r>
            <a:r>
              <a:rPr lang="da-DK" sz="2800" b="1" dirty="0" smtClean="0"/>
              <a:t>, set up of </a:t>
            </a:r>
            <a:r>
              <a:rPr lang="da-DK" sz="2800" b="1" dirty="0" err="1" smtClean="0"/>
              <a:t>task</a:t>
            </a:r>
            <a:r>
              <a:rPr lang="da-DK" sz="2800" b="1" dirty="0" smtClean="0"/>
              <a:t> forces and </a:t>
            </a:r>
            <a:r>
              <a:rPr lang="da-DK" sz="2800" b="1" dirty="0" err="1" smtClean="0"/>
              <a:t>discussion</a:t>
            </a:r>
            <a:r>
              <a:rPr lang="da-DK" sz="2800" b="1" dirty="0" smtClean="0"/>
              <a:t> of </a:t>
            </a:r>
            <a:r>
              <a:rPr lang="da-DK" sz="2800" b="1" dirty="0" err="1" smtClean="0"/>
              <a:t>incentives</a:t>
            </a:r>
            <a:endParaRPr lang="da-DK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chemeClr val="accent5"/>
                </a:solidFill>
              </a:rPr>
              <a:t>November </a:t>
            </a:r>
            <a:r>
              <a:rPr lang="da-DK" sz="2800" b="1" dirty="0" smtClean="0"/>
              <a:t>- Progress </a:t>
            </a:r>
            <a:r>
              <a:rPr lang="da-DK" sz="2800" b="1" dirty="0" err="1" smtClean="0"/>
              <a:t>report</a:t>
            </a:r>
            <a:r>
              <a:rPr lang="da-DK" sz="2800" b="1" dirty="0" smtClean="0"/>
              <a:t> to </a:t>
            </a:r>
            <a:r>
              <a:rPr lang="da-DK" sz="2800" b="1" dirty="0"/>
              <a:t>t</a:t>
            </a:r>
            <a:r>
              <a:rPr lang="da-DK" sz="2800" b="1" dirty="0" smtClean="0"/>
              <a:t>he Minister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rgbClr val="239448"/>
                </a:solidFill>
              </a:rPr>
              <a:t>4th </a:t>
            </a:r>
            <a:r>
              <a:rPr lang="da-DK" sz="2800" b="1" dirty="0">
                <a:solidFill>
                  <a:srgbClr val="239448"/>
                </a:solidFill>
              </a:rPr>
              <a:t>meeting 28 </a:t>
            </a:r>
            <a:r>
              <a:rPr lang="da-DK" sz="2800" b="1" dirty="0" err="1" smtClean="0">
                <a:solidFill>
                  <a:srgbClr val="239448"/>
                </a:solidFill>
              </a:rPr>
              <a:t>January</a:t>
            </a:r>
            <a:r>
              <a:rPr lang="da-DK" sz="2800" b="1" dirty="0" smtClean="0">
                <a:solidFill>
                  <a:srgbClr val="239448"/>
                </a:solidFill>
              </a:rPr>
              <a:t>: </a:t>
            </a:r>
            <a:r>
              <a:rPr lang="da-DK" sz="2800" b="1" dirty="0" smtClean="0"/>
              <a:t>Reports from the </a:t>
            </a:r>
            <a:r>
              <a:rPr lang="da-DK" sz="2800" b="1" dirty="0" err="1" smtClean="0"/>
              <a:t>task</a:t>
            </a:r>
            <a:r>
              <a:rPr lang="da-DK" sz="2800" b="1" dirty="0" smtClean="0"/>
              <a:t> forces and </a:t>
            </a:r>
            <a:r>
              <a:rPr lang="da-DK" sz="2800" b="1" dirty="0" err="1" smtClean="0"/>
              <a:t>discussion</a:t>
            </a:r>
            <a:r>
              <a:rPr lang="da-DK" sz="2800" b="1" dirty="0" smtClean="0"/>
              <a:t> on </a:t>
            </a:r>
            <a:r>
              <a:rPr lang="da-DK" sz="2800" b="1" dirty="0" err="1" smtClean="0"/>
              <a:t>incentives</a:t>
            </a:r>
            <a:r>
              <a:rPr lang="da-DK" sz="2800" b="1" dirty="0"/>
              <a:t> </a:t>
            </a:r>
            <a:r>
              <a:rPr lang="da-DK" sz="2800" b="1" dirty="0" smtClean="0"/>
              <a:t>and </a:t>
            </a:r>
            <a:r>
              <a:rPr lang="da-DK" sz="2800" b="1" dirty="0" err="1" smtClean="0"/>
              <a:t>preparing</a:t>
            </a:r>
            <a:r>
              <a:rPr lang="da-DK" sz="2800" b="1" dirty="0" smtClean="0"/>
              <a:t> the </a:t>
            </a:r>
            <a:r>
              <a:rPr lang="da-DK" sz="2800" b="1" dirty="0" err="1" smtClean="0"/>
              <a:t>next</a:t>
            </a:r>
            <a:r>
              <a:rPr lang="da-DK" sz="2800" b="1" dirty="0" smtClean="0"/>
              <a:t> steps etc.</a:t>
            </a:r>
            <a:endParaRPr lang="da-DK" sz="2800" b="1" dirty="0"/>
          </a:p>
          <a:p>
            <a:pPr marL="457200" lvl="0" indent="-457200">
              <a:buClr>
                <a:srgbClr val="888888"/>
              </a:buClr>
              <a:buFont typeface="Arial" pitchFamily="34" charset="0"/>
              <a:buChar char="•"/>
            </a:pPr>
            <a:endParaRPr lang="da-DK" b="1" dirty="0">
              <a:solidFill>
                <a:srgbClr val="239448"/>
              </a:solidFill>
            </a:endParaRPr>
          </a:p>
          <a:p>
            <a:pPr marL="457200" lvl="0" indent="-457200">
              <a:buClr>
                <a:srgbClr val="888888"/>
              </a:buClr>
              <a:buFont typeface="Arial" pitchFamily="34" charset="0"/>
              <a:buChar char="•"/>
            </a:pPr>
            <a:endParaRPr lang="da-DK" b="1" dirty="0">
              <a:solidFill>
                <a:srgbClr val="239448"/>
              </a:solidFill>
            </a:endParaRPr>
          </a:p>
          <a:p>
            <a:pPr marL="457200" lvl="0" indent="-457200">
              <a:buClr>
                <a:srgbClr val="888888"/>
              </a:buClr>
              <a:buFont typeface="Arial" pitchFamily="34" charset="0"/>
              <a:buChar char="•"/>
            </a:pPr>
            <a:endParaRPr lang="da-DK" b="1" dirty="0">
              <a:solidFill>
                <a:srgbClr val="239448"/>
              </a:solidFill>
            </a:endParaRP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26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734108"/>
          </a:xfrm>
        </p:spPr>
        <p:txBody>
          <a:bodyPr/>
          <a:lstStyle/>
          <a:p>
            <a:r>
              <a:rPr lang="da-DK" dirty="0" err="1"/>
              <a:t>Selected</a:t>
            </a:r>
            <a:r>
              <a:rPr lang="da-DK" dirty="0"/>
              <a:t> </a:t>
            </a:r>
            <a:r>
              <a:rPr lang="da-DK" dirty="0" err="1" smtClean="0"/>
              <a:t>initiatives</a:t>
            </a:r>
            <a:r>
              <a:rPr lang="da-DK" dirty="0" smtClean="0"/>
              <a:t> in 2014-2015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62013" y="901148"/>
            <a:ext cx="8945562" cy="52535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 err="1" smtClean="0"/>
              <a:t>Implementing</a:t>
            </a:r>
            <a:r>
              <a:rPr lang="da-DK" sz="2800" b="1" dirty="0" smtClean="0"/>
              <a:t> of </a:t>
            </a:r>
            <a:r>
              <a:rPr lang="da-DK" sz="2800" b="1" dirty="0" smtClean="0">
                <a:solidFill>
                  <a:schemeClr val="accent5"/>
                </a:solidFill>
              </a:rPr>
              <a:t>ORCID (researcher-ID</a:t>
            </a:r>
            <a:r>
              <a:rPr lang="da-DK" sz="2800" b="1" dirty="0" smtClean="0"/>
              <a:t>) - DEFF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 err="1"/>
              <a:t>Redesign</a:t>
            </a:r>
            <a:r>
              <a:rPr lang="da-DK" sz="2800" b="1" dirty="0"/>
              <a:t> og </a:t>
            </a:r>
            <a:r>
              <a:rPr lang="da-DK" sz="2800" b="1" dirty="0" err="1" smtClean="0"/>
              <a:t>konsolidation</a:t>
            </a:r>
            <a:r>
              <a:rPr lang="da-DK" sz="2800" b="1" dirty="0" smtClean="0"/>
              <a:t> of the </a:t>
            </a:r>
            <a:r>
              <a:rPr lang="da-DK" sz="2800" b="1" dirty="0" smtClean="0">
                <a:solidFill>
                  <a:schemeClr val="accent5"/>
                </a:solidFill>
              </a:rPr>
              <a:t>Danish Research Database</a:t>
            </a:r>
            <a:r>
              <a:rPr lang="da-DK" sz="2800" b="1" dirty="0" smtClean="0"/>
              <a:t> – DEFF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 smtClean="0">
              <a:solidFill>
                <a:schemeClr val="accent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 smtClean="0"/>
              <a:t>Development of an </a:t>
            </a:r>
            <a:r>
              <a:rPr lang="da-DK" sz="2800" b="1" dirty="0" smtClean="0">
                <a:solidFill>
                  <a:schemeClr val="accent5"/>
                </a:solidFill>
              </a:rPr>
              <a:t>Open Access Barometer </a:t>
            </a:r>
            <a:r>
              <a:rPr lang="da-DK" sz="2800" b="1" dirty="0" smtClean="0"/>
              <a:t>– </a:t>
            </a:r>
            <a:r>
              <a:rPr lang="da-DK" sz="2800" b="1" dirty="0" err="1" smtClean="0"/>
              <a:t>task</a:t>
            </a:r>
            <a:r>
              <a:rPr lang="da-DK" sz="2800" b="1" dirty="0" smtClean="0"/>
              <a:t> force has </a:t>
            </a:r>
            <a:r>
              <a:rPr lang="da-DK" sz="2800" b="1" dirty="0" err="1" smtClean="0"/>
              <a:t>been</a:t>
            </a:r>
            <a:r>
              <a:rPr lang="da-DK" sz="2800" b="1" dirty="0" smtClean="0"/>
              <a:t> set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chemeClr val="accent5"/>
                </a:solidFill>
              </a:rPr>
              <a:t>Technical solution for Danish Journals with Open Access </a:t>
            </a:r>
            <a:r>
              <a:rPr lang="da-DK" sz="2800" b="1" dirty="0" smtClean="0"/>
              <a:t>- </a:t>
            </a:r>
            <a:r>
              <a:rPr lang="da-DK" sz="2800" b="1" dirty="0" err="1" smtClean="0"/>
              <a:t>task</a:t>
            </a:r>
            <a:r>
              <a:rPr lang="da-DK" sz="2800" b="1" dirty="0" smtClean="0"/>
              <a:t> force has </a:t>
            </a:r>
            <a:r>
              <a:rPr lang="da-DK" sz="2800" b="1" dirty="0" err="1" smtClean="0"/>
              <a:t>been</a:t>
            </a:r>
            <a:r>
              <a:rPr lang="da-DK" sz="2800" b="1" dirty="0" smtClean="0"/>
              <a:t> set up</a:t>
            </a:r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27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Funding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r>
              <a:rPr lang="da-DK" sz="4400" dirty="0" smtClean="0"/>
              <a:t>No </a:t>
            </a:r>
            <a:r>
              <a:rPr lang="da-DK" sz="4400" dirty="0" err="1" smtClean="0"/>
              <a:t>funding</a:t>
            </a:r>
            <a:r>
              <a:rPr lang="da-DK" sz="4400" dirty="0" smtClean="0"/>
              <a:t> – </a:t>
            </a:r>
            <a:r>
              <a:rPr lang="da-DK" sz="4400" dirty="0" err="1" smtClean="0"/>
              <a:t>only</a:t>
            </a:r>
            <a:r>
              <a:rPr lang="da-DK" sz="4400" dirty="0" smtClean="0"/>
              <a:t> </a:t>
            </a:r>
            <a:r>
              <a:rPr lang="da-DK" sz="4400" dirty="0" err="1" smtClean="0"/>
              <a:t>limited</a:t>
            </a:r>
            <a:r>
              <a:rPr lang="da-DK" sz="4400" dirty="0" smtClean="0"/>
              <a:t> seed </a:t>
            </a:r>
            <a:r>
              <a:rPr lang="da-DK" sz="4400" dirty="0" err="1" smtClean="0"/>
              <a:t>money</a:t>
            </a:r>
            <a:r>
              <a:rPr lang="da-DK" sz="4400" dirty="0" smtClean="0"/>
              <a:t> for smaller </a:t>
            </a:r>
            <a:r>
              <a:rPr lang="da-DK" sz="4400" dirty="0" err="1" smtClean="0"/>
              <a:t>projects</a:t>
            </a:r>
            <a:r>
              <a:rPr lang="da-DK" sz="4400" dirty="0" smtClean="0"/>
              <a:t>!</a:t>
            </a:r>
            <a:endParaRPr lang="da-DK" sz="4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28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Open Access - parameters for succes (1)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62013" y="1252025"/>
            <a:ext cx="8945562" cy="4902713"/>
          </a:xfrm>
        </p:spPr>
        <p:txBody>
          <a:bodyPr/>
          <a:lstStyle/>
          <a:p>
            <a:r>
              <a:rPr lang="da-DK" dirty="0" err="1" smtClean="0">
                <a:solidFill>
                  <a:schemeClr val="accent5"/>
                </a:solidFill>
              </a:rPr>
              <a:t>Universities</a:t>
            </a:r>
            <a:r>
              <a:rPr lang="da-DK" dirty="0" smtClean="0">
                <a:solidFill>
                  <a:schemeClr val="accent5"/>
                </a:solidFill>
              </a:rPr>
              <a:t> and </a:t>
            </a:r>
            <a:r>
              <a:rPr lang="da-DK" dirty="0" err="1" smtClean="0">
                <a:solidFill>
                  <a:schemeClr val="accent5"/>
                </a:solidFill>
              </a:rPr>
              <a:t>Governmental</a:t>
            </a:r>
            <a:r>
              <a:rPr lang="da-DK" dirty="0" smtClean="0">
                <a:solidFill>
                  <a:schemeClr val="accent5"/>
                </a:solidFill>
              </a:rPr>
              <a:t> Research 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Local Open Access policy </a:t>
            </a:r>
            <a:r>
              <a:rPr lang="da-DK" dirty="0" err="1" smtClean="0"/>
              <a:t>supported</a:t>
            </a:r>
            <a:r>
              <a:rPr lang="da-DK" dirty="0" smtClean="0"/>
              <a:t> by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Local </a:t>
            </a:r>
            <a:r>
              <a:rPr lang="da-DK" dirty="0" err="1" smtClean="0"/>
              <a:t>infrastructures</a:t>
            </a:r>
            <a:r>
              <a:rPr lang="da-DK" dirty="0" smtClean="0"/>
              <a:t> must </a:t>
            </a:r>
            <a:r>
              <a:rPr lang="da-DK" dirty="0" err="1" smtClean="0"/>
              <a:t>be</a:t>
            </a:r>
            <a:r>
              <a:rPr lang="da-DK" dirty="0" smtClean="0"/>
              <a:t> in </a:t>
            </a:r>
            <a:r>
              <a:rPr lang="da-DK" dirty="0" err="1" smtClean="0"/>
              <a:t>place</a:t>
            </a: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 smtClean="0"/>
              <a:t>Campaigns</a:t>
            </a:r>
            <a:r>
              <a:rPr lang="da-DK" dirty="0"/>
              <a:t>,</a:t>
            </a:r>
            <a:r>
              <a:rPr lang="da-DK" dirty="0" smtClean="0"/>
              <a:t> </a:t>
            </a:r>
            <a:r>
              <a:rPr lang="da-DK" dirty="0" err="1" smtClean="0"/>
              <a:t>incentives</a:t>
            </a:r>
            <a:r>
              <a:rPr lang="da-DK" dirty="0" smtClean="0"/>
              <a:t> and service </a:t>
            </a:r>
            <a:r>
              <a:rPr lang="da-DK" dirty="0" err="1" smtClean="0"/>
              <a:t>directed</a:t>
            </a:r>
            <a:r>
              <a:rPr lang="da-DK" dirty="0" smtClean="0"/>
              <a:t> at researchers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Information to companies of </a:t>
            </a:r>
            <a:r>
              <a:rPr lang="en-US" dirty="0"/>
              <a:t>the opportunities to obtain state-of-the-art research for their </a:t>
            </a:r>
            <a:r>
              <a:rPr lang="en-US" dirty="0" smtClean="0"/>
              <a:t>innovation</a:t>
            </a: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C00000"/>
                </a:solidFill>
              </a:rPr>
              <a:t>Realise the potential for </a:t>
            </a:r>
            <a:r>
              <a:rPr lang="da-DK" u="sng" dirty="0" smtClean="0">
                <a:solidFill>
                  <a:srgbClr val="C00000"/>
                </a:solidFill>
              </a:rPr>
              <a:t>legal </a:t>
            </a:r>
            <a:r>
              <a:rPr lang="da-DK" dirty="0" smtClean="0">
                <a:solidFill>
                  <a:srgbClr val="C00000"/>
                </a:solidFill>
              </a:rPr>
              <a:t>Open Access </a:t>
            </a:r>
            <a:r>
              <a:rPr lang="da-DK" dirty="0" err="1" smtClean="0">
                <a:solidFill>
                  <a:srgbClr val="C00000"/>
                </a:solidFill>
              </a:rPr>
              <a:t>which</a:t>
            </a:r>
            <a:r>
              <a:rPr lang="da-DK" dirty="0" smtClean="0">
                <a:solidFill>
                  <a:srgbClr val="C00000"/>
                </a:solidFill>
              </a:rPr>
              <a:t> is </a:t>
            </a:r>
            <a:r>
              <a:rPr lang="da-DK" dirty="0" err="1" smtClean="0">
                <a:solidFill>
                  <a:srgbClr val="C00000"/>
                </a:solidFill>
              </a:rPr>
              <a:t>unexploited</a:t>
            </a:r>
            <a:r>
              <a:rPr lang="da-DK" dirty="0" smtClean="0">
                <a:solidFill>
                  <a:srgbClr val="C00000"/>
                </a:solidFill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b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29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976" y="392327"/>
            <a:ext cx="9359599" cy="721249"/>
          </a:xfrm>
        </p:spPr>
        <p:txBody>
          <a:bodyPr/>
          <a:lstStyle/>
          <a:p>
            <a:pPr algn="ctr"/>
            <a:r>
              <a:rPr lang="da-DK" dirty="0" err="1" smtClean="0"/>
              <a:t>Political</a:t>
            </a:r>
            <a:r>
              <a:rPr lang="da-DK" dirty="0" smtClean="0"/>
              <a:t> </a:t>
            </a:r>
            <a:r>
              <a:rPr lang="da-DK" dirty="0" err="1" smtClean="0"/>
              <a:t>background</a:t>
            </a:r>
            <a:r>
              <a:rPr lang="da-DK" dirty="0" smtClean="0"/>
              <a:t> – Open Science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62013" y="1113576"/>
            <a:ext cx="8945562" cy="50411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In 2007 the Danish Government endorsed the </a:t>
            </a:r>
            <a:r>
              <a:rPr lang="en-US" sz="2000" dirty="0"/>
              <a:t>EU Council’s conclusions concerning </a:t>
            </a:r>
            <a:r>
              <a:rPr lang="en-US" sz="2000" dirty="0">
                <a:solidFill>
                  <a:schemeClr val="accent5"/>
                </a:solidFill>
              </a:rPr>
              <a:t>”Scientific information in the digital age: access, dissemination and preservation</a:t>
            </a:r>
            <a:r>
              <a:rPr lang="en-US" sz="2000" dirty="0" smtClean="0">
                <a:solidFill>
                  <a:schemeClr val="accent5"/>
                </a:solidFill>
              </a:rPr>
              <a:t>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Open Access committee placed under the Steering Committee for Denmark´s Electronic Research Library (DEFF) – recommendations for implementation of Open Access in Denmark 2011 (report)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2012: </a:t>
            </a:r>
            <a:r>
              <a:rPr lang="en-US" sz="2000" dirty="0" smtClean="0">
                <a:solidFill>
                  <a:schemeClr val="accent5"/>
                </a:solidFill>
              </a:rPr>
              <a:t>Commission Recommendation on access to and preservation of scientific information</a:t>
            </a:r>
            <a:r>
              <a:rPr lang="en-US" sz="2000" dirty="0" smtClean="0"/>
              <a:t>.</a:t>
            </a:r>
          </a:p>
          <a:p>
            <a:endParaRPr lang="en-US" sz="2000" dirty="0">
              <a:solidFill>
                <a:srgbClr val="8888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/>
                </a:solidFill>
              </a:rPr>
              <a:t>December 2012: Denmark´s </a:t>
            </a:r>
            <a:r>
              <a:rPr lang="en-GB" sz="2000" b="1" dirty="0">
                <a:solidFill>
                  <a:schemeClr val="accent5"/>
                </a:solidFill>
              </a:rPr>
              <a:t>national innovation strategy: Denmark – a nation of solutions: Initiative 17: Strengthen commercial access to </a:t>
            </a:r>
            <a:r>
              <a:rPr lang="en-GB" sz="2000" b="1" dirty="0" smtClean="0">
                <a:solidFill>
                  <a:schemeClr val="accent5"/>
                </a:solidFill>
              </a:rPr>
              <a:t>knowledge: “…..there will be an effort to increase access to publicly financed research articles “</a:t>
            </a:r>
            <a:r>
              <a:rPr lang="en-GB" sz="2000" b="1" dirty="0" smtClean="0">
                <a:solidFill>
                  <a:srgbClr val="888888"/>
                </a:solidFill>
              </a:rPr>
              <a:t>.</a:t>
            </a:r>
          </a:p>
          <a:p>
            <a:pPr marL="342900" indent="-342900">
              <a:buClr>
                <a:srgbClr val="888888"/>
              </a:buClr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September 2013: Open Access to scientific articles - </a:t>
            </a:r>
            <a:r>
              <a:rPr lang="en-US" sz="2000" dirty="0">
                <a:solidFill>
                  <a:srgbClr val="888888"/>
                </a:solidFill>
              </a:rPr>
              <a:t>I</a:t>
            </a:r>
            <a:r>
              <a:rPr lang="en-US" sz="2000" dirty="0" smtClean="0">
                <a:solidFill>
                  <a:srgbClr val="888888"/>
                </a:solidFill>
              </a:rPr>
              <a:t>nternal report, Danish </a:t>
            </a:r>
            <a:r>
              <a:rPr lang="en-US" sz="2000" dirty="0">
                <a:solidFill>
                  <a:srgbClr val="888888"/>
                </a:solidFill>
              </a:rPr>
              <a:t>Agency for Science, Technology and </a:t>
            </a:r>
            <a:r>
              <a:rPr lang="en-US" sz="2000" dirty="0" smtClean="0">
                <a:solidFill>
                  <a:srgbClr val="888888"/>
                </a:solidFill>
              </a:rPr>
              <a:t>Innovation</a:t>
            </a:r>
            <a:r>
              <a:rPr lang="en-US" sz="2000" dirty="0">
                <a:solidFill>
                  <a:srgbClr val="888888"/>
                </a:solidFill>
              </a:rPr>
              <a:t>.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5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Open Access - parameters for succes </a:t>
            </a:r>
            <a:r>
              <a:rPr lang="da-DK" dirty="0" smtClean="0"/>
              <a:t>(2)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accent5"/>
                </a:solidFill>
              </a:rPr>
              <a:t>Public research </a:t>
            </a:r>
            <a:r>
              <a:rPr lang="da-DK" dirty="0" err="1">
                <a:solidFill>
                  <a:schemeClr val="accent5"/>
                </a:solidFill>
              </a:rPr>
              <a:t>councils</a:t>
            </a:r>
            <a:r>
              <a:rPr lang="da-DK" dirty="0">
                <a:solidFill>
                  <a:schemeClr val="accent5"/>
                </a:solidFill>
              </a:rPr>
              <a:t> and public </a:t>
            </a:r>
            <a:r>
              <a:rPr lang="da-DK" dirty="0" err="1" smtClean="0">
                <a:solidFill>
                  <a:schemeClr val="accent5"/>
                </a:solidFill>
              </a:rPr>
              <a:t>foundations</a:t>
            </a:r>
            <a:endParaRPr lang="da-DK" dirty="0" smtClean="0">
              <a:solidFill>
                <a:schemeClr val="accent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 smtClean="0"/>
              <a:t>Enforce</a:t>
            </a:r>
            <a:r>
              <a:rPr lang="da-DK" dirty="0" smtClean="0"/>
              <a:t> the Open Access policy </a:t>
            </a:r>
            <a:r>
              <a:rPr lang="da-DK" dirty="0" err="1" smtClean="0"/>
              <a:t>adopted</a:t>
            </a:r>
            <a:r>
              <a:rPr lang="da-DK" dirty="0" smtClean="0"/>
              <a:t> in 2012!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r>
              <a:rPr lang="da-DK" dirty="0" smtClean="0">
                <a:solidFill>
                  <a:schemeClr val="accent5"/>
                </a:solidFill>
              </a:rPr>
              <a:t>Private research </a:t>
            </a:r>
            <a:r>
              <a:rPr lang="da-DK" dirty="0" err="1" smtClean="0">
                <a:solidFill>
                  <a:schemeClr val="accent5"/>
                </a:solidFill>
              </a:rPr>
              <a:t>foundations</a:t>
            </a:r>
            <a:endParaRPr lang="da-DK" dirty="0" smtClean="0">
              <a:solidFill>
                <a:schemeClr val="accent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Support the national </a:t>
            </a:r>
            <a:r>
              <a:rPr lang="da-DK" dirty="0" err="1" smtClean="0"/>
              <a:t>strategy</a:t>
            </a:r>
            <a:r>
              <a:rPr lang="da-DK" dirty="0" smtClean="0"/>
              <a:t> by </a:t>
            </a:r>
            <a:r>
              <a:rPr lang="da-DK" dirty="0" err="1" smtClean="0"/>
              <a:t>adopting</a:t>
            </a:r>
            <a:r>
              <a:rPr lang="da-DK" dirty="0" smtClean="0"/>
              <a:t> </a:t>
            </a:r>
            <a:r>
              <a:rPr lang="da-DK" dirty="0" err="1" smtClean="0"/>
              <a:t>local</a:t>
            </a:r>
            <a:r>
              <a:rPr lang="da-DK" dirty="0" smtClean="0"/>
              <a:t> </a:t>
            </a:r>
            <a:r>
              <a:rPr lang="da-DK" dirty="0" err="1" smtClean="0"/>
              <a:t>policies</a:t>
            </a:r>
            <a:r>
              <a:rPr lang="da-DK" dirty="0" smtClean="0"/>
              <a:t> on Open Access</a:t>
            </a:r>
          </a:p>
          <a:p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30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Open Access - parameters for succes </a:t>
            </a:r>
            <a:r>
              <a:rPr lang="da-DK" dirty="0" smtClean="0"/>
              <a:t>(3)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accent5"/>
                </a:solidFill>
              </a:rPr>
              <a:t>Denmark´s</a:t>
            </a:r>
            <a:r>
              <a:rPr lang="da-DK" dirty="0" smtClean="0">
                <a:solidFill>
                  <a:schemeClr val="accent5"/>
                </a:solidFill>
              </a:rPr>
              <a:t> </a:t>
            </a:r>
            <a:r>
              <a:rPr lang="da-DK" dirty="0">
                <a:solidFill>
                  <a:schemeClr val="accent5"/>
                </a:solidFill>
              </a:rPr>
              <a:t>Electronic Research Library (DEFF)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 smtClean="0"/>
              <a:t>Negotiations</a:t>
            </a:r>
            <a:r>
              <a:rPr lang="da-DK" dirty="0" smtClean="0"/>
              <a:t> with </a:t>
            </a:r>
            <a:r>
              <a:rPr lang="da-DK" dirty="0" err="1" smtClean="0"/>
              <a:t>publishers</a:t>
            </a:r>
            <a:r>
              <a:rPr lang="da-DK" dirty="0" smtClean="0"/>
              <a:t> in </a:t>
            </a:r>
            <a:r>
              <a:rPr lang="da-DK" dirty="0" err="1" smtClean="0"/>
              <a:t>favour</a:t>
            </a:r>
            <a:r>
              <a:rPr lang="da-DK" dirty="0" smtClean="0"/>
              <a:t> of </a:t>
            </a:r>
            <a:r>
              <a:rPr lang="da-DK" dirty="0" err="1" smtClean="0"/>
              <a:t>targets</a:t>
            </a:r>
            <a:r>
              <a:rPr lang="da-DK" dirty="0" smtClean="0"/>
              <a:t> of the National </a:t>
            </a:r>
            <a:r>
              <a:rPr lang="da-DK" dirty="0" err="1" smtClean="0"/>
              <a:t>strategy</a:t>
            </a:r>
            <a:endParaRPr lang="da-DK" dirty="0" smtClean="0"/>
          </a:p>
          <a:p>
            <a:r>
              <a:rPr lang="da-DK" dirty="0" smtClean="0">
                <a:solidFill>
                  <a:schemeClr val="accent5"/>
                </a:solidFill>
              </a:rPr>
              <a:t>Researchers</a:t>
            </a:r>
            <a:endParaRPr lang="da-DK" dirty="0">
              <a:solidFill>
                <a:schemeClr val="accent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u="sng" dirty="0" err="1" smtClean="0"/>
              <a:t>Use</a:t>
            </a:r>
            <a:r>
              <a:rPr lang="da-DK" dirty="0" smtClean="0"/>
              <a:t> the right to green Open Access, if the journal </a:t>
            </a:r>
            <a:r>
              <a:rPr lang="da-DK" dirty="0" err="1" smtClean="0"/>
              <a:t>allows</a:t>
            </a:r>
            <a:r>
              <a:rPr lang="da-DK" dirty="0" smtClean="0"/>
              <a:t> Open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 smtClean="0"/>
              <a:t>Ensure</a:t>
            </a:r>
            <a:r>
              <a:rPr lang="da-DK" dirty="0" smtClean="0"/>
              <a:t> </a:t>
            </a:r>
            <a:r>
              <a:rPr lang="en-US" dirty="0" smtClean="0"/>
              <a:t>that researchers keep </a:t>
            </a:r>
            <a:r>
              <a:rPr lang="en-US" dirty="0"/>
              <a:t>part of </a:t>
            </a:r>
            <a:r>
              <a:rPr lang="en-US" dirty="0" smtClean="0"/>
              <a:t>their copyright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31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Open Access - parameters for succes </a:t>
            </a:r>
            <a:r>
              <a:rPr lang="da-DK" dirty="0" smtClean="0"/>
              <a:t>(4)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accent5"/>
                </a:solidFill>
              </a:rPr>
              <a:t>Government</a:t>
            </a:r>
            <a:endParaRPr lang="da-DK" dirty="0" smtClean="0">
              <a:solidFill>
                <a:schemeClr val="accent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 smtClean="0"/>
              <a:t>Political</a:t>
            </a:r>
            <a:r>
              <a:rPr lang="da-DK" dirty="0" smtClean="0"/>
              <a:t> support for and </a:t>
            </a:r>
            <a:r>
              <a:rPr lang="da-DK" dirty="0" err="1" smtClean="0"/>
              <a:t>focus</a:t>
            </a:r>
            <a:r>
              <a:rPr lang="da-DK" dirty="0" smtClean="0"/>
              <a:t> on Open </a:t>
            </a:r>
            <a:r>
              <a:rPr lang="da-DK" dirty="0" err="1" smtClean="0"/>
              <a:t>Open</a:t>
            </a:r>
            <a:r>
              <a:rPr lang="da-DK" dirty="0" smtClean="0"/>
              <a:t>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Push the </a:t>
            </a:r>
            <a:r>
              <a:rPr lang="da-DK" dirty="0" err="1" smtClean="0"/>
              <a:t>process</a:t>
            </a:r>
            <a:r>
              <a:rPr lang="da-DK" dirty="0" smtClean="0"/>
              <a:t> forward by </a:t>
            </a:r>
            <a:r>
              <a:rPr lang="da-DK" dirty="0" err="1" smtClean="0"/>
              <a:t>coordinating</a:t>
            </a:r>
            <a:r>
              <a:rPr lang="da-DK" dirty="0" smtClean="0"/>
              <a:t> measures, </a:t>
            </a:r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dirty="0" err="1" smtClean="0"/>
              <a:t>running</a:t>
            </a:r>
            <a:r>
              <a:rPr lang="da-DK" dirty="0" smtClean="0"/>
              <a:t> and </a:t>
            </a:r>
            <a:r>
              <a:rPr lang="da-DK" dirty="0" err="1" smtClean="0"/>
              <a:t>chairing</a:t>
            </a:r>
            <a:r>
              <a:rPr lang="da-DK" dirty="0" smtClean="0"/>
              <a:t> the National </a:t>
            </a:r>
            <a:r>
              <a:rPr lang="da-DK" dirty="0" err="1" smtClean="0"/>
              <a:t>Steering</a:t>
            </a:r>
            <a:r>
              <a:rPr lang="da-DK" dirty="0" smtClean="0"/>
              <a:t> </a:t>
            </a:r>
            <a:r>
              <a:rPr lang="da-DK" dirty="0" err="1" smtClean="0"/>
              <a:t>Comittee</a:t>
            </a:r>
            <a:r>
              <a:rPr lang="da-DK" dirty="0" smtClean="0"/>
              <a:t> on Open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International </a:t>
            </a:r>
            <a:r>
              <a:rPr lang="da-DK" dirty="0" err="1" smtClean="0"/>
              <a:t>cooperation</a:t>
            </a:r>
            <a:r>
              <a:rPr lang="da-DK" dirty="0" smtClean="0"/>
              <a:t> and </a:t>
            </a:r>
            <a:r>
              <a:rPr lang="da-DK" dirty="0" err="1" smtClean="0"/>
              <a:t>alignment</a:t>
            </a:r>
            <a:r>
              <a:rPr lang="da-DK" dirty="0" smtClean="0"/>
              <a:t> of </a:t>
            </a:r>
            <a:r>
              <a:rPr lang="da-DK" dirty="0" err="1" smtClean="0"/>
              <a:t>policies</a:t>
            </a: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32</a:t>
            </a:fld>
            <a:endParaRPr lang="da-DK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Aarhus University, 27.10.2014 - Special Adviser Hanne-Louise Kirkegaard</a:t>
            </a:r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88888"/>
                </a:solidFill>
              </a:rPr>
              <a:t>Open Access in Denmark - new politics and demands</a:t>
            </a:r>
            <a:endParaRPr lang="da-DK">
              <a:solidFill>
                <a:srgbClr val="888888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>
                <a:solidFill>
                  <a:srgbClr val="888888"/>
                </a:solidFill>
              </a:rPr>
              <a:t> Side </a:t>
            </a:r>
            <a:fld id="{68928AE5-A156-4245-B132-27AD3A5D82E6}" type="slidenum">
              <a:rPr lang="da-DK" smtClean="0">
                <a:solidFill>
                  <a:srgbClr val="888888"/>
                </a:solidFill>
              </a:rPr>
              <a:pPr/>
              <a:t>33</a:t>
            </a:fld>
            <a:endParaRPr lang="da-DK" dirty="0">
              <a:solidFill>
                <a:srgbClr val="888888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450000" y="3940630"/>
            <a:ext cx="11278281" cy="1837318"/>
          </a:xfrm>
        </p:spPr>
        <p:txBody>
          <a:bodyPr/>
          <a:lstStyle/>
          <a:p>
            <a:r>
              <a:rPr lang="da-DK" dirty="0" smtClean="0"/>
              <a:t>More information on Open Access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found</a:t>
            </a:r>
            <a:r>
              <a:rPr lang="da-DK" dirty="0" smtClean="0"/>
              <a:t> on the Danish </a:t>
            </a:r>
            <a:r>
              <a:rPr lang="da-DK" dirty="0" err="1" smtClean="0"/>
              <a:t>Ministry</a:t>
            </a:r>
            <a:r>
              <a:rPr lang="da-DK" dirty="0" smtClean="0"/>
              <a:t> of </a:t>
            </a:r>
            <a:r>
              <a:rPr lang="da-DK" dirty="0" err="1" smtClean="0"/>
              <a:t>Higher</a:t>
            </a:r>
            <a:r>
              <a:rPr lang="da-DK" dirty="0" smtClean="0"/>
              <a:t> Education and </a:t>
            </a:r>
            <a:r>
              <a:rPr lang="da-DK" dirty="0" err="1" smtClean="0"/>
              <a:t>Science´s</a:t>
            </a:r>
            <a:r>
              <a:rPr lang="da-DK" dirty="0" smtClean="0"/>
              <a:t> webpage: </a:t>
            </a:r>
          </a:p>
          <a:p>
            <a:r>
              <a:rPr lang="da-DK" dirty="0" smtClean="0"/>
              <a:t>www.ufm.dk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29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Danish National </a:t>
            </a:r>
            <a:r>
              <a:rPr lang="da-DK" sz="2400" dirty="0" err="1"/>
              <a:t>S</a:t>
            </a:r>
            <a:r>
              <a:rPr lang="da-DK" sz="2400" dirty="0" err="1" smtClean="0"/>
              <a:t>trategy</a:t>
            </a:r>
            <a:r>
              <a:rPr lang="da-DK" sz="2400" dirty="0" smtClean="0"/>
              <a:t> for Open Access to Scientific </a:t>
            </a:r>
            <a:r>
              <a:rPr lang="da-DK" sz="2400" dirty="0" err="1" smtClean="0"/>
              <a:t>Articles</a:t>
            </a:r>
            <a:endParaRPr lang="da-DK" sz="24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551543" y="1535327"/>
            <a:ext cx="3520395" cy="46194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 smtClean="0"/>
              <a:t>Announced</a:t>
            </a:r>
            <a:r>
              <a:rPr lang="da-DK" dirty="0" smtClean="0"/>
              <a:t> on </a:t>
            </a:r>
            <a:r>
              <a:rPr lang="da-DK" dirty="0" err="1" smtClean="0"/>
              <a:t>EuroScience</a:t>
            </a:r>
            <a:r>
              <a:rPr lang="da-DK" dirty="0" smtClean="0"/>
              <a:t> </a:t>
            </a:r>
            <a:r>
              <a:rPr lang="da-DK" dirty="0"/>
              <a:t>Open Forum </a:t>
            </a:r>
            <a:r>
              <a:rPr lang="da-DK" dirty="0" smtClean="0"/>
              <a:t>(ESOF) in </a:t>
            </a:r>
            <a:r>
              <a:rPr lang="da-DK" dirty="0"/>
              <a:t>Copenhagen </a:t>
            </a:r>
            <a:r>
              <a:rPr lang="da-DK" dirty="0" smtClean="0"/>
              <a:t>24th of June 2014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Minister for </a:t>
            </a:r>
            <a:r>
              <a:rPr lang="da-DK" dirty="0" err="1" smtClean="0"/>
              <a:t>Higher</a:t>
            </a:r>
            <a:r>
              <a:rPr lang="da-DK" dirty="0" smtClean="0"/>
              <a:t> Education and Science </a:t>
            </a:r>
            <a:r>
              <a:rPr lang="da-DK" b="1" dirty="0" smtClean="0"/>
              <a:t>Sofie Carsten Nielsen </a:t>
            </a:r>
            <a:r>
              <a:rPr lang="da-DK" dirty="0" smtClean="0"/>
              <a:t>presents the </a:t>
            </a:r>
            <a:r>
              <a:rPr lang="da-DK" dirty="0" err="1" smtClean="0"/>
              <a:t>strategy</a:t>
            </a:r>
            <a:r>
              <a:rPr lang="da-DK" dirty="0" smtClean="0"/>
              <a:t> at </a:t>
            </a:r>
            <a:r>
              <a:rPr lang="da-DK" dirty="0" err="1" smtClean="0"/>
              <a:t>NordForsk</a:t>
            </a:r>
            <a:r>
              <a:rPr lang="da-DK" dirty="0" smtClean="0"/>
              <a:t>-session: Scientific </a:t>
            </a:r>
            <a:r>
              <a:rPr lang="da-DK" dirty="0" err="1" smtClean="0"/>
              <a:t>Impact</a:t>
            </a:r>
            <a:r>
              <a:rPr lang="da-DK" dirty="0" smtClean="0"/>
              <a:t> and Open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r="1232"/>
          <a:stretch>
            <a:fillRect/>
          </a:stretch>
        </p:blipFill>
        <p:spPr>
          <a:xfrm>
            <a:off x="4305301" y="1092200"/>
            <a:ext cx="7400376" cy="4931229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Open Access in Denmark - new politics and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2" name="Tekstboks 11"/>
          <p:cNvSpPr txBox="1"/>
          <p:nvPr/>
        </p:nvSpPr>
        <p:spPr>
          <a:xfrm>
            <a:off x="4305301" y="6023429"/>
            <a:ext cx="50418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 smtClean="0"/>
              <a:t>Foto: </a:t>
            </a:r>
            <a:r>
              <a:rPr lang="da-DK" dirty="0" err="1" smtClean="0"/>
              <a:t>NordForsk</a:t>
            </a:r>
            <a:r>
              <a:rPr lang="da-DK" dirty="0" smtClean="0"/>
              <a:t>/Terje </a:t>
            </a:r>
            <a:r>
              <a:rPr lang="da-DK" dirty="0" err="1" smtClean="0"/>
              <a:t>Heiestad</a:t>
            </a:r>
            <a:endParaRPr lang="da-DK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Danish National </a:t>
            </a:r>
            <a:r>
              <a:rPr lang="da-DK" dirty="0" err="1" smtClean="0"/>
              <a:t>Strategy</a:t>
            </a:r>
            <a:r>
              <a:rPr lang="da-DK" dirty="0" smtClean="0"/>
              <a:t> on Open Access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200" b="1" u="sng" dirty="0" smtClean="0"/>
              <a:t>Vision</a:t>
            </a:r>
            <a:endParaRPr lang="da-DK" sz="3200" dirty="0" smtClean="0"/>
          </a:p>
          <a:p>
            <a:endParaRPr lang="da-DK" sz="3200" b="1" u="sng" dirty="0"/>
          </a:p>
          <a:p>
            <a:r>
              <a:rPr lang="en-GB" sz="3200" dirty="0"/>
              <a:t>To create </a:t>
            </a:r>
            <a:r>
              <a:rPr lang="en-GB" sz="3200" i="1" dirty="0"/>
              <a:t>free access </a:t>
            </a:r>
            <a:r>
              <a:rPr lang="en-GB" sz="3200" dirty="0"/>
              <a:t>for all citizens, researchers and companies </a:t>
            </a:r>
            <a:r>
              <a:rPr lang="en-GB" sz="3200" i="1" dirty="0"/>
              <a:t>to all research articles</a:t>
            </a:r>
            <a:r>
              <a:rPr lang="en-GB" sz="3200" dirty="0"/>
              <a:t> from Danish research institutions financed by public authorities and/or private foundations.</a:t>
            </a:r>
            <a:endParaRPr lang="da-DK" sz="3200" dirty="0"/>
          </a:p>
          <a:p>
            <a:endParaRPr lang="da-DK" sz="3200" b="1" u="sng" dirty="0"/>
          </a:p>
        </p:txBody>
      </p:sp>
      <p:pic>
        <p:nvPicPr>
          <p:cNvPr id="13" name="Pladsholder til billede 1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r="14690"/>
          <a:stretch>
            <a:fillRect/>
          </a:stretch>
        </p:blipFill>
        <p:spPr/>
      </p:pic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15" y="1092200"/>
            <a:ext cx="3869645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9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Danish National </a:t>
            </a:r>
            <a:r>
              <a:rPr lang="da-DK" dirty="0" err="1" smtClean="0"/>
              <a:t>Strategy</a:t>
            </a:r>
            <a:r>
              <a:rPr lang="da-DK" dirty="0" smtClean="0"/>
              <a:t> on Open Access to </a:t>
            </a:r>
            <a:r>
              <a:rPr lang="da-DK" dirty="0"/>
              <a:t>S</a:t>
            </a:r>
            <a:r>
              <a:rPr lang="da-DK" dirty="0" smtClean="0"/>
              <a:t>cientific </a:t>
            </a:r>
            <a:r>
              <a:rPr lang="da-DK" dirty="0" err="1"/>
              <a:t>A</a:t>
            </a:r>
            <a:r>
              <a:rPr lang="da-DK" dirty="0" err="1" smtClean="0"/>
              <a:t>rticles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200" b="1" u="sng" dirty="0" smtClean="0"/>
              <a:t>Targets</a:t>
            </a:r>
          </a:p>
          <a:p>
            <a:endParaRPr lang="da-DK" sz="3200" dirty="0" smtClean="0"/>
          </a:p>
          <a:p>
            <a:r>
              <a:rPr lang="en-GB" i="1" u="sng" dirty="0"/>
              <a:t>To</a:t>
            </a:r>
            <a:r>
              <a:rPr lang="en-GB" i="1" dirty="0"/>
              <a:t> achieve by 2017 </a:t>
            </a:r>
            <a:r>
              <a:rPr lang="en-GB" dirty="0"/>
              <a:t>via digital archives – repositories – unimpeded, digital access for all to </a:t>
            </a:r>
            <a:r>
              <a:rPr lang="en-GB" i="1" dirty="0"/>
              <a:t>80 per cent </a:t>
            </a:r>
            <a:r>
              <a:rPr lang="en-GB" dirty="0"/>
              <a:t>of Danish peer-reviewed scientific articles from Danish research institutions published in 2016.</a:t>
            </a:r>
            <a:endParaRPr lang="da-DK" dirty="0"/>
          </a:p>
          <a:p>
            <a:r>
              <a:rPr lang="en-GB" dirty="0"/>
              <a:t> </a:t>
            </a:r>
            <a:endParaRPr lang="da-DK" dirty="0"/>
          </a:p>
          <a:p>
            <a:r>
              <a:rPr lang="en-GB" i="1" u="sng" dirty="0"/>
              <a:t>To</a:t>
            </a:r>
            <a:r>
              <a:rPr lang="en-GB" i="1" dirty="0"/>
              <a:t> achieve from 2022 </a:t>
            </a:r>
            <a:r>
              <a:rPr lang="en-GB" dirty="0"/>
              <a:t>and onwards unimpeded, digital access for all to </a:t>
            </a:r>
            <a:r>
              <a:rPr lang="en-GB" i="1" dirty="0"/>
              <a:t>100 per cent </a:t>
            </a:r>
            <a:r>
              <a:rPr lang="en-GB" dirty="0"/>
              <a:t>of all Danish peer-reviewed scientific articles from Danish research institutions published from 2021 and onwards.</a:t>
            </a:r>
            <a:endParaRPr lang="da-DK" dirty="0"/>
          </a:p>
          <a:p>
            <a:endParaRPr lang="da-DK" sz="3200" b="1" u="sng" dirty="0"/>
          </a:p>
          <a:p>
            <a:endParaRPr lang="da-DK" sz="3200" b="1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1796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9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976" y="458796"/>
            <a:ext cx="9359599" cy="1143000"/>
          </a:xfrm>
        </p:spPr>
        <p:txBody>
          <a:bodyPr/>
          <a:lstStyle/>
          <a:p>
            <a:r>
              <a:rPr lang="en-US" sz="2800" dirty="0" smtClean="0"/>
              <a:t>The National Strategy on Open </a:t>
            </a:r>
            <a:r>
              <a:rPr lang="en-US" sz="2800" dirty="0" err="1" smtClean="0"/>
              <a:t>Acces</a:t>
            </a:r>
            <a:r>
              <a:rPr lang="en-US" sz="2800" dirty="0" smtClean="0"/>
              <a:t> -  </a:t>
            </a:r>
            <a:r>
              <a:rPr lang="da-DK" sz="2800" dirty="0" err="1" smtClean="0"/>
              <a:t>focus</a:t>
            </a:r>
            <a:r>
              <a:rPr lang="da-DK" sz="2800" dirty="0" smtClean="0"/>
              <a:t> </a:t>
            </a:r>
            <a:r>
              <a:rPr lang="da-DK" sz="2800" dirty="0" err="1" smtClean="0"/>
              <a:t>areas</a:t>
            </a:r>
            <a:endParaRPr lang="da-DK" sz="2800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862013" y="1072663"/>
            <a:ext cx="8945562" cy="4695091"/>
          </a:xfrm>
        </p:spPr>
        <p:txBody>
          <a:bodyPr/>
          <a:lstStyle/>
          <a:p>
            <a:endParaRPr lang="da-DK" sz="2800" dirty="0" smtClean="0"/>
          </a:p>
          <a:p>
            <a:r>
              <a:rPr lang="da-DK" sz="2800" dirty="0" err="1" smtClean="0"/>
              <a:t>Primarily</a:t>
            </a:r>
            <a:r>
              <a:rPr lang="da-DK" sz="2800" dirty="0" smtClean="0"/>
              <a:t> the </a:t>
            </a:r>
            <a:r>
              <a:rPr lang="da-DK" sz="2800" dirty="0" smtClean="0">
                <a:solidFill>
                  <a:schemeClr val="accent5"/>
                </a:solidFill>
              </a:rPr>
              <a:t>green model </a:t>
            </a:r>
            <a:r>
              <a:rPr lang="da-DK" sz="2800" dirty="0" smtClean="0"/>
              <a:t>– the </a:t>
            </a:r>
            <a:r>
              <a:rPr lang="da-DK" sz="2800" dirty="0" smtClean="0">
                <a:solidFill>
                  <a:srgbClr val="FFC000"/>
                </a:solidFill>
              </a:rPr>
              <a:t>golden</a:t>
            </a:r>
            <a:r>
              <a:rPr lang="da-DK" sz="2800" dirty="0" smtClean="0"/>
              <a:t> </a:t>
            </a:r>
            <a:r>
              <a:rPr lang="da-DK" sz="2800" dirty="0" smtClean="0">
                <a:solidFill>
                  <a:srgbClr val="FFC000"/>
                </a:solidFill>
              </a:rPr>
              <a:t>model </a:t>
            </a:r>
            <a:r>
              <a:rPr lang="da-DK" sz="2800" dirty="0" smtClean="0"/>
              <a:t>is ok if it </a:t>
            </a:r>
            <a:r>
              <a:rPr lang="da-DK" sz="2800" dirty="0" err="1" smtClean="0"/>
              <a:t>doesn´t</a:t>
            </a:r>
            <a:r>
              <a:rPr lang="da-DK" sz="2800" dirty="0" smtClean="0"/>
              <a:t> </a:t>
            </a:r>
            <a:r>
              <a:rPr lang="da-DK" sz="2800" dirty="0" err="1" smtClean="0"/>
              <a:t>imply</a:t>
            </a:r>
            <a:r>
              <a:rPr lang="da-DK" sz="2800" dirty="0" smtClean="0"/>
              <a:t> </a:t>
            </a:r>
            <a:r>
              <a:rPr lang="da-DK" sz="2800" dirty="0" err="1" smtClean="0"/>
              <a:t>extra</a:t>
            </a:r>
            <a:r>
              <a:rPr lang="da-DK" sz="2800" dirty="0" smtClean="0"/>
              <a:t> </a:t>
            </a:r>
            <a:r>
              <a:rPr lang="da-DK" sz="2800" dirty="0" err="1" smtClean="0"/>
              <a:t>costs</a:t>
            </a:r>
            <a:r>
              <a:rPr lang="da-DK" sz="2800" dirty="0" smtClean="0"/>
              <a:t> for </a:t>
            </a:r>
            <a:r>
              <a:rPr lang="da-DK" sz="2800" dirty="0" err="1" smtClean="0"/>
              <a:t>publishing</a:t>
            </a:r>
            <a:endParaRPr lang="da-DK" sz="2800" dirty="0" smtClean="0"/>
          </a:p>
          <a:p>
            <a:endParaRPr lang="da-DK" sz="2800" dirty="0"/>
          </a:p>
          <a:p>
            <a:r>
              <a:rPr lang="en-US" sz="2800" dirty="0"/>
              <a:t>Examine the opportunity for a long-term cost-effective transition to the golden model</a:t>
            </a:r>
          </a:p>
          <a:p>
            <a:pPr marL="0" indent="0">
              <a:buNone/>
            </a:pPr>
            <a:endParaRPr lang="da-DK" sz="2800" dirty="0" smtClean="0"/>
          </a:p>
          <a:p>
            <a:r>
              <a:rPr lang="da-DK" sz="2800" dirty="0" smtClean="0"/>
              <a:t>Collaboration </a:t>
            </a:r>
            <a:r>
              <a:rPr lang="da-DK" sz="2800" dirty="0" err="1" smtClean="0"/>
              <a:t>between</a:t>
            </a:r>
            <a:r>
              <a:rPr lang="da-DK" sz="2800" dirty="0" smtClean="0"/>
              <a:t> relevant </a:t>
            </a:r>
            <a:r>
              <a:rPr lang="da-DK" sz="2800" dirty="0" err="1" smtClean="0"/>
              <a:t>actors</a:t>
            </a:r>
            <a:r>
              <a:rPr lang="da-DK" sz="2800" dirty="0" smtClean="0"/>
              <a:t> – </a:t>
            </a:r>
            <a:r>
              <a:rPr lang="da-DK" sz="2800" dirty="0" err="1" smtClean="0">
                <a:solidFill>
                  <a:schemeClr val="accent3"/>
                </a:solidFill>
              </a:rPr>
              <a:t>no</a:t>
            </a:r>
            <a:r>
              <a:rPr lang="da-DK" sz="2800" dirty="0" smtClean="0">
                <a:solidFill>
                  <a:schemeClr val="accent3"/>
                </a:solidFill>
              </a:rPr>
              <a:t> </a:t>
            </a:r>
            <a:r>
              <a:rPr lang="da-DK" sz="2800" dirty="0" err="1" smtClean="0">
                <a:solidFill>
                  <a:schemeClr val="accent3"/>
                </a:solidFill>
              </a:rPr>
              <a:t>legislation</a:t>
            </a:r>
            <a:endParaRPr lang="da-DK" sz="28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r>
              <a:rPr lang="da-DK" sz="2800" dirty="0" err="1" smtClean="0"/>
              <a:t>Ensure</a:t>
            </a:r>
            <a:r>
              <a:rPr lang="da-DK" sz="2800" dirty="0" smtClean="0"/>
              <a:t> </a:t>
            </a:r>
            <a:r>
              <a:rPr lang="da-DK" sz="2800" dirty="0" err="1" smtClean="0"/>
              <a:t>that</a:t>
            </a:r>
            <a:r>
              <a:rPr lang="da-DK" sz="2800" dirty="0" smtClean="0"/>
              <a:t> </a:t>
            </a:r>
            <a:r>
              <a:rPr lang="en-US" sz="2800" dirty="0" smtClean="0"/>
              <a:t>that researchers </a:t>
            </a:r>
            <a:r>
              <a:rPr lang="en-US" sz="2800" dirty="0"/>
              <a:t>keep part of their </a:t>
            </a:r>
            <a:r>
              <a:rPr lang="en-US" sz="2800" dirty="0" smtClean="0"/>
              <a:t>copyright</a:t>
            </a:r>
          </a:p>
          <a:p>
            <a:endParaRPr lang="en-US" sz="2800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68928AE5-A156-4245-B132-27AD3A5D82E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6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888888"/>
                </a:solidFill>
              </a:rPr>
              <a:t>The National Strategy on Open </a:t>
            </a:r>
            <a:r>
              <a:rPr lang="en-US" sz="2800" dirty="0" err="1">
                <a:solidFill>
                  <a:srgbClr val="888888"/>
                </a:solidFill>
              </a:rPr>
              <a:t>Acces</a:t>
            </a:r>
            <a:r>
              <a:rPr lang="en-US" sz="2800" dirty="0">
                <a:solidFill>
                  <a:srgbClr val="888888"/>
                </a:solidFill>
              </a:rPr>
              <a:t> -  </a:t>
            </a:r>
            <a:r>
              <a:rPr lang="da-DK" sz="2800" dirty="0" err="1">
                <a:solidFill>
                  <a:srgbClr val="888888"/>
                </a:solidFill>
              </a:rPr>
              <a:t>focus</a:t>
            </a:r>
            <a:r>
              <a:rPr lang="da-DK" sz="2800" dirty="0">
                <a:solidFill>
                  <a:srgbClr val="888888"/>
                </a:solidFill>
              </a:rPr>
              <a:t> </a:t>
            </a:r>
            <a:r>
              <a:rPr lang="da-DK" sz="2800" dirty="0" err="1">
                <a:solidFill>
                  <a:srgbClr val="888888"/>
                </a:solidFill>
              </a:rPr>
              <a:t>areas</a:t>
            </a:r>
            <a:r>
              <a:rPr lang="en-US" dirty="0" smtClean="0"/>
              <a:t> (2)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62013" y="1433146"/>
            <a:ext cx="8945562" cy="4721592"/>
          </a:xfrm>
        </p:spPr>
        <p:txBody>
          <a:bodyPr/>
          <a:lstStyle/>
          <a:p>
            <a:r>
              <a:rPr lang="en-US" sz="2800" dirty="0"/>
              <a:t>The implementation of Open Access is to be monitored on an ongoing </a:t>
            </a:r>
            <a:r>
              <a:rPr lang="en-US" sz="2800" dirty="0" smtClean="0"/>
              <a:t>basis</a:t>
            </a:r>
          </a:p>
          <a:p>
            <a:endParaRPr lang="en-US" sz="2800" dirty="0" smtClean="0"/>
          </a:p>
          <a:p>
            <a:r>
              <a:rPr lang="en-US" sz="2800" dirty="0"/>
              <a:t>Researchers are to be informed of </a:t>
            </a:r>
            <a:r>
              <a:rPr lang="en-US" sz="2800" i="1" dirty="0"/>
              <a:t>the practical use </a:t>
            </a:r>
            <a:r>
              <a:rPr lang="en-US" sz="2800" dirty="0"/>
              <a:t>of the infrastructure </a:t>
            </a:r>
            <a:r>
              <a:rPr lang="en-US" sz="2800" dirty="0" smtClean="0"/>
              <a:t>by publishing </a:t>
            </a:r>
            <a:r>
              <a:rPr lang="en-US" sz="2800" dirty="0"/>
              <a:t>in Open </a:t>
            </a:r>
            <a:r>
              <a:rPr lang="en-US" sz="2800" dirty="0" smtClean="0"/>
              <a:t>Access</a:t>
            </a:r>
          </a:p>
          <a:p>
            <a:endParaRPr lang="en-US" sz="2800" dirty="0"/>
          </a:p>
          <a:p>
            <a:r>
              <a:rPr lang="en-US" sz="2800" dirty="0"/>
              <a:t>Companies are </a:t>
            </a:r>
            <a:r>
              <a:rPr lang="en-US" sz="2800" i="1" dirty="0"/>
              <a:t>to be informed of the opportunities </a:t>
            </a:r>
            <a:r>
              <a:rPr lang="en-US" sz="2800" dirty="0"/>
              <a:t>to obtain </a:t>
            </a:r>
            <a:r>
              <a:rPr lang="en-US" sz="2800" dirty="0" smtClean="0"/>
              <a:t>state-of-the-art research </a:t>
            </a:r>
            <a:r>
              <a:rPr lang="en-US" sz="2800" dirty="0"/>
              <a:t>for their </a:t>
            </a:r>
            <a:r>
              <a:rPr lang="en-US" sz="2800" dirty="0" smtClean="0"/>
              <a:t>innovation</a:t>
            </a:r>
          </a:p>
          <a:p>
            <a:endParaRPr lang="en-US" sz="2800" dirty="0"/>
          </a:p>
          <a:p>
            <a:r>
              <a:rPr lang="en-US" sz="2800" dirty="0"/>
              <a:t>one well-functioning platform for general dissemination of Danish </a:t>
            </a:r>
            <a:r>
              <a:rPr lang="en-US" sz="2800" dirty="0" smtClean="0"/>
              <a:t>Research findings must be created</a:t>
            </a: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0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based on </a:t>
            </a:r>
            <a:r>
              <a:rPr lang="en-US" dirty="0" smtClean="0"/>
              <a:t>two core principles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implementation of Open Access is to </a:t>
            </a:r>
            <a:r>
              <a:rPr lang="en-US" sz="2800" b="1" dirty="0">
                <a:solidFill>
                  <a:schemeClr val="accent5"/>
                </a:solidFill>
              </a:rPr>
              <a:t>support the possibility for </a:t>
            </a:r>
            <a:r>
              <a:rPr lang="en-US" sz="2800" b="1" dirty="0" smtClean="0">
                <a:solidFill>
                  <a:schemeClr val="accent5"/>
                </a:solidFill>
              </a:rPr>
              <a:t>Danish researchers </a:t>
            </a:r>
            <a:r>
              <a:rPr lang="en-US" sz="2800" b="1" dirty="0">
                <a:solidFill>
                  <a:schemeClr val="accent5"/>
                </a:solidFill>
              </a:rPr>
              <a:t>to continue to publish in the most </a:t>
            </a:r>
            <a:r>
              <a:rPr lang="en-US" sz="2800" b="1" dirty="0" smtClean="0">
                <a:solidFill>
                  <a:schemeClr val="accent5"/>
                </a:solidFill>
              </a:rPr>
              <a:t>recognized </a:t>
            </a:r>
            <a:r>
              <a:rPr lang="en-US" sz="2800" b="1" dirty="0">
                <a:solidFill>
                  <a:schemeClr val="accent5"/>
                </a:solidFill>
              </a:rPr>
              <a:t>national and </a:t>
            </a:r>
            <a:r>
              <a:rPr lang="en-US" sz="2800" b="1" dirty="0" smtClean="0">
                <a:solidFill>
                  <a:schemeClr val="accent5"/>
                </a:solidFill>
              </a:rPr>
              <a:t>international journals</a:t>
            </a:r>
            <a:r>
              <a:rPr lang="en-US" sz="2800" dirty="0"/>
              <a:t>, and also the possibility to publish in </a:t>
            </a:r>
            <a:r>
              <a:rPr lang="en-US" sz="2800" dirty="0" smtClean="0"/>
              <a:t>Danish-language journals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chemeClr val="accent5"/>
                </a:solidFill>
              </a:rPr>
              <a:t>The aggregate </a:t>
            </a:r>
            <a:r>
              <a:rPr lang="en-US" sz="2800" b="1" dirty="0">
                <a:solidFill>
                  <a:schemeClr val="accent5"/>
                </a:solidFill>
              </a:rPr>
              <a:t>public </a:t>
            </a:r>
            <a:r>
              <a:rPr lang="en-US" sz="2800" b="1" dirty="0" smtClean="0">
                <a:solidFill>
                  <a:schemeClr val="accent5"/>
                </a:solidFill>
              </a:rPr>
              <a:t>expenditure for </a:t>
            </a:r>
            <a:r>
              <a:rPr lang="en-US" sz="2800" b="1" dirty="0">
                <a:solidFill>
                  <a:schemeClr val="accent5"/>
                </a:solidFill>
              </a:rPr>
              <a:t>scientific publication </a:t>
            </a:r>
            <a:r>
              <a:rPr lang="en-US" sz="2800" b="1" dirty="0" smtClean="0">
                <a:solidFill>
                  <a:schemeClr val="accent5"/>
                </a:solidFill>
              </a:rPr>
              <a:t>must </a:t>
            </a:r>
            <a:r>
              <a:rPr lang="en-US" sz="2800" b="1" dirty="0">
                <a:solidFill>
                  <a:schemeClr val="accent5"/>
                </a:solidFill>
              </a:rPr>
              <a:t>not increase </a:t>
            </a:r>
            <a:r>
              <a:rPr lang="en-US" sz="2800" dirty="0"/>
              <a:t>significantly as a result of the </a:t>
            </a:r>
            <a:r>
              <a:rPr lang="en-US" sz="2800" dirty="0" smtClean="0"/>
              <a:t>implementation of </a:t>
            </a:r>
            <a:r>
              <a:rPr lang="en-US" sz="2800" dirty="0"/>
              <a:t>Open </a:t>
            </a:r>
            <a:r>
              <a:rPr lang="en-US" sz="2800" dirty="0" smtClean="0"/>
              <a:t>Access</a:t>
            </a:r>
            <a:endParaRPr lang="en-US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Aarhus University, 27.10.2014 - Special Adviser Hanne-Louise Kirkegaard</a:t>
            </a:r>
            <a:endParaRPr lang="en-GB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Open Access in Denmark - new politics and demands</a:t>
            </a:r>
            <a:endParaRPr lang="en-GB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 Page </a:t>
            </a:r>
            <a:fld id="{68928AE5-A156-4245-B132-27AD3A5D82E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3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 UK PowerPoint skabelon">
  <a:themeElements>
    <a:clrScheme name="FIVU  Grå-Grundfarver">
      <a:dk1>
        <a:srgbClr val="888888"/>
      </a:dk1>
      <a:lt1>
        <a:sysClr val="window" lastClr="FFFFFF"/>
      </a:lt1>
      <a:dk2>
        <a:srgbClr val="464646"/>
      </a:dk2>
      <a:lt2>
        <a:srgbClr val="D2D2D2"/>
      </a:lt2>
      <a:accent1>
        <a:srgbClr val="19528F"/>
      </a:accent1>
      <a:accent2>
        <a:srgbClr val="646464"/>
      </a:accent2>
      <a:accent3>
        <a:srgbClr val="BE0028"/>
      </a:accent3>
      <a:accent4>
        <a:srgbClr val="464646"/>
      </a:accent4>
      <a:accent5>
        <a:srgbClr val="239448"/>
      </a:accent5>
      <a:accent6>
        <a:srgbClr val="FFE60A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2"/>
        </a:solidFill>
        <a:ln>
          <a:solidFill>
            <a:srgbClr val="D2D2D2"/>
          </a:solidFill>
        </a:ln>
      </a:spPr>
      <a:bodyPr rtlCol="0" anchor="ctr"/>
      <a:lstStyle>
        <a:defPPr algn="ctr">
          <a:defRPr sz="1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7878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VU Blå-Grøn">
  <a:themeElements>
    <a:clrScheme name="FIVU  Blå-Grøn">
      <a:dk1>
        <a:srgbClr val="888888"/>
      </a:dk1>
      <a:lt1>
        <a:sysClr val="window" lastClr="FFFFFF"/>
      </a:lt1>
      <a:dk2>
        <a:srgbClr val="17124D"/>
      </a:dk2>
      <a:lt2>
        <a:srgbClr val="D2D2D2"/>
      </a:lt2>
      <a:accent1>
        <a:srgbClr val="A7D3EC"/>
      </a:accent1>
      <a:accent2>
        <a:srgbClr val="5AB4E6"/>
      </a:accent2>
      <a:accent3>
        <a:srgbClr val="19528F"/>
      </a:accent3>
      <a:accent4>
        <a:srgbClr val="89BB86"/>
      </a:accent4>
      <a:accent5>
        <a:srgbClr val="239448"/>
      </a:accent5>
      <a:accent6>
        <a:srgbClr val="003C00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2"/>
        </a:solidFill>
        <a:ln>
          <a:solidFill>
            <a:srgbClr val="D2D2D2"/>
          </a:solidFill>
        </a:ln>
      </a:spPr>
      <a:bodyPr rtlCol="0" anchor="ctr"/>
      <a:lstStyle>
        <a:defPPr algn="ctr">
          <a:defRPr sz="1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7878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FIVU Gul-Orange-Rød">
  <a:themeElements>
    <a:clrScheme name="FIVU  Gul-Orange-Rød">
      <a:dk1>
        <a:srgbClr val="888888"/>
      </a:dk1>
      <a:lt1>
        <a:sysClr val="window" lastClr="FFFFFF"/>
      </a:lt1>
      <a:dk2>
        <a:srgbClr val="17124D"/>
      </a:dk2>
      <a:lt2>
        <a:srgbClr val="D2D2D2"/>
      </a:lt2>
      <a:accent1>
        <a:srgbClr val="FCF0C4"/>
      </a:accent1>
      <a:accent2>
        <a:srgbClr val="FFE60A"/>
      </a:accent2>
      <a:accent3>
        <a:srgbClr val="CC223F"/>
      </a:accent3>
      <a:accent4>
        <a:srgbClr val="E6821E"/>
      </a:accent4>
      <a:accent5>
        <a:srgbClr val="BE0028"/>
      </a:accent5>
      <a:accent6>
        <a:srgbClr val="6C103E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2"/>
        </a:solidFill>
        <a:ln>
          <a:solidFill>
            <a:srgbClr val="D2D2D2"/>
          </a:solidFill>
        </a:ln>
      </a:spPr>
      <a:bodyPr rtlCol="0" anchor="ctr"/>
      <a:lstStyle>
        <a:defPPr algn="ctr">
          <a:defRPr sz="1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7878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FIVU Rød-Rosa-Violet">
  <a:themeElements>
    <a:clrScheme name="FIVU Rød Rosa Violet">
      <a:dk1>
        <a:srgbClr val="888888"/>
      </a:dk1>
      <a:lt1>
        <a:sysClr val="window" lastClr="FFFFFF"/>
      </a:lt1>
      <a:dk2>
        <a:srgbClr val="464646"/>
      </a:dk2>
      <a:lt2>
        <a:srgbClr val="FCF0C4"/>
      </a:lt2>
      <a:accent1>
        <a:srgbClr val="46328C"/>
      </a:accent1>
      <a:accent2>
        <a:srgbClr val="9586BB"/>
      </a:accent2>
      <a:accent3>
        <a:srgbClr val="D9A5C8"/>
      </a:accent3>
      <a:accent4>
        <a:srgbClr val="BE1478"/>
      </a:accent4>
      <a:accent5>
        <a:srgbClr val="DA90AE"/>
      </a:accent5>
      <a:accent6>
        <a:srgbClr val="CC223F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2"/>
        </a:solidFill>
        <a:ln>
          <a:solidFill>
            <a:srgbClr val="D2D2D2"/>
          </a:solidFill>
        </a:ln>
      </a:spPr>
      <a:bodyPr rtlCol="0" anchor="ctr"/>
      <a:lstStyle>
        <a:defPPr algn="ctr">
          <a:defRPr sz="1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7878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FIVU Blå-Grøn">
  <a:themeElements>
    <a:clrScheme name="FIVU  Blå-Grøn">
      <a:dk1>
        <a:srgbClr val="888888"/>
      </a:dk1>
      <a:lt1>
        <a:sysClr val="window" lastClr="FFFFFF"/>
      </a:lt1>
      <a:dk2>
        <a:srgbClr val="17124D"/>
      </a:dk2>
      <a:lt2>
        <a:srgbClr val="D2D2D2"/>
      </a:lt2>
      <a:accent1>
        <a:srgbClr val="A7D3EC"/>
      </a:accent1>
      <a:accent2>
        <a:srgbClr val="5AB4E6"/>
      </a:accent2>
      <a:accent3>
        <a:srgbClr val="19528F"/>
      </a:accent3>
      <a:accent4>
        <a:srgbClr val="89BB86"/>
      </a:accent4>
      <a:accent5>
        <a:srgbClr val="239448"/>
      </a:accent5>
      <a:accent6>
        <a:srgbClr val="003C00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2"/>
        </a:solidFill>
        <a:ln>
          <a:solidFill>
            <a:srgbClr val="D2D2D2"/>
          </a:solidFill>
        </a:ln>
      </a:spPr>
      <a:bodyPr rtlCol="0" anchor="ctr"/>
      <a:lstStyle>
        <a:defPPr algn="ctr">
          <a:defRPr sz="1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7878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FIVU DK PowerPoint skabelon">
  <a:themeElements>
    <a:clrScheme name="FIVU  Grå-Grundfarver">
      <a:dk1>
        <a:srgbClr val="888888"/>
      </a:dk1>
      <a:lt1>
        <a:sysClr val="window" lastClr="FFFFFF"/>
      </a:lt1>
      <a:dk2>
        <a:srgbClr val="464646"/>
      </a:dk2>
      <a:lt2>
        <a:srgbClr val="D2D2D2"/>
      </a:lt2>
      <a:accent1>
        <a:srgbClr val="19528F"/>
      </a:accent1>
      <a:accent2>
        <a:srgbClr val="646464"/>
      </a:accent2>
      <a:accent3>
        <a:srgbClr val="BE0028"/>
      </a:accent3>
      <a:accent4>
        <a:srgbClr val="464646"/>
      </a:accent4>
      <a:accent5>
        <a:srgbClr val="239448"/>
      </a:accent5>
      <a:accent6>
        <a:srgbClr val="FFE60A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2"/>
        </a:solidFill>
        <a:ln>
          <a:solidFill>
            <a:srgbClr val="D2D2D2"/>
          </a:solidFill>
        </a:ln>
      </a:spPr>
      <a:bodyPr rtlCol="0" anchor="ctr"/>
      <a:lstStyle>
        <a:defPPr algn="ctr">
          <a:defRPr sz="1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7878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FI UK PowerPoint skabelon">
  <a:themeElements>
    <a:clrScheme name="FIVU  Grå-Grundfarver">
      <a:dk1>
        <a:srgbClr val="888888"/>
      </a:dk1>
      <a:lt1>
        <a:sysClr val="window" lastClr="FFFFFF"/>
      </a:lt1>
      <a:dk2>
        <a:srgbClr val="464646"/>
      </a:dk2>
      <a:lt2>
        <a:srgbClr val="D2D2D2"/>
      </a:lt2>
      <a:accent1>
        <a:srgbClr val="19528F"/>
      </a:accent1>
      <a:accent2>
        <a:srgbClr val="646464"/>
      </a:accent2>
      <a:accent3>
        <a:srgbClr val="BE0028"/>
      </a:accent3>
      <a:accent4>
        <a:srgbClr val="464646"/>
      </a:accent4>
      <a:accent5>
        <a:srgbClr val="239448"/>
      </a:accent5>
      <a:accent6>
        <a:srgbClr val="FFE60A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2"/>
        </a:solidFill>
        <a:ln>
          <a:solidFill>
            <a:srgbClr val="D2D2D2"/>
          </a:solidFill>
        </a:ln>
      </a:spPr>
      <a:bodyPr rtlCol="0" anchor="ctr"/>
      <a:lstStyle>
        <a:defPPr algn="ctr">
          <a:defRPr sz="1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7878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FI UK PowerPoint skabelon">
  <a:themeElements>
    <a:clrScheme name="FIVU  Grå-Grundfarver">
      <a:dk1>
        <a:srgbClr val="888888"/>
      </a:dk1>
      <a:lt1>
        <a:sysClr val="window" lastClr="FFFFFF"/>
      </a:lt1>
      <a:dk2>
        <a:srgbClr val="464646"/>
      </a:dk2>
      <a:lt2>
        <a:srgbClr val="D2D2D2"/>
      </a:lt2>
      <a:accent1>
        <a:srgbClr val="19528F"/>
      </a:accent1>
      <a:accent2>
        <a:srgbClr val="646464"/>
      </a:accent2>
      <a:accent3>
        <a:srgbClr val="BE0028"/>
      </a:accent3>
      <a:accent4>
        <a:srgbClr val="464646"/>
      </a:accent4>
      <a:accent5>
        <a:srgbClr val="239448"/>
      </a:accent5>
      <a:accent6>
        <a:srgbClr val="FFE60A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2"/>
        </a:solidFill>
        <a:ln>
          <a:solidFill>
            <a:srgbClr val="D2D2D2"/>
          </a:solidFill>
        </a:ln>
      </a:spPr>
      <a:bodyPr rtlCol="0" anchor="ctr"/>
      <a:lstStyle>
        <a:defPPr algn="ctr">
          <a:defRPr sz="1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7878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 UK PowerPoint skabelon</Template>
  <TotalTime>0</TotalTime>
  <Words>2101</Words>
  <Application>Microsoft Office PowerPoint</Application>
  <PresentationFormat>Custom</PresentationFormat>
  <Paragraphs>348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FI UK PowerPoint skabelon</vt:lpstr>
      <vt:lpstr>FIVU Blå-Grøn</vt:lpstr>
      <vt:lpstr>FIVU Gul-Orange-Rød</vt:lpstr>
      <vt:lpstr>FIVU Rød-Rosa-Violet</vt:lpstr>
      <vt:lpstr>1_FIVU Blå-Grøn</vt:lpstr>
      <vt:lpstr>FIVU DK PowerPoint skabelon</vt:lpstr>
      <vt:lpstr>1_FI UK PowerPoint skabelon</vt:lpstr>
      <vt:lpstr>2_FI UK PowerPoint skabelon</vt:lpstr>
      <vt:lpstr>Open Access in Denmark – new politics and demands </vt:lpstr>
      <vt:lpstr>Open Science  </vt:lpstr>
      <vt:lpstr>Political background – Open Science </vt:lpstr>
      <vt:lpstr>Danish National Strategy for Open Access to Scientific Articles</vt:lpstr>
      <vt:lpstr>Danish National Strategy on Open Access</vt:lpstr>
      <vt:lpstr>Danish National Strategy on Open Access to Scientific Articles</vt:lpstr>
      <vt:lpstr>The National Strategy on Open Acces -  focus areas</vt:lpstr>
      <vt:lpstr>The National Strategy on Open Acces -  focus areas (2)</vt:lpstr>
      <vt:lpstr>Implementation based on two core principles</vt:lpstr>
      <vt:lpstr>Definitions of key concepts</vt:lpstr>
      <vt:lpstr>Definitions of key concepts -  the National Strategy for Open Access</vt:lpstr>
      <vt:lpstr>Definitions of key concepts (2)</vt:lpstr>
      <vt:lpstr>Definitions of key concepts (3)</vt:lpstr>
      <vt:lpstr>Why a national policy?</vt:lpstr>
      <vt:lpstr>PowerPoint Presentation</vt:lpstr>
      <vt:lpstr>What are the benefits?</vt:lpstr>
      <vt:lpstr>Status - Realised potential of Open Access (articles in the bibliometric research indicator )</vt:lpstr>
      <vt:lpstr>How to promote Open Acces?</vt:lpstr>
      <vt:lpstr>Danish National Strategy on Open Access - How to do it? </vt:lpstr>
      <vt:lpstr>National Steering Committee on Open Access</vt:lpstr>
      <vt:lpstr>Mandate - The National Steering Committee for Open Access </vt:lpstr>
      <vt:lpstr>Target group - the National Steering Committee on Open Access </vt:lpstr>
      <vt:lpstr>Working modalities – The National Steering Comittee on Open Access</vt:lpstr>
      <vt:lpstr>Members of the Steering Committe (1)</vt:lpstr>
      <vt:lpstr>Members of the Steering Committe (2)</vt:lpstr>
      <vt:lpstr>Timetable 2014-2015 - The National Steering Committee on Open Access</vt:lpstr>
      <vt:lpstr>Selected initiatives in 2014-2015</vt:lpstr>
      <vt:lpstr>Funding</vt:lpstr>
      <vt:lpstr>Open Access - parameters for succes (1)</vt:lpstr>
      <vt:lpstr>Open Access - parameters for succes (2)</vt:lpstr>
      <vt:lpstr>Open Access - parameters for succes (3)</vt:lpstr>
      <vt:lpstr>Open Access - parameters for succes (4)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2014-07-09T11:32:07Z</dcterms:created>
  <dcterms:modified xsi:type="dcterms:W3CDTF">2014-10-29T09:32:14Z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