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7" r:id="rId2"/>
    <p:sldId id="397" r:id="rId3"/>
    <p:sldId id="411" r:id="rId4"/>
    <p:sldId id="413" r:id="rId5"/>
    <p:sldId id="414" r:id="rId6"/>
    <p:sldId id="416" r:id="rId7"/>
    <p:sldId id="415" r:id="rId8"/>
    <p:sldId id="381" r:id="rId9"/>
    <p:sldId id="382" r:id="rId10"/>
    <p:sldId id="399" r:id="rId11"/>
    <p:sldId id="350" r:id="rId12"/>
    <p:sldId id="351" r:id="rId13"/>
    <p:sldId id="400" r:id="rId14"/>
    <p:sldId id="385" r:id="rId15"/>
    <p:sldId id="352" r:id="rId16"/>
    <p:sldId id="353" r:id="rId17"/>
    <p:sldId id="355" r:id="rId18"/>
    <p:sldId id="386" r:id="rId19"/>
    <p:sldId id="354" r:id="rId20"/>
    <p:sldId id="396" r:id="rId21"/>
    <p:sldId id="377" r:id="rId22"/>
    <p:sldId id="387" r:id="rId23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607"/>
    <a:srgbClr val="0F5494"/>
    <a:srgbClr val="2D5EC1"/>
    <a:srgbClr val="BDDEFF"/>
    <a:srgbClr val="808080"/>
    <a:srgbClr val="FFD624"/>
    <a:srgbClr val="3166CF"/>
    <a:srgbClr val="3E6FD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4" autoAdjust="0"/>
  </p:normalViewPr>
  <p:slideViewPr>
    <p:cSldViewPr>
      <p:cViewPr>
        <p:scale>
          <a:sx n="108" d="100"/>
          <a:sy n="108" d="100"/>
        </p:scale>
        <p:origin x="-10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3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AD743A2-2536-41EF-8D61-25A105EF40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07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42491"/>
            <a:ext cx="5380349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3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681D366-1AC9-41C6-A555-F9189920BB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6" indent="-2869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47" indent="-2295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26" indent="-2295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305" indent="-2295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84" indent="-2295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63" indent="-2295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42" indent="-2295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3022" indent="-2295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A694C1-DD3D-4A08-9793-626806724A75}" type="slidenum">
              <a:rPr lang="en-GB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1pPr>
            <a:lvl2pPr marL="732846" indent="-281864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2pPr>
            <a:lvl3pPr marL="1127455" indent="-225492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3pPr>
            <a:lvl4pPr marL="1578437" indent="-225492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4pPr>
            <a:lvl5pPr marL="2029419" indent="-225492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5pPr>
            <a:lvl6pPr marL="2480400" indent="-225492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6pPr>
            <a:lvl7pPr marL="2931383" indent="-225492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7pPr>
            <a:lvl8pPr marL="3382364" indent="-225492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8pPr>
            <a:lvl9pPr marL="3833346" indent="-225492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F893AF1-FB35-4A09-886B-2B6A198822D3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1pPr>
            <a:lvl2pPr marL="732769" indent="-281836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2pPr>
            <a:lvl3pPr marL="1127339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3pPr>
            <a:lvl4pPr marL="1578275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4pPr>
            <a:lvl5pPr marL="2029211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5pPr>
            <a:lvl6pPr marL="2480146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6pPr>
            <a:lvl7pPr marL="2931081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7pPr>
            <a:lvl8pPr marL="3382017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8pPr>
            <a:lvl9pPr marL="3832953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5DE095D-8883-4D6A-A096-5CDC7A77A01C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BE" smtClean="0">
                <a:solidFill>
                  <a:srgbClr val="004F8A"/>
                </a:solidFill>
              </a:rPr>
              <a:t>The main objective is to </a:t>
            </a:r>
            <a:r>
              <a:rPr lang="fr-BE" b="1" smtClean="0">
                <a:solidFill>
                  <a:srgbClr val="004F8A"/>
                </a:solidFill>
              </a:rPr>
              <a:t>optimise the impact of publicly-funded scientific research, </a:t>
            </a:r>
            <a:r>
              <a:rPr lang="fr-BE" smtClean="0">
                <a:solidFill>
                  <a:srgbClr val="004F8A"/>
                </a:solidFill>
              </a:rPr>
              <a:t>both on the specific research issues and on the development of research methodologies and disciplines themselves</a:t>
            </a: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1pPr>
            <a:lvl2pPr marL="732769" indent="-281836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2pPr>
            <a:lvl3pPr marL="1127339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3pPr>
            <a:lvl4pPr marL="1578275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4pPr>
            <a:lvl5pPr marL="2029211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5pPr>
            <a:lvl6pPr marL="2480146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6pPr>
            <a:lvl7pPr marL="2931081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7pPr>
            <a:lvl8pPr marL="3382017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8pPr>
            <a:lvl9pPr marL="3832953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EF0E6DF-84F4-4ACA-B693-B5FEA4CF5863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BE" smtClean="0">
                <a:solidFill>
                  <a:srgbClr val="004F8A"/>
                </a:solidFill>
              </a:rPr>
              <a:t>The main objective is to </a:t>
            </a:r>
            <a:r>
              <a:rPr lang="fr-BE" b="1" smtClean="0">
                <a:solidFill>
                  <a:srgbClr val="004F8A"/>
                </a:solidFill>
              </a:rPr>
              <a:t>optimise the impact of publicly-funded scientific research, </a:t>
            </a:r>
            <a:r>
              <a:rPr lang="fr-BE" smtClean="0">
                <a:solidFill>
                  <a:srgbClr val="004F8A"/>
                </a:solidFill>
              </a:rPr>
              <a:t>both on the specific research issues and on the development of research methodologies and disciplines themselves</a:t>
            </a: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1pPr>
            <a:lvl2pPr marL="732769" indent="-281836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2pPr>
            <a:lvl3pPr marL="1127339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3pPr>
            <a:lvl4pPr marL="1578275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4pPr>
            <a:lvl5pPr marL="2029211" indent="-225468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5pPr>
            <a:lvl6pPr marL="2480146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6pPr>
            <a:lvl7pPr marL="2931081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7pPr>
            <a:lvl8pPr marL="3382017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8pPr>
            <a:lvl9pPr marL="3832953" indent="-225468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EF0E6DF-84F4-4ACA-B693-B5FEA4CF5863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D366-1AC9-41C6-A555-F9189920BB4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0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54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83558" y="422108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248F9BB-1E99-452C-A3EB-65D0E90BBB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6A476-FF79-4645-A3D9-D763CAD539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3675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5128-0FDB-4881-A01A-9C601990F6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2278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7F24-A5FE-4CD1-AA71-E8DB60C405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6632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F5A15-382B-45B4-A583-0DA1391190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581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69B76-3EBA-4E79-B962-2E19E89573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1544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BA25-F46E-4179-AD61-30C35B64F7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74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CE09-D3E5-4DE6-891F-426C125319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5872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5BB7-BD88-486F-80EF-55B30CA48D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7741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FCCB8-85CC-477F-BF32-6AF356F902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1782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D923-0C4A-4F04-A230-4CFFA7EF5B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5030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Second </a:t>
            </a:r>
            <a:r>
              <a:rPr lang="fr-BE" dirty="0" err="1" smtClean="0"/>
              <a:t>level</a:t>
            </a:r>
            <a:endParaRPr lang="en-GB" dirty="0" smtClean="0"/>
          </a:p>
          <a:p>
            <a:pPr lvl="1"/>
            <a:r>
              <a:rPr lang="en-GB" dirty="0" smtClean="0"/>
              <a:t>Third level</a:t>
            </a:r>
          </a:p>
          <a:p>
            <a:pPr lvl="2"/>
            <a:r>
              <a:rPr lang="en-GB" dirty="0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5BC760B-D9A6-4310-8B76-CF05A967644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None/>
        <a:defRPr sz="2400" b="1" i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0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40768"/>
            <a:ext cx="9180512" cy="1656184"/>
          </a:xfrm>
        </p:spPr>
        <p:txBody>
          <a:bodyPr/>
          <a:lstStyle/>
          <a:p>
            <a:pPr algn="ctr"/>
            <a:r>
              <a:rPr lang="en-GB" sz="3600" dirty="0" smtClean="0"/>
              <a:t>Opening up scientific information in Horizon 2020</a:t>
            </a:r>
            <a:endParaRPr lang="en-GB" sz="36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996952"/>
            <a:ext cx="8532812" cy="3744416"/>
          </a:xfrm>
        </p:spPr>
        <p:txBody>
          <a:bodyPr/>
          <a:lstStyle/>
          <a:p>
            <a:pPr algn="ctr"/>
            <a:r>
              <a:rPr lang="fr-BE" sz="2800" dirty="0" smtClean="0">
                <a:solidFill>
                  <a:srgbClr val="BDDEFF"/>
                </a:solidFill>
              </a:rPr>
              <a:t>David Guedj</a:t>
            </a:r>
            <a:endParaRPr lang="fr-BE" sz="2800" dirty="0">
              <a:solidFill>
                <a:srgbClr val="BDDEFF"/>
              </a:solidFill>
            </a:endParaRPr>
          </a:p>
          <a:p>
            <a:pPr algn="ctr"/>
            <a:endParaRPr lang="fr-BE" sz="2100" dirty="0" smtClean="0">
              <a:solidFill>
                <a:srgbClr val="BDDEFF"/>
              </a:solidFill>
            </a:endParaRPr>
          </a:p>
          <a:p>
            <a:pPr algn="ctr"/>
            <a:r>
              <a:rPr lang="fr-BE" sz="2100" dirty="0" smtClean="0">
                <a:solidFill>
                  <a:srgbClr val="BDDEFF"/>
                </a:solidFill>
              </a:rPr>
              <a:t>Senior Policy </a:t>
            </a:r>
            <a:r>
              <a:rPr lang="fr-BE" sz="2100" dirty="0" err="1" smtClean="0">
                <a:solidFill>
                  <a:srgbClr val="BDDEFF"/>
                </a:solidFill>
              </a:rPr>
              <a:t>Officer</a:t>
            </a:r>
            <a:endParaRPr lang="fr-BE" sz="2100" dirty="0">
              <a:solidFill>
                <a:srgbClr val="BDDEFF"/>
              </a:solidFill>
            </a:endParaRPr>
          </a:p>
          <a:p>
            <a:pPr algn="ctr"/>
            <a:r>
              <a:rPr lang="fr-BE" sz="2000" dirty="0" smtClean="0">
                <a:solidFill>
                  <a:srgbClr val="BDDEFF"/>
                </a:solidFill>
              </a:rPr>
              <a:t>European Commission</a:t>
            </a:r>
          </a:p>
          <a:p>
            <a:pPr algn="ctr"/>
            <a:r>
              <a:rPr lang="fr-BE" sz="2000" dirty="0" smtClean="0">
                <a:solidFill>
                  <a:srgbClr val="BDDEFF"/>
                </a:solidFill>
              </a:rPr>
              <a:t>DG Communications Networks, Content and </a:t>
            </a:r>
            <a:r>
              <a:rPr lang="fr-BE" sz="2000" dirty="0" err="1" smtClean="0">
                <a:solidFill>
                  <a:srgbClr val="BDDEFF"/>
                </a:solidFill>
              </a:rPr>
              <a:t>Technology</a:t>
            </a:r>
            <a:r>
              <a:rPr lang="fr-BE" sz="2000" dirty="0" smtClean="0">
                <a:solidFill>
                  <a:srgbClr val="BDDEFF"/>
                </a:solidFill>
              </a:rPr>
              <a:t> (CONNECT) - Digital </a:t>
            </a:r>
            <a:r>
              <a:rPr lang="fr-BE" sz="2000" dirty="0">
                <a:solidFill>
                  <a:srgbClr val="BDDEFF"/>
                </a:solidFill>
              </a:rPr>
              <a:t>Science </a:t>
            </a:r>
            <a:r>
              <a:rPr lang="fr-BE" sz="2000" dirty="0" smtClean="0">
                <a:solidFill>
                  <a:srgbClr val="BDDEFF"/>
                </a:solidFill>
              </a:rPr>
              <a:t>Unit</a:t>
            </a:r>
          </a:p>
          <a:p>
            <a:pPr algn="ctr"/>
            <a:endParaRPr lang="fr-BE" sz="2000" b="0" dirty="0" smtClean="0">
              <a:solidFill>
                <a:srgbClr val="BDDEFF"/>
              </a:solidFill>
            </a:endParaRPr>
          </a:p>
          <a:p>
            <a:pPr algn="ctr"/>
            <a:r>
              <a:rPr lang="fr-BE" sz="2000" dirty="0" err="1" smtClean="0">
                <a:solidFill>
                  <a:srgbClr val="BDDEFF"/>
                </a:solidFill>
              </a:rPr>
              <a:t>Strategic</a:t>
            </a:r>
            <a:r>
              <a:rPr lang="fr-BE" sz="2000" dirty="0" smtClean="0">
                <a:solidFill>
                  <a:srgbClr val="BDDEFF"/>
                </a:solidFill>
              </a:rPr>
              <a:t> Open Access </a:t>
            </a:r>
            <a:r>
              <a:rPr lang="fr-BE" sz="2000" dirty="0" err="1" smtClean="0">
                <a:solidFill>
                  <a:srgbClr val="BDDEFF"/>
                </a:solidFill>
              </a:rPr>
              <a:t>Seminar</a:t>
            </a:r>
            <a:endParaRPr lang="en-GB" sz="2000" dirty="0" smtClean="0">
              <a:solidFill>
                <a:srgbClr val="BDDEFF"/>
              </a:solidFill>
            </a:endParaRPr>
          </a:p>
          <a:p>
            <a:pPr algn="ctr"/>
            <a:r>
              <a:rPr lang="fr-BE" sz="2000" dirty="0" smtClean="0">
                <a:solidFill>
                  <a:srgbClr val="BDDEFF"/>
                </a:solidFill>
              </a:rPr>
              <a:t>Aarhus, 27 </a:t>
            </a:r>
            <a:r>
              <a:rPr lang="fr-BE" sz="2000" dirty="0" err="1" smtClean="0">
                <a:solidFill>
                  <a:srgbClr val="BDDEFF"/>
                </a:solidFill>
              </a:rPr>
              <a:t>october</a:t>
            </a:r>
            <a:r>
              <a:rPr lang="fr-BE" sz="2000" dirty="0" smtClean="0">
                <a:solidFill>
                  <a:srgbClr val="BDDEFF"/>
                </a:solidFill>
              </a:rPr>
              <a:t> 2014</a:t>
            </a:r>
            <a:endParaRPr lang="en-GB" sz="2000" dirty="0">
              <a:solidFill>
                <a:srgbClr val="BDDEFF"/>
              </a:solidFill>
            </a:endParaRPr>
          </a:p>
          <a:p>
            <a:pPr algn="ctr"/>
            <a:endParaRPr lang="fr-BE" sz="2400" b="0" dirty="0" smtClean="0">
              <a:solidFill>
                <a:srgbClr val="BDD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76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484263"/>
            <a:ext cx="8712968" cy="936625"/>
          </a:xfrm>
        </p:spPr>
        <p:txBody>
          <a:bodyPr/>
          <a:lstStyle/>
          <a:p>
            <a:r>
              <a:rPr lang="fr-BE" dirty="0">
                <a:solidFill>
                  <a:srgbClr val="00B0F0"/>
                </a:solidFill>
              </a:rPr>
              <a:t>Open </a:t>
            </a:r>
            <a:r>
              <a:rPr lang="fr-BE" dirty="0" smtClean="0">
                <a:solidFill>
                  <a:srgbClr val="00B0F0"/>
                </a:solidFill>
              </a:rPr>
              <a:t>Access to Publications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C:\Users\ramjoca\Desktop\OA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43204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joca\Desktop\public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20" y="2475334"/>
            <a:ext cx="3620120" cy="31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847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7504" y="1125538"/>
            <a:ext cx="9324528" cy="936625"/>
          </a:xfrm>
        </p:spPr>
        <p:txBody>
          <a:bodyPr/>
          <a:lstStyle/>
          <a:p>
            <a:r>
              <a:rPr lang="fr-BE" dirty="0" smtClean="0">
                <a:solidFill>
                  <a:srgbClr val="00B0F0"/>
                </a:solidFill>
              </a:rPr>
              <a:t>OA to publications in H2020: mandate</a:t>
            </a:r>
            <a:endParaRPr lang="en-GB" dirty="0" smtClean="0">
              <a:solidFill>
                <a:srgbClr val="00B0F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7950" y="2060575"/>
            <a:ext cx="8712200" cy="446405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Each beneficiary must ensure OA to all peer-reviewed scientific publications relating to its results</a:t>
            </a:r>
          </a:p>
          <a:p>
            <a:pPr marL="1343025" lvl="1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GB" dirty="0" smtClean="0"/>
              <a:t>Deposit</a:t>
            </a:r>
            <a:r>
              <a:rPr lang="en-GB" b="0" dirty="0" smtClean="0"/>
              <a:t> a machine-readable copy in a repository (possibly </a:t>
            </a:r>
            <a:r>
              <a:rPr lang="en-GB" b="0" dirty="0" err="1" smtClean="0"/>
              <a:t>OpenAIRE</a:t>
            </a:r>
            <a:r>
              <a:rPr lang="en-GB" b="0" dirty="0" smtClean="0"/>
              <a:t> compliant)</a:t>
            </a:r>
          </a:p>
          <a:p>
            <a:pPr marL="1343025" lvl="1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GB" dirty="0" smtClean="0"/>
              <a:t>Ensure OA</a:t>
            </a:r>
            <a:r>
              <a:rPr lang="en-GB" b="0" dirty="0" smtClean="0"/>
              <a:t> on publication or at the latest within 6 months (12 for SSH)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New:</a:t>
            </a:r>
            <a:r>
              <a:rPr lang="en-GB" dirty="0"/>
              <a:t> Aim to deposit at the same time the research data needed to validate the results ("underlying data")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New: </a:t>
            </a:r>
            <a:r>
              <a:rPr lang="en-GB" dirty="0"/>
              <a:t>Ensure OA to the bibliographic metadata that identify the deposited publication</a:t>
            </a:r>
            <a:r>
              <a:rPr lang="en-GB" b="0" dirty="0" smtClean="0"/>
              <a:t>, via the repository</a:t>
            </a:r>
          </a:p>
          <a:p>
            <a:endParaRPr lang="en-GB" sz="2000" dirty="0" smtClean="0"/>
          </a:p>
          <a:p>
            <a:pPr lvl="1"/>
            <a:endParaRPr lang="en-GB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14290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844675"/>
            <a:ext cx="8856662" cy="4681538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r-BE" sz="1900" b="1" dirty="0" smtClean="0"/>
              <a:t>Routes </a:t>
            </a:r>
            <a:r>
              <a:rPr lang="fr-BE" sz="1900" b="1" dirty="0" err="1" smtClean="0"/>
              <a:t>towards</a:t>
            </a:r>
            <a:r>
              <a:rPr lang="fr-BE" sz="1900" b="1" dirty="0" smtClean="0"/>
              <a:t> OA: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900" b="1" dirty="0" smtClean="0">
                <a:solidFill>
                  <a:srgbClr val="FFC000"/>
                </a:solidFill>
              </a:rPr>
              <a:t>OA </a:t>
            </a:r>
            <a:r>
              <a:rPr lang="fr-BE" sz="1900" b="1" dirty="0" err="1" smtClean="0">
                <a:solidFill>
                  <a:srgbClr val="FFC000"/>
                </a:solidFill>
              </a:rPr>
              <a:t>publishing</a:t>
            </a:r>
            <a:r>
              <a:rPr lang="fr-BE" sz="1900" b="1" dirty="0" smtClean="0">
                <a:solidFill>
                  <a:srgbClr val="FFC000"/>
                </a:solidFill>
              </a:rPr>
              <a:t>/gold </a:t>
            </a:r>
            <a:r>
              <a:rPr lang="fr-BE" sz="1900" b="0" dirty="0"/>
              <a:t>and </a:t>
            </a:r>
            <a:r>
              <a:rPr lang="fr-BE" sz="1900" b="1" dirty="0" smtClean="0">
                <a:solidFill>
                  <a:srgbClr val="00B050"/>
                </a:solidFill>
              </a:rPr>
              <a:t>self-</a:t>
            </a:r>
            <a:r>
              <a:rPr lang="fr-BE" sz="1900" b="1" dirty="0" err="1" smtClean="0">
                <a:solidFill>
                  <a:srgbClr val="00B050"/>
                </a:solidFill>
              </a:rPr>
              <a:t>archiving</a:t>
            </a:r>
            <a:r>
              <a:rPr lang="fr-BE" sz="1900" b="1" dirty="0" smtClean="0">
                <a:solidFill>
                  <a:srgbClr val="00B050"/>
                </a:solidFill>
              </a:rPr>
              <a:t>/green</a:t>
            </a:r>
            <a:r>
              <a:rPr lang="fr-BE" sz="1900" b="0" dirty="0" smtClean="0"/>
              <a:t> </a:t>
            </a:r>
            <a:r>
              <a:rPr lang="fr-BE" sz="1900" b="0" dirty="0" err="1"/>
              <a:t>considered</a:t>
            </a:r>
            <a:r>
              <a:rPr lang="fr-BE" sz="1900" b="0" dirty="0"/>
              <a:t> </a:t>
            </a:r>
            <a:r>
              <a:rPr lang="fr-BE" sz="1900" b="0" dirty="0" err="1"/>
              <a:t>valid</a:t>
            </a:r>
            <a:r>
              <a:rPr lang="fr-BE" sz="1900" b="0" dirty="0"/>
              <a:t> and </a:t>
            </a:r>
            <a:r>
              <a:rPr lang="fr-BE" sz="1900" b="0" dirty="0" err="1"/>
              <a:t>complementary</a:t>
            </a:r>
            <a:r>
              <a:rPr lang="fr-BE" sz="1900" b="0" dirty="0"/>
              <a:t> routes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900" b="0" dirty="0" err="1" smtClean="0"/>
              <a:t>Always</a:t>
            </a:r>
            <a:r>
              <a:rPr lang="fr-BE" sz="1900" b="0" dirty="0" smtClean="0"/>
              <a:t> </a:t>
            </a:r>
            <a:r>
              <a:rPr lang="fr-BE" sz="1900" b="0" dirty="0" err="1" smtClean="0"/>
              <a:t>deposit</a:t>
            </a:r>
            <a:r>
              <a:rPr lang="fr-BE" sz="1900" b="0" dirty="0" smtClean="0"/>
              <a:t> </a:t>
            </a:r>
            <a:r>
              <a:rPr lang="fr-BE" sz="1900" b="0" dirty="0" err="1"/>
              <a:t>into</a:t>
            </a:r>
            <a:r>
              <a:rPr lang="fr-BE" sz="1900" b="0" dirty="0"/>
              <a:t> a </a:t>
            </a:r>
            <a:r>
              <a:rPr lang="fr-BE" sz="1900" b="0" dirty="0" err="1"/>
              <a:t>repository</a:t>
            </a:r>
            <a:r>
              <a:rPr lang="fr-BE" sz="1900" b="0" dirty="0"/>
              <a:t> </a:t>
            </a:r>
            <a:r>
              <a:rPr lang="fr-BE" sz="1900" b="0" dirty="0" smtClean="0"/>
              <a:t>(</a:t>
            </a:r>
            <a:r>
              <a:rPr lang="fr-BE" sz="1900" b="0" dirty="0" err="1" smtClean="0"/>
              <a:t>also</a:t>
            </a:r>
            <a:r>
              <a:rPr lang="fr-BE" sz="1900" b="0" dirty="0" smtClean="0"/>
              <a:t> in </a:t>
            </a:r>
            <a:r>
              <a:rPr lang="fr-BE" sz="1900" b="0" dirty="0"/>
              <a:t>the case of </a:t>
            </a:r>
            <a:r>
              <a:rPr lang="fr-BE" sz="1900" b="0" dirty="0" smtClean="0"/>
              <a:t>gold OA)</a:t>
            </a:r>
            <a:endParaRPr lang="fr-BE" sz="1900" b="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900" b="1" i="0" dirty="0" smtClean="0"/>
              <a:t>    </a:t>
            </a:r>
            <a:r>
              <a:rPr lang="fr-BE" sz="1900" b="1" i="0" dirty="0" err="1" smtClean="0"/>
              <a:t>Costs</a:t>
            </a:r>
            <a:r>
              <a:rPr lang="fr-BE" sz="1900" b="1" i="0" dirty="0" smtClean="0"/>
              <a:t> for OA </a:t>
            </a:r>
            <a:r>
              <a:rPr lang="fr-BE" sz="1900" b="1" i="0" dirty="0" err="1"/>
              <a:t>publishing</a:t>
            </a:r>
            <a:r>
              <a:rPr lang="fr-BE" sz="1900" b="1" i="0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900" b="0" dirty="0" err="1"/>
              <a:t>Eligibility</a:t>
            </a:r>
            <a:r>
              <a:rPr lang="fr-BE" sz="1900" b="0" dirty="0"/>
              <a:t> of OA </a:t>
            </a:r>
            <a:r>
              <a:rPr lang="fr-BE" sz="1900" b="0" dirty="0" err="1"/>
              <a:t>publishing</a:t>
            </a:r>
            <a:r>
              <a:rPr lang="fr-BE" sz="1900" b="0" dirty="0"/>
              <a:t> </a:t>
            </a:r>
            <a:r>
              <a:rPr lang="fr-BE" sz="1900" b="0" dirty="0" err="1"/>
              <a:t>costs</a:t>
            </a:r>
            <a:r>
              <a:rPr lang="fr-BE" sz="1900" b="0" dirty="0"/>
              <a:t> </a:t>
            </a:r>
            <a:r>
              <a:rPr lang="fr-BE" sz="1900" b="0" dirty="0" err="1"/>
              <a:t>during</a:t>
            </a:r>
            <a:r>
              <a:rPr lang="fr-BE" sz="1900" b="0" dirty="0"/>
              <a:t> the </a:t>
            </a:r>
            <a:r>
              <a:rPr lang="fr-BE" sz="1900" b="0" dirty="0" err="1" smtClean="0"/>
              <a:t>grant</a:t>
            </a:r>
            <a:r>
              <a:rPr lang="fr-BE" sz="1900" b="0" dirty="0" smtClean="0"/>
              <a:t> (as in FP7)</a:t>
            </a:r>
            <a:endParaRPr lang="fr-BE" sz="1900" b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900" b="0" dirty="0" err="1"/>
              <a:t>Piloting</a:t>
            </a:r>
            <a:r>
              <a:rPr lang="fr-BE" sz="1900" b="0" dirty="0"/>
              <a:t> a </a:t>
            </a:r>
            <a:r>
              <a:rPr lang="fr-BE" sz="1900" b="0" dirty="0" err="1"/>
              <a:t>mechanism</a:t>
            </a:r>
            <a:r>
              <a:rPr lang="fr-BE" sz="1900" b="0" dirty="0"/>
              <a:t> for open </a:t>
            </a:r>
            <a:r>
              <a:rPr lang="fr-BE" sz="1900" b="0" dirty="0" err="1"/>
              <a:t>access</a:t>
            </a:r>
            <a:r>
              <a:rPr lang="fr-BE" sz="1900" b="0" dirty="0"/>
              <a:t> </a:t>
            </a:r>
            <a:r>
              <a:rPr lang="fr-BE" sz="1900" b="0" dirty="0" err="1"/>
              <a:t>publishing</a:t>
            </a:r>
            <a:r>
              <a:rPr lang="fr-BE" sz="1900" b="0" dirty="0"/>
              <a:t> </a:t>
            </a:r>
            <a:r>
              <a:rPr lang="fr-BE" sz="1900" b="0" dirty="0" err="1"/>
              <a:t>after</a:t>
            </a:r>
            <a:r>
              <a:rPr lang="fr-BE" sz="1900" b="0" dirty="0"/>
              <a:t> the end of the </a:t>
            </a:r>
            <a:r>
              <a:rPr lang="fr-BE" sz="1900" b="0" dirty="0" err="1"/>
              <a:t>grant</a:t>
            </a:r>
            <a:r>
              <a:rPr lang="fr-BE" sz="1900" b="0" dirty="0"/>
              <a:t> agreement </a:t>
            </a:r>
            <a:r>
              <a:rPr lang="fr-BE" sz="1900" b="0" dirty="0" smtClean="0"/>
              <a:t>(</a:t>
            </a:r>
            <a:r>
              <a:rPr lang="fr-BE" sz="1900" b="0" dirty="0"/>
              <a:t>call EINFRA-2-2014 – </a:t>
            </a:r>
            <a:r>
              <a:rPr lang="fr-BE" sz="1900" b="0" dirty="0" err="1" smtClean="0"/>
              <a:t>eInfrastructure</a:t>
            </a:r>
            <a:r>
              <a:rPr lang="fr-BE" sz="1900" b="0" dirty="0" smtClean="0"/>
              <a:t> for Open Access</a:t>
            </a:r>
            <a:r>
              <a:rPr lang="fr-BE" sz="1900" b="0" dirty="0"/>
              <a:t>)</a:t>
            </a:r>
          </a:p>
          <a:p>
            <a:pPr marL="446088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900" b="1" i="0" dirty="0" smtClean="0"/>
              <a:t>Licencing: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900" b="0" dirty="0" smtClean="0"/>
              <a:t>Encourage authors </a:t>
            </a:r>
            <a:r>
              <a:rPr lang="en-GB" sz="1900" b="0" dirty="0"/>
              <a:t>to retain their copyright and </a:t>
            </a:r>
            <a:r>
              <a:rPr lang="en-GB" sz="1900" b="0" dirty="0" smtClean="0"/>
              <a:t>to grant </a:t>
            </a:r>
            <a:r>
              <a:rPr lang="en-GB" sz="1900" b="0" dirty="0"/>
              <a:t>adequate licences to publishers (e.g. Creative Commons)</a:t>
            </a:r>
          </a:p>
          <a:p>
            <a:pPr marL="446088">
              <a:spcBef>
                <a:spcPts val="600"/>
              </a:spcBef>
              <a:spcAft>
                <a:spcPts val="600"/>
              </a:spcAft>
              <a:defRPr/>
            </a:pPr>
            <a:endParaRPr lang="en-GB" sz="1900" i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19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900" i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9577064" cy="936625"/>
          </a:xfrm>
        </p:spPr>
        <p:txBody>
          <a:bodyPr/>
          <a:lstStyle/>
          <a:p>
            <a:r>
              <a:rPr lang="fr-BE" dirty="0" smtClean="0">
                <a:solidFill>
                  <a:srgbClr val="00B0F0"/>
                </a:solidFill>
              </a:rPr>
              <a:t>OA to publications mandate: </a:t>
            </a:r>
            <a:r>
              <a:rPr lang="fr-BE" dirty="0" err="1" smtClean="0">
                <a:solidFill>
                  <a:srgbClr val="00B0F0"/>
                </a:solidFill>
              </a:rPr>
              <a:t>other</a:t>
            </a:r>
            <a:r>
              <a:rPr lang="fr-BE" dirty="0" smtClean="0">
                <a:solidFill>
                  <a:srgbClr val="00B0F0"/>
                </a:solidFill>
              </a:rPr>
              <a:t> issues</a:t>
            </a:r>
            <a:endParaRPr lang="en-GB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93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628800"/>
            <a:ext cx="8712968" cy="936625"/>
          </a:xfrm>
        </p:spPr>
        <p:txBody>
          <a:bodyPr/>
          <a:lstStyle/>
          <a:p>
            <a:r>
              <a:rPr lang="fr-BE" dirty="0">
                <a:solidFill>
                  <a:srgbClr val="00B0F0"/>
                </a:solidFill>
              </a:rPr>
              <a:t>Open </a:t>
            </a:r>
            <a:r>
              <a:rPr lang="fr-BE" dirty="0" smtClean="0">
                <a:solidFill>
                  <a:srgbClr val="00B0F0"/>
                </a:solidFill>
              </a:rPr>
              <a:t>Access to </a:t>
            </a:r>
            <a:r>
              <a:rPr lang="fr-BE" dirty="0" err="1" smtClean="0">
                <a:solidFill>
                  <a:srgbClr val="00B0F0"/>
                </a:solidFill>
              </a:rPr>
              <a:t>Research</a:t>
            </a:r>
            <a:r>
              <a:rPr lang="fr-BE" dirty="0" smtClean="0">
                <a:solidFill>
                  <a:srgbClr val="00B0F0"/>
                </a:solidFill>
              </a:rPr>
              <a:t> Data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ramjoc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5215"/>
            <a:ext cx="3096344" cy="24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mjoca\Desktop\imagesCAARJV8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5075"/>
            <a:ext cx="30963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49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340247"/>
            <a:ext cx="8229600" cy="1440681"/>
          </a:xfrm>
        </p:spPr>
        <p:txBody>
          <a:bodyPr/>
          <a:lstStyle/>
          <a:p>
            <a:pPr algn="ctr"/>
            <a:r>
              <a:rPr lang="fr-BE" sz="3200" dirty="0">
                <a:solidFill>
                  <a:srgbClr val="00B0F0"/>
                </a:solidFill>
              </a:rPr>
              <a:t>New: Pilot </a:t>
            </a:r>
            <a:r>
              <a:rPr lang="fr-BE" sz="3200" dirty="0" smtClean="0">
                <a:solidFill>
                  <a:srgbClr val="00B0F0"/>
                </a:solidFill>
              </a:rPr>
              <a:t>on Open </a:t>
            </a:r>
            <a:r>
              <a:rPr lang="fr-BE" sz="3200" dirty="0" err="1" smtClean="0">
                <a:solidFill>
                  <a:srgbClr val="00B0F0"/>
                </a:solidFill>
              </a:rPr>
              <a:t>Research</a:t>
            </a:r>
            <a:r>
              <a:rPr lang="fr-BE" sz="3200" dirty="0" smtClean="0">
                <a:solidFill>
                  <a:srgbClr val="00B0F0"/>
                </a:solidFill>
              </a:rPr>
              <a:t> Data in Horizon 2020: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50912" y="2780928"/>
            <a:ext cx="80135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815975" indent="-457200">
              <a:lnSpc>
                <a:spcPct val="150000"/>
              </a:lnSpc>
              <a:buFontTx/>
              <a:buChar char="-"/>
            </a:pPr>
            <a:r>
              <a:rPr lang="fr-BE" sz="2800" b="0" dirty="0">
                <a:latin typeface="+mn-lt"/>
                <a:ea typeface="+mn-ea"/>
                <a:cs typeface="+mn-cs"/>
              </a:rPr>
              <a:t>Scope of the Pilot?</a:t>
            </a:r>
          </a:p>
          <a:p>
            <a:pPr marL="815975" indent="-457200">
              <a:lnSpc>
                <a:spcPct val="150000"/>
              </a:lnSpc>
              <a:buFontTx/>
              <a:buChar char="-"/>
            </a:pPr>
            <a:r>
              <a:rPr lang="fr-BE" sz="2800" b="0" dirty="0" err="1" smtClean="0">
                <a:latin typeface="+mn-lt"/>
                <a:ea typeface="+mn-ea"/>
                <a:cs typeface="+mn-cs"/>
              </a:rPr>
              <a:t>What</a:t>
            </a:r>
            <a:r>
              <a:rPr lang="fr-BE" sz="2800" b="0" dirty="0" smtClean="0">
                <a:latin typeface="+mn-lt"/>
                <a:ea typeface="+mn-ea"/>
                <a:cs typeface="+mn-cs"/>
              </a:rPr>
              <a:t> </a:t>
            </a:r>
            <a:r>
              <a:rPr lang="fr-BE" sz="2800" b="0" dirty="0">
                <a:latin typeface="+mn-lt"/>
                <a:ea typeface="+mn-ea"/>
                <a:cs typeface="+mn-cs"/>
              </a:rPr>
              <a:t>data </a:t>
            </a:r>
            <a:r>
              <a:rPr lang="fr-BE" sz="2800" b="0" dirty="0" err="1">
                <a:latin typeface="+mn-lt"/>
                <a:ea typeface="+mn-ea"/>
                <a:cs typeface="+mn-cs"/>
              </a:rPr>
              <a:t>is</a:t>
            </a:r>
            <a:r>
              <a:rPr lang="fr-BE" sz="2800" b="0" dirty="0">
                <a:latin typeface="+mn-lt"/>
                <a:ea typeface="+mn-ea"/>
                <a:cs typeface="+mn-cs"/>
              </a:rPr>
              <a:t> </a:t>
            </a:r>
            <a:r>
              <a:rPr lang="fr-BE" sz="2800" b="0" dirty="0" err="1">
                <a:latin typeface="+mn-lt"/>
                <a:ea typeface="+mn-ea"/>
                <a:cs typeface="+mn-cs"/>
              </a:rPr>
              <a:t>covered</a:t>
            </a:r>
            <a:r>
              <a:rPr lang="fr-BE" sz="2800" b="0" dirty="0">
                <a:latin typeface="+mn-lt"/>
                <a:ea typeface="+mn-ea"/>
                <a:cs typeface="+mn-cs"/>
              </a:rPr>
              <a:t>?</a:t>
            </a:r>
          </a:p>
          <a:p>
            <a:pPr marL="815975" indent="-457200">
              <a:lnSpc>
                <a:spcPct val="150000"/>
              </a:lnSpc>
              <a:buFontTx/>
              <a:buChar char="-"/>
            </a:pPr>
            <a:r>
              <a:rPr lang="fr-BE" sz="2800" b="0" dirty="0" err="1" smtClean="0"/>
              <a:t>What</a:t>
            </a:r>
            <a:r>
              <a:rPr lang="fr-BE" sz="2800" b="0" dirty="0" smtClean="0"/>
              <a:t> </a:t>
            </a:r>
            <a:r>
              <a:rPr lang="fr-BE" sz="2800" b="0" dirty="0"/>
              <a:t>about data management?</a:t>
            </a:r>
          </a:p>
          <a:p>
            <a:pPr marL="815975" indent="-457200">
              <a:lnSpc>
                <a:spcPct val="150000"/>
              </a:lnSpc>
              <a:buFontTx/>
              <a:buChar char="-"/>
            </a:pPr>
            <a:r>
              <a:rPr lang="fr-BE" sz="2800" b="0" dirty="0" err="1"/>
              <a:t>What</a:t>
            </a:r>
            <a:r>
              <a:rPr lang="fr-BE" sz="2800" b="0" dirty="0"/>
              <a:t> are the </a:t>
            </a:r>
            <a:r>
              <a:rPr lang="fr-BE" sz="2800" b="0" dirty="0" err="1" smtClean="0"/>
              <a:t>requirements</a:t>
            </a:r>
            <a:r>
              <a:rPr lang="fr-BE" sz="2800" b="0" dirty="0" smtClean="0"/>
              <a:t>?</a:t>
            </a:r>
            <a:endParaRPr lang="fr-BE" sz="2800" b="0" dirty="0"/>
          </a:p>
          <a:p>
            <a:pPr marL="815975" indent="-457200">
              <a:lnSpc>
                <a:spcPct val="150000"/>
              </a:lnSpc>
              <a:buFontTx/>
              <a:buChar char="-"/>
            </a:pPr>
            <a:r>
              <a:rPr lang="fr-BE" sz="2800" b="0" dirty="0" err="1" smtClean="0"/>
              <a:t>When</a:t>
            </a:r>
            <a:r>
              <a:rPr lang="fr-BE" sz="2800" b="0" dirty="0" smtClean="0"/>
              <a:t> </a:t>
            </a:r>
            <a:r>
              <a:rPr lang="fr-BE" sz="2800" b="0" dirty="0" err="1"/>
              <a:t>can</a:t>
            </a:r>
            <a:r>
              <a:rPr lang="fr-BE" sz="2800" b="0" dirty="0"/>
              <a:t> actions </a:t>
            </a:r>
            <a:r>
              <a:rPr lang="fr-BE" sz="2800" b="0" dirty="0" err="1"/>
              <a:t>opt</a:t>
            </a:r>
            <a:r>
              <a:rPr lang="fr-BE" sz="2800" b="0" dirty="0"/>
              <a:t> out?</a:t>
            </a:r>
          </a:p>
          <a:p>
            <a:pPr marL="815975" indent="-457200">
              <a:lnSpc>
                <a:spcPct val="150000"/>
              </a:lnSpc>
              <a:buFontTx/>
              <a:buChar char="-"/>
            </a:pPr>
            <a:endParaRPr lang="en-GB" sz="2800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032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252536" y="1052215"/>
            <a:ext cx="9505056" cy="93662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Pilot on Open </a:t>
            </a:r>
            <a:r>
              <a:rPr lang="fr-BE" dirty="0" err="1" smtClean="0">
                <a:solidFill>
                  <a:srgbClr val="00B0F0"/>
                </a:solidFill>
              </a:rPr>
              <a:t>Research</a:t>
            </a:r>
            <a:r>
              <a:rPr lang="fr-BE" dirty="0" smtClean="0">
                <a:solidFill>
                  <a:srgbClr val="00B0F0"/>
                </a:solidFill>
              </a:rPr>
              <a:t> Data: Scope</a:t>
            </a:r>
            <a:endParaRPr lang="en-GB" dirty="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38" y="1773239"/>
            <a:ext cx="8651626" cy="4464074"/>
          </a:xfrm>
        </p:spPr>
        <p:txBody>
          <a:bodyPr/>
          <a:lstStyle/>
          <a:p>
            <a:pPr>
              <a:defRPr/>
            </a:pPr>
            <a:r>
              <a:rPr lang="en-GB" sz="1650" b="1" i="0" dirty="0" smtClean="0"/>
              <a:t>Areas </a:t>
            </a:r>
            <a:r>
              <a:rPr lang="en-GB" sz="1650" b="1" i="0" dirty="0"/>
              <a:t>of the 2014-2015 Work Programme participating in the Open Research Data Pilot are: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50" b="0" dirty="0" smtClean="0"/>
              <a:t>Future </a:t>
            </a:r>
            <a:r>
              <a:rPr lang="en-GB" sz="1650" b="0" dirty="0"/>
              <a:t>and Emerging </a:t>
            </a:r>
            <a:r>
              <a:rPr lang="en-GB" sz="1650" b="0" dirty="0" smtClean="0"/>
              <a:t>Technologies (FET)</a:t>
            </a:r>
            <a:endParaRPr lang="en-GB" sz="1650" b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50" b="0" dirty="0" err="1"/>
              <a:t>Research</a:t>
            </a:r>
            <a:r>
              <a:rPr lang="fr-FR" sz="1650" b="0" dirty="0"/>
              <a:t> infrastructures – part e-Infrastructures </a:t>
            </a:r>
            <a:endParaRPr lang="en-GB" sz="1650" b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50" b="0" dirty="0"/>
              <a:t>Leadership in enabling and industrial technologies – Information and Communication </a:t>
            </a:r>
            <a:r>
              <a:rPr lang="en-GB" sz="1650" b="0" dirty="0" smtClean="0"/>
              <a:t>Technologies (LEIT-ICT)</a:t>
            </a:r>
            <a:endParaRPr lang="en-GB" sz="1650" b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50" b="0" dirty="0"/>
              <a:t>Societal Challenge: Secure, Clean and Efficient Energy – part Smart cities and communities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50" b="0" dirty="0"/>
              <a:t>Societal Challenge: Climate Action, Environment, Resource Efficiency and Raw materials – except raw materials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50" b="0" dirty="0"/>
              <a:t>Societal Challenge: Europe in a changing world – inclusive, innovative and reflective </a:t>
            </a:r>
            <a:r>
              <a:rPr lang="en-GB" sz="1650" b="0" dirty="0" smtClean="0"/>
              <a:t>Societies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50" b="0" dirty="0"/>
              <a:t>Science with and for </a:t>
            </a:r>
            <a:r>
              <a:rPr lang="en-GB" sz="1650" b="0" dirty="0" smtClean="0"/>
              <a:t>Society</a:t>
            </a:r>
            <a:endParaRPr lang="en-GB" sz="16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252536" y="6165304"/>
            <a:ext cx="84249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650" b="1" dirty="0" smtClean="0">
                <a:solidFill>
                  <a:srgbClr val="FF0000"/>
                </a:solidFill>
              </a:rPr>
              <a:t>Actions in </a:t>
            </a:r>
            <a:r>
              <a:rPr lang="fr-BE" sz="1650" b="1" dirty="0" err="1">
                <a:solidFill>
                  <a:srgbClr val="FF0000"/>
                </a:solidFill>
              </a:rPr>
              <a:t>other</a:t>
            </a:r>
            <a:r>
              <a:rPr lang="fr-BE" sz="1650" b="1" dirty="0">
                <a:solidFill>
                  <a:srgbClr val="FF0000"/>
                </a:solidFill>
              </a:rPr>
              <a:t> areas </a:t>
            </a:r>
            <a:r>
              <a:rPr lang="fr-BE" sz="1650" b="1" dirty="0" err="1">
                <a:solidFill>
                  <a:srgbClr val="FF0000"/>
                </a:solidFill>
              </a:rPr>
              <a:t>can</a:t>
            </a:r>
            <a:r>
              <a:rPr lang="fr-BE" sz="1650" b="1" dirty="0">
                <a:solidFill>
                  <a:srgbClr val="FF0000"/>
                </a:solidFill>
              </a:rPr>
              <a:t> </a:t>
            </a:r>
            <a:r>
              <a:rPr lang="fr-BE" sz="1650" b="1" dirty="0" err="1">
                <a:solidFill>
                  <a:srgbClr val="FF0000"/>
                </a:solidFill>
              </a:rPr>
              <a:t>participate</a:t>
            </a:r>
            <a:r>
              <a:rPr lang="fr-BE" sz="1650" b="1" dirty="0">
                <a:solidFill>
                  <a:srgbClr val="FF0000"/>
                </a:solidFill>
              </a:rPr>
              <a:t> on a </a:t>
            </a:r>
            <a:r>
              <a:rPr lang="fr-BE" sz="1650" b="1" dirty="0" err="1">
                <a:solidFill>
                  <a:srgbClr val="FF0000"/>
                </a:solidFill>
              </a:rPr>
              <a:t>voluntary</a:t>
            </a:r>
            <a:r>
              <a:rPr lang="fr-BE" sz="1650" b="1" dirty="0">
                <a:solidFill>
                  <a:srgbClr val="FF0000"/>
                </a:solidFill>
              </a:rPr>
              <a:t> basis!</a:t>
            </a:r>
            <a:endParaRPr lang="en-GB" sz="16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74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557090"/>
            <a:ext cx="8856663" cy="4104158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r-BE" sz="2400" b="1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r-BE" sz="2400" b="1" dirty="0" smtClean="0"/>
              <a:t>Types of data </a:t>
            </a:r>
            <a:r>
              <a:rPr lang="fr-BE" sz="2400" b="1" dirty="0" err="1" smtClean="0"/>
              <a:t>concerned</a:t>
            </a:r>
            <a:r>
              <a:rPr lang="fr-BE" sz="2400" b="1" dirty="0" smtClean="0"/>
              <a:t>:</a:t>
            </a:r>
            <a:endParaRPr lang="en-GB" sz="24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0" dirty="0" smtClean="0"/>
              <a:t>Data (including associated metadata) needed to </a:t>
            </a:r>
            <a:r>
              <a:rPr lang="en-GB" sz="2400" b="0" dirty="0"/>
              <a:t>validate</a:t>
            </a:r>
            <a:r>
              <a:rPr lang="en-GB" sz="2400" b="0" dirty="0" smtClean="0"/>
              <a:t> the results presented in scientific publications </a:t>
            </a:r>
            <a:r>
              <a:rPr lang="en-GB" sz="2400" b="0" dirty="0" smtClean="0">
                <a:solidFill>
                  <a:srgbClr val="FF0000"/>
                </a:solidFill>
              </a:rPr>
              <a:t>("underlying data"</a:t>
            </a:r>
            <a:r>
              <a:rPr lang="en-GB" sz="2400" b="0" dirty="0" smtClean="0"/>
              <a:t>)</a:t>
            </a:r>
            <a:endParaRPr lang="en-GB" sz="2400" b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0" dirty="0" smtClean="0">
                <a:solidFill>
                  <a:srgbClr val="FF0000"/>
                </a:solidFill>
              </a:rPr>
              <a:t>Other data </a:t>
            </a:r>
            <a:r>
              <a:rPr lang="en-GB" sz="2400" b="0" dirty="0" smtClean="0"/>
              <a:t>(including associated metadata) as specified in a data </a:t>
            </a:r>
            <a:r>
              <a:rPr lang="en-GB" sz="2400" b="0" dirty="0"/>
              <a:t>management </a:t>
            </a:r>
            <a:r>
              <a:rPr lang="en-GB" sz="2400" b="0" dirty="0" smtClean="0"/>
              <a:t>plan (DMP)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/>
              <a:t> </a:t>
            </a:r>
            <a:r>
              <a:rPr lang="en-GB" dirty="0" smtClean="0"/>
              <a:t>     </a:t>
            </a:r>
            <a:endParaRPr lang="en-GB" b="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24544" y="1052215"/>
            <a:ext cx="9505056" cy="93662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Pilot on Open </a:t>
            </a:r>
            <a:r>
              <a:rPr lang="fr-BE" dirty="0" err="1" smtClean="0">
                <a:solidFill>
                  <a:srgbClr val="00B0F0"/>
                </a:solidFill>
              </a:rPr>
              <a:t>Research</a:t>
            </a:r>
            <a:r>
              <a:rPr lang="fr-BE" dirty="0" smtClean="0">
                <a:solidFill>
                  <a:srgbClr val="00B0F0"/>
                </a:solidFill>
              </a:rPr>
              <a:t> Data: </a:t>
            </a:r>
            <a:r>
              <a:rPr lang="fr-BE" dirty="0" err="1" smtClean="0">
                <a:solidFill>
                  <a:srgbClr val="00B0F0"/>
                </a:solidFill>
              </a:rPr>
              <a:t>What</a:t>
            </a:r>
            <a:r>
              <a:rPr lang="fr-BE" dirty="0" smtClean="0">
                <a:solidFill>
                  <a:srgbClr val="00B0F0"/>
                </a:solidFill>
              </a:rPr>
              <a:t> data?</a:t>
            </a:r>
            <a:endParaRPr lang="en-GB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36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964488" cy="935037"/>
          </a:xfrm>
        </p:spPr>
        <p:txBody>
          <a:bodyPr/>
          <a:lstStyle/>
          <a:p>
            <a:pPr marL="0" indent="0"/>
            <a:r>
              <a:rPr lang="en-GB" dirty="0" smtClean="0">
                <a:solidFill>
                  <a:srgbClr val="00B0F0"/>
                </a:solidFill>
              </a:rPr>
              <a:t>What about data management?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-180528" y="1772816"/>
            <a:ext cx="9144000" cy="5085184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BE" sz="2000" dirty="0" smtClean="0"/>
              <a:t>New focus on Data management in H2020</a:t>
            </a:r>
            <a:endParaRPr lang="fr-BE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BE" sz="2000" dirty="0" smtClean="0"/>
              <a:t>All </a:t>
            </a:r>
            <a:r>
              <a:rPr lang="fr-BE" sz="2000" dirty="0" err="1" smtClean="0"/>
              <a:t>proposers</a:t>
            </a:r>
            <a:r>
              <a:rPr lang="fr-BE" sz="2000" dirty="0" smtClean="0"/>
              <a:t> to </a:t>
            </a:r>
            <a:r>
              <a:rPr lang="fr-BE" sz="2000" dirty="0" err="1" smtClean="0"/>
              <a:t>submit</a:t>
            </a:r>
            <a:r>
              <a:rPr lang="fr-BE" sz="2000" dirty="0" smtClean="0"/>
              <a:t> </a:t>
            </a:r>
            <a:r>
              <a:rPr lang="fr-BE" sz="2000" dirty="0" err="1" smtClean="0"/>
              <a:t>general</a:t>
            </a:r>
            <a:r>
              <a:rPr lang="fr-BE" sz="2000" dirty="0" smtClean="0"/>
              <a:t> information on data management - </a:t>
            </a:r>
            <a:r>
              <a:rPr lang="fr-BE" sz="2000" dirty="0" err="1" smtClean="0"/>
              <a:t>evaluated</a:t>
            </a:r>
            <a:r>
              <a:rPr lang="fr-BE" sz="2000" dirty="0" smtClean="0"/>
              <a:t> </a:t>
            </a:r>
            <a:r>
              <a:rPr lang="fr-BE" sz="2000" dirty="0" err="1" smtClean="0"/>
              <a:t>under</a:t>
            </a:r>
            <a:r>
              <a:rPr lang="fr-BE" sz="2000" dirty="0" smtClean="0"/>
              <a:t> </a:t>
            </a:r>
            <a:r>
              <a:rPr lang="fr-BE" sz="2000" dirty="0" err="1" smtClean="0"/>
              <a:t>criterion</a:t>
            </a:r>
            <a:r>
              <a:rPr lang="fr-BE" sz="2000" dirty="0" smtClean="0"/>
              <a:t> 'Impact'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dirty="0" smtClean="0"/>
              <a:t>Data Management Plans (DMPs) mandatory for all actions participating in the Pilot (deliverable within the first six months)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dirty="0" smtClean="0"/>
              <a:t>Other projects invited to submit a DMP if relevant for their planned research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b="0" dirty="0" smtClean="0"/>
              <a:t>DMP questions (template: Data Management Guidelines):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800" dirty="0" smtClean="0"/>
              <a:t>W</a:t>
            </a:r>
            <a:r>
              <a:rPr lang="fr-BE" sz="1800" dirty="0" err="1" smtClean="0"/>
              <a:t>hat</a:t>
            </a:r>
            <a:r>
              <a:rPr lang="fr-BE" sz="1800" dirty="0" smtClean="0"/>
              <a:t> data </a:t>
            </a:r>
            <a:r>
              <a:rPr lang="fr-BE" sz="1800" dirty="0" err="1" smtClean="0"/>
              <a:t>will</a:t>
            </a:r>
            <a:r>
              <a:rPr lang="fr-BE" sz="1800" dirty="0" smtClean="0"/>
              <a:t>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collected</a:t>
            </a:r>
            <a:r>
              <a:rPr lang="fr-BE" sz="1800" dirty="0" smtClean="0"/>
              <a:t> or </a:t>
            </a:r>
            <a:r>
              <a:rPr lang="fr-BE" sz="1800" dirty="0" err="1" smtClean="0"/>
              <a:t>generated</a:t>
            </a:r>
            <a:r>
              <a:rPr lang="fr-BE" sz="1800" dirty="0" smtClean="0"/>
              <a:t>?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BE" sz="1800" dirty="0" err="1" smtClean="0"/>
              <a:t>What</a:t>
            </a:r>
            <a:r>
              <a:rPr lang="fr-BE" sz="1800" dirty="0" smtClean="0"/>
              <a:t> standards </a:t>
            </a:r>
            <a:r>
              <a:rPr lang="fr-BE" sz="1800" dirty="0" err="1" smtClean="0"/>
              <a:t>will</a:t>
            </a:r>
            <a:r>
              <a:rPr lang="fr-BE" sz="1800" dirty="0" smtClean="0"/>
              <a:t>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used</a:t>
            </a:r>
            <a:r>
              <a:rPr lang="fr-BE" sz="1800" dirty="0" smtClean="0"/>
              <a:t> and how </a:t>
            </a:r>
            <a:r>
              <a:rPr lang="fr-BE" sz="1800" dirty="0" err="1" smtClean="0"/>
              <a:t>will</a:t>
            </a:r>
            <a:r>
              <a:rPr lang="fr-BE" sz="1800" dirty="0" smtClean="0"/>
              <a:t> </a:t>
            </a:r>
            <a:r>
              <a:rPr lang="fr-BE" sz="1800" dirty="0" err="1" smtClean="0"/>
              <a:t>metadata</a:t>
            </a:r>
            <a:r>
              <a:rPr lang="fr-BE" sz="1800" dirty="0" smtClean="0"/>
              <a:t>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generated</a:t>
            </a:r>
            <a:r>
              <a:rPr lang="fr-BE" sz="1800" dirty="0" smtClean="0"/>
              <a:t>?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BE" sz="1800" dirty="0" err="1" smtClean="0"/>
              <a:t>What</a:t>
            </a:r>
            <a:r>
              <a:rPr lang="fr-BE" sz="1800" dirty="0" smtClean="0"/>
              <a:t> data </a:t>
            </a:r>
            <a:r>
              <a:rPr lang="fr-BE" sz="1800" dirty="0" err="1" smtClean="0"/>
              <a:t>will</a:t>
            </a:r>
            <a:r>
              <a:rPr lang="fr-BE" sz="1800" dirty="0" smtClean="0"/>
              <a:t>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exploited</a:t>
            </a:r>
            <a:r>
              <a:rPr lang="fr-BE" sz="1800" dirty="0" smtClean="0"/>
              <a:t>? </a:t>
            </a:r>
            <a:r>
              <a:rPr lang="fr-BE" sz="1800" dirty="0" err="1" smtClean="0"/>
              <a:t>What</a:t>
            </a:r>
            <a:r>
              <a:rPr lang="fr-BE" sz="1800" dirty="0" smtClean="0"/>
              <a:t> data </a:t>
            </a:r>
            <a:r>
              <a:rPr lang="fr-BE" sz="1800" dirty="0" err="1" smtClean="0"/>
              <a:t>will</a:t>
            </a:r>
            <a:r>
              <a:rPr lang="fr-BE" sz="1800" dirty="0" smtClean="0"/>
              <a:t>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shared</a:t>
            </a:r>
            <a:r>
              <a:rPr lang="fr-BE" sz="1800" dirty="0" smtClean="0"/>
              <a:t> /made open?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BE" sz="1800" dirty="0" smtClean="0"/>
              <a:t>How </a:t>
            </a:r>
            <a:r>
              <a:rPr lang="fr-BE" sz="1800" dirty="0" err="1" smtClean="0"/>
              <a:t>will</a:t>
            </a:r>
            <a:r>
              <a:rPr lang="fr-BE" sz="1800" dirty="0" smtClean="0"/>
              <a:t> data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curated</a:t>
            </a:r>
            <a:r>
              <a:rPr lang="fr-BE" sz="1800" dirty="0" smtClean="0"/>
              <a:t> and </a:t>
            </a:r>
            <a:r>
              <a:rPr lang="fr-BE" sz="1800" dirty="0" err="1" smtClean="0"/>
              <a:t>preserved</a:t>
            </a:r>
            <a:r>
              <a:rPr lang="fr-BE" sz="1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5496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7" y="1944514"/>
            <a:ext cx="8856663" cy="422079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1800" b="1" i="0" dirty="0" smtClean="0"/>
              <a:t>Beneficiaries participating in the Pilot will: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0" dirty="0" smtClean="0"/>
              <a:t>Deposit a) underlying and b) "other data" as specified in the DMP into a research data repository of their choice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800" b="0" dirty="0" err="1" smtClean="0"/>
              <a:t>Take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measures</a:t>
            </a:r>
            <a:r>
              <a:rPr lang="fr-BE" sz="1800" b="0" dirty="0" smtClean="0"/>
              <a:t> to </a:t>
            </a:r>
            <a:r>
              <a:rPr lang="fr-BE" sz="1800" b="0" dirty="0" err="1" smtClean="0"/>
              <a:t>make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it</a:t>
            </a:r>
            <a:r>
              <a:rPr lang="fr-BE" sz="1800" b="0" dirty="0" smtClean="0"/>
              <a:t> possible to </a:t>
            </a:r>
            <a:r>
              <a:rPr lang="fr-BE" sz="1800" b="0" dirty="0" err="1" smtClean="0"/>
              <a:t>access</a:t>
            </a:r>
            <a:r>
              <a:rPr lang="fr-BE" sz="1800" b="0" dirty="0" smtClean="0"/>
              <a:t>, mine, exploit, 	 </a:t>
            </a:r>
            <a:r>
              <a:rPr lang="fr-BE" sz="1800" b="0" dirty="0" err="1" smtClean="0"/>
              <a:t>reproduce</a:t>
            </a:r>
            <a:r>
              <a:rPr lang="fr-BE" sz="1800" b="0" dirty="0" smtClean="0"/>
              <a:t> and </a:t>
            </a:r>
            <a:r>
              <a:rPr lang="fr-BE" sz="1800" b="0" dirty="0" err="1" smtClean="0"/>
              <a:t>disseminate</a:t>
            </a:r>
            <a:r>
              <a:rPr lang="fr-BE" sz="1800" b="0" dirty="0" smtClean="0"/>
              <a:t> free of charge (</a:t>
            </a:r>
            <a:r>
              <a:rPr lang="fr-BE" sz="1800" b="0" dirty="0" err="1" smtClean="0"/>
              <a:t>using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e.g</a:t>
            </a:r>
            <a:r>
              <a:rPr lang="fr-BE" sz="1800" b="0" dirty="0" smtClean="0"/>
              <a:t>. </a:t>
            </a:r>
            <a:r>
              <a:rPr lang="fr-BE" sz="1800" b="0" dirty="0" err="1" smtClean="0"/>
              <a:t>Creative</a:t>
            </a:r>
            <a:r>
              <a:rPr lang="fr-BE" sz="1800" b="0" dirty="0" smtClean="0"/>
              <a:t> Commons licences) </a:t>
            </a:r>
            <a:endParaRPr lang="en-GB" sz="1800" b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0" dirty="0" smtClean="0"/>
              <a:t>Provide information </a:t>
            </a:r>
            <a:r>
              <a:rPr lang="en-GB" sz="1800" b="0" dirty="0"/>
              <a:t>about tools and instruments at the disposal of the beneficiaries and necessary for validating the results </a:t>
            </a:r>
            <a:r>
              <a:rPr lang="en-GB" sz="1800" b="0" dirty="0" smtClean="0"/>
              <a:t>(where possible, provide </a:t>
            </a:r>
            <a:r>
              <a:rPr lang="en-GB" sz="1800" b="0" dirty="0"/>
              <a:t>the tools and </a:t>
            </a:r>
            <a:r>
              <a:rPr lang="en-GB" sz="1800" b="0" dirty="0" smtClean="0"/>
              <a:t>instruments themselves)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800" b="1" dirty="0" smtClean="0"/>
              <a:t>Note: </a:t>
            </a:r>
            <a:r>
              <a:rPr lang="fr-BE" sz="1800" dirty="0" smtClean="0"/>
              <a:t>Actions </a:t>
            </a:r>
            <a:r>
              <a:rPr lang="fr-BE" sz="1800" dirty="0" err="1"/>
              <a:t>participating</a:t>
            </a:r>
            <a:r>
              <a:rPr lang="fr-BE" sz="1800" dirty="0"/>
              <a:t> in the Pilot are not </a:t>
            </a:r>
            <a:r>
              <a:rPr lang="fr-BE" sz="1800" dirty="0" err="1"/>
              <a:t>obliged</a:t>
            </a:r>
            <a:r>
              <a:rPr lang="fr-BE" sz="1800" dirty="0"/>
              <a:t> to </a:t>
            </a:r>
            <a:r>
              <a:rPr lang="fr-BE" sz="1800" dirty="0" err="1"/>
              <a:t>make</a:t>
            </a:r>
            <a:r>
              <a:rPr lang="fr-BE" sz="1800" dirty="0"/>
              <a:t> all </a:t>
            </a:r>
            <a:r>
              <a:rPr lang="fr-BE" sz="1800" dirty="0" err="1"/>
              <a:t>datasets</a:t>
            </a:r>
            <a:r>
              <a:rPr lang="fr-BE" sz="1800" dirty="0"/>
              <a:t> open </a:t>
            </a:r>
            <a:r>
              <a:rPr lang="fr-BE" sz="1800" dirty="0" smtClean="0"/>
              <a:t>(</a:t>
            </a:r>
            <a:r>
              <a:rPr lang="fr-BE" sz="1800" dirty="0" err="1" smtClean="0"/>
              <a:t>details</a:t>
            </a:r>
            <a:r>
              <a:rPr lang="fr-BE" sz="1800" dirty="0" smtClean="0"/>
              <a:t> </a:t>
            </a:r>
            <a:r>
              <a:rPr lang="fr-BE" sz="1800" dirty="0" err="1" smtClean="0"/>
              <a:t>described</a:t>
            </a:r>
            <a:r>
              <a:rPr lang="fr-BE" sz="1800" dirty="0" smtClean="0"/>
              <a:t> in DMP)</a:t>
            </a:r>
            <a:endParaRPr lang="fr-BE" sz="18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/>
            </a:pPr>
            <a:endParaRPr lang="fr-BE" sz="1800" dirty="0"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1800" b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1800" b="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577064" cy="936625"/>
          </a:xfrm>
        </p:spPr>
        <p:txBody>
          <a:bodyPr/>
          <a:lstStyle/>
          <a:p>
            <a:pPr algn="ctr"/>
            <a:r>
              <a:rPr lang="fr-BE" sz="2800" dirty="0" smtClean="0">
                <a:solidFill>
                  <a:srgbClr val="00B0F0"/>
                </a:solidFill>
              </a:rPr>
              <a:t>Pilot on Open </a:t>
            </a:r>
            <a:r>
              <a:rPr lang="fr-BE" sz="2800" dirty="0" err="1" smtClean="0">
                <a:solidFill>
                  <a:srgbClr val="00B0F0"/>
                </a:solidFill>
              </a:rPr>
              <a:t>Research</a:t>
            </a:r>
            <a:r>
              <a:rPr lang="fr-BE" sz="2800" dirty="0" smtClean="0">
                <a:solidFill>
                  <a:srgbClr val="00B0F0"/>
                </a:solidFill>
              </a:rPr>
              <a:t> Data: </a:t>
            </a:r>
            <a:r>
              <a:rPr lang="fr-BE" sz="2800" dirty="0" err="1" smtClean="0">
                <a:solidFill>
                  <a:srgbClr val="00B0F0"/>
                </a:solidFill>
              </a:rPr>
              <a:t>requirements</a:t>
            </a:r>
            <a:r>
              <a:rPr lang="fr-BE" sz="2800" dirty="0" smtClean="0">
                <a:solidFill>
                  <a:srgbClr val="00B0F0"/>
                </a:solidFill>
              </a:rPr>
              <a:t>?</a:t>
            </a:r>
            <a:endParaRPr lang="en-GB" sz="2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86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742" y="2060848"/>
            <a:ext cx="8567738" cy="40324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700" b="1" i="0" dirty="0" smtClean="0"/>
              <a:t>Actions </a:t>
            </a:r>
            <a:r>
              <a:rPr lang="fr-BE" sz="1700" b="1" i="0" dirty="0" err="1" smtClean="0"/>
              <a:t>may</a:t>
            </a:r>
            <a:r>
              <a:rPr lang="fr-BE" sz="1700" b="1" i="0" dirty="0" smtClean="0"/>
              <a:t> </a:t>
            </a:r>
            <a:r>
              <a:rPr lang="fr-BE" sz="1700" b="1" i="0" dirty="0" err="1"/>
              <a:t>opt</a:t>
            </a:r>
            <a:r>
              <a:rPr lang="fr-BE" sz="1700" b="1" i="0" dirty="0"/>
              <a:t> out of the Pilot on Open </a:t>
            </a:r>
            <a:r>
              <a:rPr lang="fr-BE" sz="1700" b="1" i="0" dirty="0" err="1" smtClean="0"/>
              <a:t>Research</a:t>
            </a:r>
            <a:r>
              <a:rPr lang="fr-BE" sz="1700" b="1" i="0" dirty="0" smtClean="0"/>
              <a:t> Data </a:t>
            </a:r>
            <a:r>
              <a:rPr lang="fr-BE" sz="1700" b="1" i="0" dirty="0"/>
              <a:t>in Horizon 2020 in </a:t>
            </a:r>
            <a:r>
              <a:rPr lang="fr-BE" sz="1700" b="1" i="0" dirty="0" smtClean="0"/>
              <a:t>a </a:t>
            </a:r>
            <a:r>
              <a:rPr lang="fr-BE" sz="1700" b="1" i="0" dirty="0" err="1" smtClean="0"/>
              <a:t>series</a:t>
            </a:r>
            <a:r>
              <a:rPr lang="fr-BE" sz="1700" b="1" i="0" dirty="0" smtClean="0"/>
              <a:t> </a:t>
            </a:r>
            <a:r>
              <a:rPr lang="fr-BE" sz="1700" b="1" i="0" dirty="0"/>
              <a:t>of </a:t>
            </a:r>
            <a:r>
              <a:rPr lang="fr-BE" sz="1700" b="1" i="0" dirty="0" smtClean="0"/>
              <a:t>cases (</a:t>
            </a:r>
            <a:r>
              <a:rPr lang="fr-BE" sz="1700" b="1" i="0" dirty="0" err="1" smtClean="0"/>
              <a:t>submission</a:t>
            </a:r>
            <a:r>
              <a:rPr lang="fr-BE" sz="1700" b="1" i="0" dirty="0" smtClean="0"/>
              <a:t> stage):</a:t>
            </a:r>
            <a:endParaRPr lang="fr-BE" sz="1700" b="1" i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700" b="0" dirty="0" smtClean="0"/>
              <a:t>If the </a:t>
            </a:r>
            <a:r>
              <a:rPr lang="fr-BE" sz="1700" b="0" dirty="0" err="1" smtClean="0"/>
              <a:t>project</a:t>
            </a:r>
            <a:r>
              <a:rPr lang="fr-BE" sz="1700" b="0" dirty="0" smtClean="0"/>
              <a:t> </a:t>
            </a:r>
            <a:r>
              <a:rPr lang="fr-BE" sz="1700" b="0" dirty="0" err="1" smtClean="0"/>
              <a:t>will</a:t>
            </a:r>
            <a:r>
              <a:rPr lang="fr-BE" sz="1700" b="0" dirty="0" smtClean="0"/>
              <a:t> not </a:t>
            </a:r>
            <a:r>
              <a:rPr lang="fr-BE" sz="1700" b="0" dirty="0" err="1" smtClean="0"/>
              <a:t>generate</a:t>
            </a:r>
            <a:r>
              <a:rPr lang="fr-BE" sz="1700" b="0" dirty="0" smtClean="0"/>
              <a:t> / </a:t>
            </a:r>
            <a:r>
              <a:rPr lang="fr-BE" sz="1700" b="0" dirty="0" err="1" smtClean="0"/>
              <a:t>collect</a:t>
            </a:r>
            <a:r>
              <a:rPr lang="fr-BE" sz="1700" b="0" dirty="0" smtClean="0"/>
              <a:t> </a:t>
            </a:r>
            <a:r>
              <a:rPr lang="fr-BE" sz="1700" b="0" dirty="0" err="1" smtClean="0"/>
              <a:t>any</a:t>
            </a:r>
            <a:r>
              <a:rPr lang="fr-BE" sz="1700" b="0" dirty="0" smtClean="0"/>
              <a:t>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700" b="0" dirty="0" smtClean="0"/>
              <a:t>In case of </a:t>
            </a:r>
            <a:r>
              <a:rPr lang="fr-BE" sz="1700" b="0" dirty="0" err="1" smtClean="0"/>
              <a:t>conflict</a:t>
            </a:r>
            <a:r>
              <a:rPr lang="fr-BE" sz="1700" b="0" dirty="0" smtClean="0"/>
              <a:t> </a:t>
            </a:r>
            <a:r>
              <a:rPr lang="fr-BE" sz="1700" b="0" dirty="0" err="1"/>
              <a:t>with</a:t>
            </a:r>
            <a:r>
              <a:rPr lang="fr-BE" sz="1700" b="0" dirty="0"/>
              <a:t> </a:t>
            </a:r>
            <a:r>
              <a:rPr lang="fr-BE" sz="1700" b="0" dirty="0" smtClean="0"/>
              <a:t>the o</a:t>
            </a:r>
            <a:r>
              <a:rPr lang="en-GB" sz="1700" b="0" dirty="0" err="1"/>
              <a:t>bligation</a:t>
            </a:r>
            <a:r>
              <a:rPr lang="en-GB" sz="1700" b="0" dirty="0"/>
              <a:t> to protect results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700" b="0" dirty="0" smtClean="0"/>
              <a:t>In case of conflict with confidentiality </a:t>
            </a:r>
            <a:r>
              <a:rPr lang="en-GB" sz="1700" b="0" dirty="0"/>
              <a:t>obligations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700" b="0" dirty="0" smtClean="0"/>
              <a:t>In case of conflict with (national) security </a:t>
            </a:r>
            <a:r>
              <a:rPr lang="en-GB" sz="1700" b="0" dirty="0"/>
              <a:t>obligations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700" b="0" dirty="0" smtClean="0"/>
              <a:t>In case of Conflict with rules on protection of personal data</a:t>
            </a:r>
            <a:endParaRPr lang="en-GB" sz="1700" b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700" b="0" dirty="0" smtClean="0"/>
              <a:t>If </a:t>
            </a:r>
            <a:r>
              <a:rPr lang="en-GB" sz="1700" b="0" dirty="0"/>
              <a:t>the achievement of the action’s main objective would be jeopardised by making specific parts of the research data </a:t>
            </a:r>
            <a:r>
              <a:rPr lang="en-GB" sz="1700" b="0" dirty="0" smtClean="0"/>
              <a:t>openly accessible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è"/>
              <a:defRPr/>
            </a:pPr>
            <a:endParaRPr lang="en-GB" sz="17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17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700" i="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17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700" i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2536" y="1052215"/>
            <a:ext cx="9505056" cy="93662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Pilot on Open </a:t>
            </a:r>
            <a:r>
              <a:rPr lang="fr-BE" dirty="0" err="1" smtClean="0">
                <a:solidFill>
                  <a:srgbClr val="00B0F0"/>
                </a:solidFill>
              </a:rPr>
              <a:t>Research</a:t>
            </a:r>
            <a:r>
              <a:rPr lang="fr-BE" dirty="0" smtClean="0">
                <a:solidFill>
                  <a:srgbClr val="00B0F0"/>
                </a:solidFill>
              </a:rPr>
              <a:t> Data: </a:t>
            </a:r>
            <a:r>
              <a:rPr lang="fr-BE" dirty="0" err="1" smtClean="0">
                <a:solidFill>
                  <a:srgbClr val="00B0F0"/>
                </a:solidFill>
              </a:rPr>
              <a:t>opting</a:t>
            </a:r>
            <a:r>
              <a:rPr lang="fr-BE" dirty="0" smtClean="0">
                <a:solidFill>
                  <a:srgbClr val="00B0F0"/>
                </a:solidFill>
              </a:rPr>
              <a:t> out</a:t>
            </a:r>
            <a:endParaRPr lang="en-GB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4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988841"/>
            <a:ext cx="8229600" cy="410445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BE" dirty="0"/>
              <a:t>- </a:t>
            </a:r>
            <a:r>
              <a:rPr lang="fr-BE" dirty="0" smtClean="0"/>
              <a:t>The </a:t>
            </a:r>
            <a:r>
              <a:rPr lang="fr-BE" dirty="0" err="1" smtClean="0"/>
              <a:t>broader</a:t>
            </a:r>
            <a:r>
              <a:rPr lang="fr-BE" dirty="0" smtClean="0"/>
              <a:t> </a:t>
            </a:r>
            <a:r>
              <a:rPr lang="fr-BE" dirty="0" err="1" smtClean="0"/>
              <a:t>context</a:t>
            </a:r>
            <a:r>
              <a:rPr lang="fr-BE" dirty="0" smtClean="0"/>
              <a:t>: Open Science </a:t>
            </a:r>
            <a:endParaRPr lang="fr-BE" dirty="0"/>
          </a:p>
          <a:p>
            <a:pPr>
              <a:lnSpc>
                <a:spcPct val="200000"/>
              </a:lnSpc>
            </a:pPr>
            <a:r>
              <a:rPr lang="fr-BE" dirty="0" smtClean="0"/>
              <a:t>- </a:t>
            </a:r>
            <a:r>
              <a:rPr lang="fr-BE" dirty="0"/>
              <a:t>Open </a:t>
            </a:r>
            <a:r>
              <a:rPr lang="fr-BE" dirty="0" err="1"/>
              <a:t>access</a:t>
            </a:r>
            <a:r>
              <a:rPr lang="fr-BE" dirty="0"/>
              <a:t>: </a:t>
            </a:r>
            <a:r>
              <a:rPr lang="fr-BE" dirty="0" err="1" smtClean="0"/>
              <a:t>general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endParaRPr lang="fr-BE" dirty="0"/>
          </a:p>
          <a:p>
            <a:pPr>
              <a:lnSpc>
                <a:spcPct val="200000"/>
              </a:lnSpc>
            </a:pPr>
            <a:r>
              <a:rPr lang="fr-BE" dirty="0"/>
              <a:t>- Open </a:t>
            </a:r>
            <a:r>
              <a:rPr lang="fr-BE" dirty="0" err="1"/>
              <a:t>access</a:t>
            </a:r>
            <a:r>
              <a:rPr lang="fr-BE" dirty="0"/>
              <a:t> to publications in Horizon 2020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- Open </a:t>
            </a:r>
            <a:r>
              <a:rPr lang="fr-BE" dirty="0" err="1"/>
              <a:t>Research</a:t>
            </a:r>
            <a:r>
              <a:rPr lang="fr-BE" dirty="0"/>
              <a:t> Data Pilot in Horizon </a:t>
            </a:r>
            <a:r>
              <a:rPr lang="fr-BE" dirty="0" smtClean="0"/>
              <a:t>2020</a:t>
            </a:r>
            <a:endParaRPr lang="fr-BE" dirty="0"/>
          </a:p>
          <a:p>
            <a:pPr>
              <a:lnSpc>
                <a:spcPct val="200000"/>
              </a:lnSpc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396" y="1340768"/>
            <a:ext cx="8928100" cy="792163"/>
          </a:xfrm>
        </p:spPr>
        <p:txBody>
          <a:bodyPr/>
          <a:lstStyle/>
          <a:p>
            <a:r>
              <a:rPr lang="fr-BE" dirty="0" err="1" smtClean="0">
                <a:solidFill>
                  <a:srgbClr val="00B0F0"/>
                </a:solidFill>
              </a:rPr>
              <a:t>Outline</a:t>
            </a:r>
            <a:endParaRPr lang="en-GB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87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216024" y="1124744"/>
            <a:ext cx="9252520" cy="935037"/>
          </a:xfrm>
        </p:spPr>
        <p:txBody>
          <a:bodyPr/>
          <a:lstStyle/>
          <a:p>
            <a:pPr indent="0" algn="ctr" eaLnBrk="1" hangingPunct="1"/>
            <a:r>
              <a:rPr lang="fr-BE" dirty="0" smtClean="0">
                <a:solidFill>
                  <a:srgbClr val="00B0F0"/>
                </a:solidFill>
              </a:rPr>
              <a:t>ORD Pilot: first </a:t>
            </a:r>
            <a:r>
              <a:rPr lang="fr-BE" dirty="0" err="1" smtClean="0">
                <a:solidFill>
                  <a:srgbClr val="00B0F0"/>
                </a:solidFill>
              </a:rPr>
              <a:t>numbers</a:t>
            </a:r>
            <a:endParaRPr lang="en-GB" dirty="0" smtClean="0">
              <a:solidFill>
                <a:srgbClr val="00B0F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2060575"/>
            <a:ext cx="8208912" cy="4248745"/>
          </a:xfrm>
        </p:spPr>
        <p:txBody>
          <a:bodyPr/>
          <a:lstStyle/>
          <a:p>
            <a:pPr marL="355600" lvl="1" indent="-266700">
              <a:spcBef>
                <a:spcPts val="1200"/>
              </a:spcBef>
              <a:spcAft>
                <a:spcPts val="600"/>
              </a:spcAft>
            </a:pPr>
            <a:r>
              <a:rPr lang="fr-BE" sz="2400" dirty="0" err="1" smtClean="0"/>
              <a:t>Preliminary</a:t>
            </a:r>
            <a:r>
              <a:rPr lang="fr-BE" sz="2400" dirty="0" smtClean="0"/>
              <a:t>!</a:t>
            </a:r>
            <a:endParaRPr lang="fr-BE" sz="2400" dirty="0"/>
          </a:p>
          <a:p>
            <a:pPr marL="355600" lvl="1" indent="-266700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Basis: 3054 Horizon 2020 proposals</a:t>
            </a:r>
          </a:p>
          <a:p>
            <a:pPr marL="541338" lvl="2" indent="0">
              <a:spcBef>
                <a:spcPts val="1200"/>
              </a:spcBef>
              <a:spcAft>
                <a:spcPts val="600"/>
              </a:spcAft>
            </a:pPr>
            <a:r>
              <a:rPr lang="fr-BE" sz="2400" dirty="0" smtClean="0"/>
              <a:t>442 </a:t>
            </a:r>
            <a:r>
              <a:rPr lang="fr-BE" sz="2400" dirty="0"/>
              <a:t>of 1824 </a:t>
            </a:r>
            <a:r>
              <a:rPr lang="fr-BE" sz="2400" dirty="0" smtClean="0"/>
              <a:t>in scope </a:t>
            </a:r>
            <a:r>
              <a:rPr lang="fr-BE" sz="2400" dirty="0" err="1" smtClean="0"/>
              <a:t>proposals</a:t>
            </a:r>
            <a:r>
              <a:rPr lang="fr-BE" sz="2400" dirty="0" smtClean="0"/>
              <a:t> </a:t>
            </a:r>
            <a:r>
              <a:rPr lang="fr-BE" sz="2400" b="1" dirty="0" err="1" smtClean="0"/>
              <a:t>opt</a:t>
            </a:r>
            <a:r>
              <a:rPr lang="fr-BE" sz="2400" b="1" dirty="0" smtClean="0"/>
              <a:t> out (24.2</a:t>
            </a:r>
            <a:r>
              <a:rPr lang="fr-BE" sz="2400" b="1" dirty="0"/>
              <a:t>%)</a:t>
            </a:r>
          </a:p>
          <a:p>
            <a:pPr marL="541338" lvl="2" indent="0">
              <a:spcBef>
                <a:spcPts val="1200"/>
              </a:spcBef>
              <a:spcAft>
                <a:spcPts val="600"/>
              </a:spcAft>
            </a:pPr>
            <a:r>
              <a:rPr lang="fr-BE" sz="2400" dirty="0"/>
              <a:t>334 of 1230 </a:t>
            </a:r>
            <a:r>
              <a:rPr lang="fr-BE" sz="2400" dirty="0" smtClean="0"/>
              <a:t>not in scope </a:t>
            </a:r>
            <a:r>
              <a:rPr lang="fr-BE" sz="2400" dirty="0" err="1" smtClean="0"/>
              <a:t>proposals</a:t>
            </a:r>
            <a:r>
              <a:rPr lang="fr-BE" sz="2400" dirty="0" smtClean="0"/>
              <a:t> </a:t>
            </a:r>
            <a:r>
              <a:rPr lang="fr-BE" sz="2400" b="1" dirty="0" err="1" smtClean="0"/>
              <a:t>participate</a:t>
            </a:r>
            <a:r>
              <a:rPr lang="fr-BE" sz="2400" b="1" dirty="0" smtClean="0"/>
              <a:t> </a:t>
            </a:r>
            <a:r>
              <a:rPr lang="fr-BE" sz="2400" b="1" dirty="0"/>
              <a:t>on a </a:t>
            </a:r>
            <a:r>
              <a:rPr lang="fr-BE" sz="2400" b="1" dirty="0" err="1"/>
              <a:t>voluntary</a:t>
            </a:r>
            <a:r>
              <a:rPr lang="fr-BE" sz="2400" b="1" dirty="0"/>
              <a:t> basis (</a:t>
            </a:r>
            <a:r>
              <a:rPr lang="fr-BE" sz="2400" b="1" dirty="0" smtClean="0"/>
              <a:t>27.2%)</a:t>
            </a:r>
          </a:p>
          <a:p>
            <a:pPr marL="355600" lvl="1" indent="-266700">
              <a:spcBef>
                <a:spcPts val="1200"/>
              </a:spcBef>
              <a:spcAft>
                <a:spcPts val="600"/>
              </a:spcAft>
            </a:pPr>
            <a:r>
              <a:rPr lang="fr-BE" sz="2400" dirty="0" smtClean="0"/>
              <a:t>More </a:t>
            </a:r>
            <a:r>
              <a:rPr lang="fr-BE" sz="2400" dirty="0" err="1" smtClean="0"/>
              <a:t>analysis</a:t>
            </a:r>
            <a:r>
              <a:rPr lang="fr-BE" sz="2400" dirty="0" smtClean="0"/>
              <a:t> </a:t>
            </a:r>
            <a:r>
              <a:rPr lang="fr-BE" sz="2400" dirty="0" err="1" smtClean="0"/>
              <a:t>needed</a:t>
            </a:r>
            <a:r>
              <a:rPr lang="fr-BE" sz="2400" dirty="0" smtClean="0"/>
              <a:t>: </a:t>
            </a:r>
            <a:r>
              <a:rPr lang="fr-BE" sz="2400" dirty="0" err="1" smtClean="0"/>
              <a:t>e.g</a:t>
            </a:r>
            <a:r>
              <a:rPr lang="fr-BE" sz="2400" dirty="0" smtClean="0"/>
              <a:t>. </a:t>
            </a:r>
            <a:r>
              <a:rPr lang="fr-BE" sz="2400" dirty="0" err="1" smtClean="0"/>
              <a:t>reasons</a:t>
            </a:r>
            <a:r>
              <a:rPr lang="fr-BE" sz="2400" dirty="0" smtClean="0"/>
              <a:t> for </a:t>
            </a:r>
            <a:r>
              <a:rPr lang="fr-BE" sz="2400" dirty="0" err="1" smtClean="0"/>
              <a:t>opt</a:t>
            </a:r>
            <a:r>
              <a:rPr lang="fr-BE" sz="2400" dirty="0" smtClean="0"/>
              <a:t>-out and </a:t>
            </a:r>
            <a:r>
              <a:rPr lang="fr-BE" sz="2400" dirty="0" err="1" smtClean="0"/>
              <a:t>voluntary</a:t>
            </a:r>
            <a:r>
              <a:rPr lang="fr-BE" sz="2400" dirty="0" smtClean="0"/>
              <a:t> </a:t>
            </a:r>
            <a:r>
              <a:rPr lang="fr-BE" sz="2400" dirty="0" err="1" smtClean="0"/>
              <a:t>opt</a:t>
            </a:r>
            <a:r>
              <a:rPr lang="fr-BE" sz="2400" dirty="0" smtClean="0"/>
              <a:t>-in</a:t>
            </a:r>
            <a:endParaRPr lang="fr-BE" sz="2400" dirty="0"/>
          </a:p>
          <a:p>
            <a:pPr marL="355600" lvl="1" indent="-266700">
              <a:spcBef>
                <a:spcPts val="1200"/>
              </a:spcBef>
              <a:spcAft>
                <a:spcPts val="600"/>
              </a:spcAft>
            </a:pPr>
            <a:endParaRPr lang="en-GB" sz="2400" dirty="0"/>
          </a:p>
          <a:p>
            <a:pPr marL="541338" lvl="2" indent="-52388">
              <a:spcBef>
                <a:spcPts val="1200"/>
              </a:spcBef>
              <a:spcAft>
                <a:spcPts val="600"/>
              </a:spcAft>
            </a:pPr>
            <a:endParaRPr lang="en-GB" sz="2400" b="1" dirty="0"/>
          </a:p>
          <a:p>
            <a:pPr marL="541338" lvl="2" indent="-52388">
              <a:spcBef>
                <a:spcPts val="1200"/>
              </a:spcBef>
              <a:spcAft>
                <a:spcPts val="600"/>
              </a:spcAft>
            </a:pP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35112732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216024" y="1124744"/>
            <a:ext cx="9252520" cy="935037"/>
          </a:xfrm>
        </p:spPr>
        <p:txBody>
          <a:bodyPr/>
          <a:lstStyle/>
          <a:p>
            <a:pPr indent="0" algn="ctr" eaLnBrk="1" hangingPunct="1"/>
            <a:r>
              <a:rPr lang="fr-BE" dirty="0" smtClean="0">
                <a:solidFill>
                  <a:srgbClr val="00B0F0"/>
                </a:solidFill>
              </a:rPr>
              <a:t>ORD Pilot: a chance to </a:t>
            </a:r>
            <a:r>
              <a:rPr lang="fr-BE" dirty="0" err="1" smtClean="0">
                <a:solidFill>
                  <a:srgbClr val="00B0F0"/>
                </a:solidFill>
              </a:rPr>
              <a:t>co-shape</a:t>
            </a:r>
            <a:r>
              <a:rPr lang="fr-BE" dirty="0" smtClean="0">
                <a:solidFill>
                  <a:srgbClr val="00B0F0"/>
                </a:solidFill>
              </a:rPr>
              <a:t> </a:t>
            </a:r>
            <a:r>
              <a:rPr lang="fr-BE" dirty="0" err="1" smtClean="0">
                <a:solidFill>
                  <a:srgbClr val="00B0F0"/>
                </a:solidFill>
              </a:rPr>
              <a:t>policy</a:t>
            </a:r>
            <a:endParaRPr lang="en-GB" dirty="0" smtClean="0">
              <a:solidFill>
                <a:srgbClr val="00B0F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137525" cy="4248745"/>
          </a:xfrm>
        </p:spPr>
        <p:txBody>
          <a:bodyPr/>
          <a:lstStyle/>
          <a:p>
            <a:pPr marL="355600" lvl="1" indent="-266700">
              <a:spcBef>
                <a:spcPct val="0"/>
              </a:spcBef>
              <a:spcAft>
                <a:spcPts val="1200"/>
              </a:spcAft>
            </a:pPr>
            <a:r>
              <a:rPr lang="fr-BE" dirty="0" err="1" smtClean="0"/>
              <a:t>Opening</a:t>
            </a:r>
            <a:r>
              <a:rPr lang="fr-BE" dirty="0" smtClean="0"/>
              <a:t> up </a:t>
            </a:r>
            <a:r>
              <a:rPr lang="fr-BE" dirty="0" err="1" smtClean="0"/>
              <a:t>research</a:t>
            </a:r>
            <a:r>
              <a:rPr lang="fr-BE" dirty="0" smtClean="0"/>
              <a:t> data: the new </a:t>
            </a:r>
            <a:r>
              <a:rPr lang="fr-BE" dirty="0" err="1" smtClean="0"/>
              <a:t>frontier</a:t>
            </a:r>
            <a:endParaRPr lang="fr-BE" dirty="0"/>
          </a:p>
          <a:p>
            <a:pPr marL="355600" lvl="1" indent="-266700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Ambitious, yet pragmatic design: broad scope, opt-out, voluntary participation possible</a:t>
            </a:r>
          </a:p>
          <a:p>
            <a:pPr marL="355600" lvl="1" indent="-266700">
              <a:spcBef>
                <a:spcPct val="0"/>
              </a:spcBef>
              <a:spcAft>
                <a:spcPts val="1200"/>
              </a:spcAft>
            </a:pPr>
            <a:r>
              <a:rPr lang="fr-BE" dirty="0" smtClean="0"/>
              <a:t>Pilot </a:t>
            </a:r>
            <a:r>
              <a:rPr lang="fr-BE" dirty="0" err="1" smtClean="0"/>
              <a:t>is</a:t>
            </a:r>
            <a:r>
              <a:rPr lang="fr-BE" dirty="0" smtClean="0"/>
              <a:t> flexible; </a:t>
            </a:r>
            <a:r>
              <a:rPr lang="fr-BE" dirty="0" err="1" smtClean="0"/>
              <a:t>numerous</a:t>
            </a:r>
            <a:r>
              <a:rPr lang="fr-BE" dirty="0" smtClean="0"/>
              <a:t> </a:t>
            </a:r>
            <a:r>
              <a:rPr lang="fr-BE" dirty="0" err="1" smtClean="0"/>
              <a:t>safegards</a:t>
            </a:r>
            <a:r>
              <a:rPr lang="fr-BE" dirty="0" smtClean="0"/>
              <a:t> in place</a:t>
            </a:r>
          </a:p>
          <a:p>
            <a:pPr marL="355600" lvl="1" indent="-266700">
              <a:spcBef>
                <a:spcPct val="0"/>
              </a:spcBef>
              <a:spcAft>
                <a:spcPts val="1200"/>
              </a:spcAft>
            </a:pPr>
            <a:r>
              <a:rPr lang="fr-BE" dirty="0" err="1"/>
              <a:t>Need</a:t>
            </a:r>
            <a:r>
              <a:rPr lang="fr-BE" dirty="0"/>
              <a:t> to </a:t>
            </a:r>
            <a:r>
              <a:rPr lang="fr-BE" dirty="0" err="1"/>
              <a:t>collect</a:t>
            </a:r>
            <a:r>
              <a:rPr lang="fr-BE" dirty="0"/>
              <a:t> and analyse </a:t>
            </a:r>
            <a:r>
              <a:rPr lang="fr-BE" dirty="0" err="1"/>
              <a:t>many</a:t>
            </a:r>
            <a:r>
              <a:rPr lang="fr-BE" dirty="0"/>
              <a:t> and </a:t>
            </a:r>
            <a:r>
              <a:rPr lang="fr-BE" dirty="0" err="1"/>
              <a:t>varied</a:t>
            </a:r>
            <a:r>
              <a:rPr lang="fr-BE" dirty="0"/>
              <a:t> </a:t>
            </a:r>
            <a:r>
              <a:rPr lang="fr-BE" dirty="0" err="1"/>
              <a:t>experiences</a:t>
            </a:r>
            <a:endParaRPr lang="fr-BE" dirty="0"/>
          </a:p>
          <a:p>
            <a:pPr marL="355600" lvl="1" indent="-266700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Uptake of and </a:t>
            </a:r>
            <a:r>
              <a:rPr lang="en-GB" dirty="0"/>
              <a:t>experiences </a:t>
            </a:r>
            <a:r>
              <a:rPr lang="en-GB" dirty="0" smtClean="0"/>
              <a:t>with the </a:t>
            </a:r>
            <a:r>
              <a:rPr lang="en-GB" dirty="0"/>
              <a:t>Pilot will be monitored</a:t>
            </a:r>
          </a:p>
          <a:p>
            <a:pPr marL="355600" lvl="1" indent="-266700">
              <a:spcBef>
                <a:spcPct val="0"/>
              </a:spcBef>
              <a:spcAft>
                <a:spcPts val="1200"/>
              </a:spcAft>
            </a:pPr>
            <a:r>
              <a:rPr lang="fr-BE" dirty="0" smtClean="0"/>
              <a:t>Support </a:t>
            </a:r>
            <a:r>
              <a:rPr lang="fr-BE" dirty="0"/>
              <a:t>&amp; monitoring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developed</a:t>
            </a:r>
            <a:endParaRPr lang="fr-BE" dirty="0"/>
          </a:p>
          <a:p>
            <a:pPr marL="355600" lvl="1" indent="-266700">
              <a:spcBef>
                <a:spcPct val="0"/>
              </a:spcBef>
              <a:spcAft>
                <a:spcPts val="1200"/>
              </a:spcAft>
            </a:pPr>
            <a:r>
              <a:rPr lang="fr-BE" b="1" dirty="0" err="1" smtClean="0">
                <a:solidFill>
                  <a:srgbClr val="FF0000"/>
                </a:solidFill>
              </a:rPr>
              <a:t>Participating</a:t>
            </a:r>
            <a:r>
              <a:rPr lang="fr-BE" b="1" dirty="0" smtClean="0">
                <a:solidFill>
                  <a:srgbClr val="FF0000"/>
                </a:solidFill>
              </a:rPr>
              <a:t> in the Pilot </a:t>
            </a:r>
            <a:r>
              <a:rPr lang="fr-BE" b="1" dirty="0" err="1" smtClean="0">
                <a:solidFill>
                  <a:srgbClr val="FF0000"/>
                </a:solidFill>
              </a:rPr>
              <a:t>means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co-shaping</a:t>
            </a:r>
            <a:r>
              <a:rPr lang="fr-BE" b="1" dirty="0" smtClean="0">
                <a:solidFill>
                  <a:srgbClr val="FF0000"/>
                </a:solidFill>
              </a:rPr>
              <a:t> European </a:t>
            </a:r>
            <a:r>
              <a:rPr lang="fr-BE" b="1" dirty="0" err="1" smtClean="0">
                <a:solidFill>
                  <a:srgbClr val="FF0000"/>
                </a:solidFill>
              </a:rPr>
              <a:t>policy</a:t>
            </a:r>
            <a:r>
              <a:rPr lang="fr-BE" b="1" dirty="0" smtClean="0">
                <a:solidFill>
                  <a:srgbClr val="FF0000"/>
                </a:solidFill>
              </a:rPr>
              <a:t> on </a:t>
            </a:r>
            <a:r>
              <a:rPr lang="fr-BE" b="1" dirty="0" err="1" smtClean="0">
                <a:solidFill>
                  <a:srgbClr val="FF0000"/>
                </a:solidFill>
              </a:rPr>
              <a:t>opening</a:t>
            </a:r>
            <a:r>
              <a:rPr lang="fr-BE" b="1" dirty="0" smtClean="0">
                <a:solidFill>
                  <a:srgbClr val="FF0000"/>
                </a:solidFill>
              </a:rPr>
              <a:t> up </a:t>
            </a:r>
            <a:r>
              <a:rPr lang="fr-BE" b="1" dirty="0" err="1" smtClean="0">
                <a:solidFill>
                  <a:srgbClr val="FF0000"/>
                </a:solidFill>
              </a:rPr>
              <a:t>research</a:t>
            </a:r>
            <a:r>
              <a:rPr lang="fr-BE" b="1" dirty="0" smtClean="0">
                <a:solidFill>
                  <a:srgbClr val="FF0000"/>
                </a:solidFill>
              </a:rPr>
              <a:t> data … in the </a:t>
            </a:r>
            <a:r>
              <a:rPr lang="fr-BE" b="1" dirty="0" err="1" smtClean="0">
                <a:solidFill>
                  <a:srgbClr val="FF0000"/>
                </a:solidFill>
              </a:rPr>
              <a:t>next</a:t>
            </a:r>
            <a:r>
              <a:rPr lang="fr-BE" b="1" dirty="0" smtClean="0">
                <a:solidFill>
                  <a:srgbClr val="FF0000"/>
                </a:solidFill>
              </a:rPr>
              <a:t> Framework Programme!</a:t>
            </a:r>
            <a:endParaRPr lang="en-GB" b="1" dirty="0">
              <a:solidFill>
                <a:srgbClr val="FF0000"/>
              </a:solidFill>
            </a:endParaRPr>
          </a:p>
          <a:p>
            <a:pPr marL="755650" lvl="2" indent="-266700">
              <a:spcBef>
                <a:spcPct val="0"/>
              </a:spcBef>
              <a:spcAft>
                <a:spcPts val="1200"/>
              </a:spcAft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799062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0156" y="2636912"/>
            <a:ext cx="8856340" cy="4221088"/>
          </a:xfrm>
        </p:spPr>
        <p:txBody>
          <a:bodyPr/>
          <a:lstStyle/>
          <a:p>
            <a:pPr algn="ctr"/>
            <a:r>
              <a:rPr lang="fr-BE" sz="3200" dirty="0" err="1" smtClean="0">
                <a:solidFill>
                  <a:srgbClr val="BDDEFF"/>
                </a:solidFill>
              </a:rPr>
              <a:t>Thank</a:t>
            </a:r>
            <a:r>
              <a:rPr lang="fr-BE" sz="3200" dirty="0" smtClean="0">
                <a:solidFill>
                  <a:srgbClr val="BDDEFF"/>
                </a:solidFill>
              </a:rPr>
              <a:t> </a:t>
            </a:r>
            <a:r>
              <a:rPr lang="fr-BE" sz="3200" dirty="0" err="1" smtClean="0">
                <a:solidFill>
                  <a:srgbClr val="BDDEFF"/>
                </a:solidFill>
              </a:rPr>
              <a:t>you</a:t>
            </a:r>
            <a:r>
              <a:rPr lang="fr-BE" sz="3200" dirty="0">
                <a:solidFill>
                  <a:srgbClr val="BDDEFF"/>
                </a:solidFill>
              </a:rPr>
              <a:t>!</a:t>
            </a:r>
            <a:endParaRPr lang="fr-BE" sz="3200" dirty="0" smtClean="0">
              <a:solidFill>
                <a:srgbClr val="BDDEFF"/>
              </a:solidFill>
            </a:endParaRPr>
          </a:p>
          <a:p>
            <a:pPr algn="ctr"/>
            <a:r>
              <a:rPr lang="fr-BE" sz="2400" dirty="0" smtClean="0">
                <a:solidFill>
                  <a:srgbClr val="BDDEFF"/>
                </a:solidFill>
              </a:rPr>
              <a:t>david.guedj@ec.europa.eu</a:t>
            </a:r>
          </a:p>
          <a:p>
            <a:endParaRPr lang="fr-BE" sz="1600" b="0" dirty="0" smtClean="0">
              <a:solidFill>
                <a:srgbClr val="BDDEFF"/>
              </a:solidFill>
            </a:endParaRPr>
          </a:p>
          <a:p>
            <a:r>
              <a:rPr lang="fr-BE" sz="1500" b="0" dirty="0" smtClean="0">
                <a:solidFill>
                  <a:srgbClr val="BDDEFF"/>
                </a:solidFill>
              </a:rPr>
              <a:t>http</a:t>
            </a:r>
            <a:r>
              <a:rPr lang="fr-BE" sz="1500" b="0" dirty="0">
                <a:solidFill>
                  <a:srgbClr val="BDDEFF"/>
                </a:solidFill>
              </a:rPr>
              <a:t>://</a:t>
            </a:r>
            <a:r>
              <a:rPr lang="fr-BE" sz="1500" b="0" dirty="0" smtClean="0">
                <a:solidFill>
                  <a:srgbClr val="BDDEFF"/>
                </a:solidFill>
              </a:rPr>
              <a:t>ec.europa.eu/digital-agenda/en/science-and-technology/digital-science</a:t>
            </a:r>
          </a:p>
          <a:p>
            <a:r>
              <a:rPr lang="fr-BE" sz="1500" b="0" dirty="0" smtClean="0">
                <a:solidFill>
                  <a:srgbClr val="BDDEFF"/>
                </a:solidFill>
              </a:rPr>
              <a:t>http</a:t>
            </a:r>
            <a:r>
              <a:rPr lang="fr-BE" sz="1500" b="0" dirty="0">
                <a:solidFill>
                  <a:srgbClr val="BDDEFF"/>
                </a:solidFill>
              </a:rPr>
              <a:t>://</a:t>
            </a:r>
            <a:r>
              <a:rPr lang="fr-BE" sz="1500" b="0" dirty="0" smtClean="0">
                <a:solidFill>
                  <a:srgbClr val="BDDEFF"/>
                </a:solidFill>
              </a:rPr>
              <a:t>ec.europa.eu/digital-agenda/en/open-access-scientific-knowledge-0</a:t>
            </a:r>
          </a:p>
          <a:p>
            <a:r>
              <a:rPr lang="fr-BE" sz="1500" b="0" dirty="0" smtClean="0">
                <a:solidFill>
                  <a:srgbClr val="BDDEFF"/>
                </a:solidFill>
              </a:rPr>
              <a:t>http</a:t>
            </a:r>
            <a:r>
              <a:rPr lang="fr-BE" sz="1500" b="0" dirty="0">
                <a:solidFill>
                  <a:srgbClr val="BDDEFF"/>
                </a:solidFill>
              </a:rPr>
              <a:t>://</a:t>
            </a:r>
            <a:r>
              <a:rPr lang="fr-BE" sz="1500" b="0" dirty="0" smtClean="0">
                <a:solidFill>
                  <a:srgbClr val="BDDEFF"/>
                </a:solidFill>
              </a:rPr>
              <a:t>ec.europa.eu/research/science-society/open_access</a:t>
            </a:r>
          </a:p>
          <a:p>
            <a:endParaRPr lang="fr-BE" sz="1500" b="0" dirty="0">
              <a:solidFill>
                <a:srgbClr val="BDDEFF"/>
              </a:solidFill>
            </a:endParaRPr>
          </a:p>
          <a:p>
            <a:r>
              <a:rPr lang="fr-BE" sz="1500" dirty="0" smtClean="0">
                <a:solidFill>
                  <a:srgbClr val="BDDEFF"/>
                </a:solidFill>
              </a:rPr>
              <a:t>Guidelines on OA to </a:t>
            </a:r>
            <a:r>
              <a:rPr lang="fr-BE" sz="1500" dirty="0" err="1" smtClean="0">
                <a:solidFill>
                  <a:srgbClr val="BDDEFF"/>
                </a:solidFill>
              </a:rPr>
              <a:t>Scientific</a:t>
            </a:r>
            <a:r>
              <a:rPr lang="fr-BE" sz="1500" dirty="0" smtClean="0">
                <a:solidFill>
                  <a:srgbClr val="BDDEFF"/>
                </a:solidFill>
              </a:rPr>
              <a:t> Publications and </a:t>
            </a:r>
            <a:r>
              <a:rPr lang="fr-BE" sz="1500" dirty="0" err="1" smtClean="0">
                <a:solidFill>
                  <a:srgbClr val="BDDEFF"/>
                </a:solidFill>
              </a:rPr>
              <a:t>Research</a:t>
            </a:r>
            <a:r>
              <a:rPr lang="fr-BE" sz="1500" dirty="0">
                <a:solidFill>
                  <a:srgbClr val="BDDEFF"/>
                </a:solidFill>
              </a:rPr>
              <a:t> </a:t>
            </a:r>
            <a:r>
              <a:rPr lang="fr-BE" sz="1500" dirty="0" smtClean="0">
                <a:solidFill>
                  <a:srgbClr val="BDDEFF"/>
                </a:solidFill>
              </a:rPr>
              <a:t>Data in Horizon 2020: </a:t>
            </a:r>
            <a:r>
              <a:rPr lang="fr-BE" sz="1500" b="0" dirty="0" smtClean="0">
                <a:solidFill>
                  <a:srgbClr val="BDDEFF"/>
                </a:solidFill>
              </a:rPr>
              <a:t>http</a:t>
            </a:r>
            <a:r>
              <a:rPr lang="fr-BE" sz="1500" b="0" dirty="0">
                <a:solidFill>
                  <a:srgbClr val="BDDEFF"/>
                </a:solidFill>
              </a:rPr>
              <a:t>://</a:t>
            </a:r>
            <a:r>
              <a:rPr lang="fr-BE" sz="1500" b="0" dirty="0" smtClean="0">
                <a:solidFill>
                  <a:srgbClr val="BDDEFF"/>
                </a:solidFill>
              </a:rPr>
              <a:t>ec.europa.eu/research/participants/data/ref/h2020/grants_manual/hi/oa_pilot/h2020-hi-oa-pilot-guide_en.pdf</a:t>
            </a:r>
          </a:p>
          <a:p>
            <a:endParaRPr lang="fr-BE" sz="1500" b="0" dirty="0" smtClean="0">
              <a:solidFill>
                <a:srgbClr val="BDDEFF"/>
              </a:solidFill>
            </a:endParaRPr>
          </a:p>
          <a:p>
            <a:r>
              <a:rPr lang="fr-BE" sz="1500" dirty="0" smtClean="0">
                <a:solidFill>
                  <a:srgbClr val="BDDEFF"/>
                </a:solidFill>
              </a:rPr>
              <a:t>Guidelines </a:t>
            </a:r>
            <a:r>
              <a:rPr lang="fr-BE" sz="1500" dirty="0">
                <a:solidFill>
                  <a:srgbClr val="BDDEFF"/>
                </a:solidFill>
              </a:rPr>
              <a:t>on </a:t>
            </a:r>
            <a:r>
              <a:rPr lang="fr-BE" sz="1500" dirty="0" smtClean="0">
                <a:solidFill>
                  <a:srgbClr val="BDDEFF"/>
                </a:solidFill>
              </a:rPr>
              <a:t>Data Management in Horizon </a:t>
            </a:r>
            <a:r>
              <a:rPr lang="fr-BE" sz="1500" dirty="0">
                <a:solidFill>
                  <a:srgbClr val="BDDEFF"/>
                </a:solidFill>
              </a:rPr>
              <a:t>2020</a:t>
            </a:r>
            <a:r>
              <a:rPr lang="fr-BE" sz="1500" dirty="0" smtClean="0">
                <a:solidFill>
                  <a:srgbClr val="BDDEFF"/>
                </a:solidFill>
              </a:rPr>
              <a:t>:</a:t>
            </a:r>
            <a:endParaRPr lang="fr-BE" sz="1500" dirty="0">
              <a:solidFill>
                <a:srgbClr val="BDDEFF"/>
              </a:solidFill>
            </a:endParaRPr>
          </a:p>
          <a:p>
            <a:r>
              <a:rPr lang="fr-BE" sz="1500" b="0" dirty="0" smtClean="0">
                <a:solidFill>
                  <a:srgbClr val="BDDEFF"/>
                </a:solidFill>
              </a:rPr>
              <a:t>http</a:t>
            </a:r>
            <a:r>
              <a:rPr lang="fr-BE" sz="1500" b="0" dirty="0">
                <a:solidFill>
                  <a:srgbClr val="BDDEFF"/>
                </a:solidFill>
              </a:rPr>
              <a:t>://</a:t>
            </a:r>
            <a:r>
              <a:rPr lang="fr-BE" sz="1500" b="0" dirty="0" smtClean="0">
                <a:solidFill>
                  <a:srgbClr val="BDDEFF"/>
                </a:solidFill>
              </a:rPr>
              <a:t>ec.europa.eu/research/participants/data/ref/h2020/grants_manual/hi/oa_pilot/h2020-hi-oa-data-mgt_en.pdf</a:t>
            </a:r>
          </a:p>
          <a:p>
            <a:pPr algn="ctr"/>
            <a:endParaRPr lang="fr-BE" sz="1600" b="0" dirty="0">
              <a:solidFill>
                <a:srgbClr val="BDDEFF"/>
              </a:solidFill>
            </a:endParaRPr>
          </a:p>
          <a:p>
            <a:pPr algn="ctr"/>
            <a:endParaRPr lang="fr-BE" sz="1600" b="0" dirty="0" smtClean="0">
              <a:solidFill>
                <a:srgbClr val="BDDE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80512" cy="1656184"/>
          </a:xfrm>
        </p:spPr>
        <p:txBody>
          <a:bodyPr/>
          <a:lstStyle/>
          <a:p>
            <a:pPr algn="ctr"/>
            <a:r>
              <a:rPr lang="en-GB" sz="3600" dirty="0" smtClean="0"/>
              <a:t>Opening up scientific information in Horizon 2020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30496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518457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ClrTx/>
              <a:buNone/>
            </a:pPr>
            <a:r>
              <a:rPr lang="en-GB" sz="3000" b="1" i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Open </a:t>
            </a:r>
            <a:r>
              <a:rPr lang="en-GB" sz="3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(Digital) </a:t>
            </a:r>
            <a:r>
              <a:rPr lang="en-GB" sz="3000" b="1" i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Science </a:t>
            </a:r>
            <a:r>
              <a:rPr lang="en-GB" sz="3000" b="1" i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is …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Tx/>
              <a:buNone/>
            </a:pPr>
            <a:r>
              <a:rPr lang="en-GB" sz="2600" i="0" dirty="0" smtClean="0"/>
              <a:t>The </a:t>
            </a:r>
            <a:r>
              <a:rPr lang="en-GB" sz="2600" i="0" dirty="0"/>
              <a:t>process of </a:t>
            </a:r>
            <a:r>
              <a:rPr lang="en-GB" sz="2600" b="1" i="0" dirty="0">
                <a:solidFill>
                  <a:srgbClr val="FF0000"/>
                </a:solidFill>
              </a:rPr>
              <a:t>transforming</a:t>
            </a:r>
            <a:r>
              <a:rPr lang="en-GB" sz="2600" i="0" dirty="0"/>
              <a:t>, </a:t>
            </a:r>
            <a:r>
              <a:rPr lang="en-GB" sz="2600" b="1" i="0" dirty="0">
                <a:solidFill>
                  <a:srgbClr val="FF0000"/>
                </a:solidFill>
              </a:rPr>
              <a:t>opening up</a:t>
            </a:r>
            <a:r>
              <a:rPr lang="en-GB" sz="2600" b="1" i="0" dirty="0"/>
              <a:t> </a:t>
            </a:r>
            <a:r>
              <a:rPr lang="en-GB" sz="2600" i="0" dirty="0"/>
              <a:t>and </a:t>
            </a:r>
            <a:r>
              <a:rPr lang="en-GB" sz="2600" b="1" i="0" dirty="0">
                <a:solidFill>
                  <a:srgbClr val="FF0000"/>
                </a:solidFill>
              </a:rPr>
              <a:t>democratising</a:t>
            </a:r>
            <a:r>
              <a:rPr lang="en-GB" sz="2600" i="0" dirty="0"/>
              <a:t> science and research through </a:t>
            </a:r>
            <a:r>
              <a:rPr lang="en-GB" sz="2600" b="1" i="0" dirty="0">
                <a:solidFill>
                  <a:srgbClr val="FF0000"/>
                </a:solidFill>
              </a:rPr>
              <a:t>ICT</a:t>
            </a:r>
            <a:r>
              <a:rPr lang="en-GB" sz="2600" i="0" dirty="0"/>
              <a:t>, </a:t>
            </a:r>
            <a:r>
              <a:rPr lang="en-GB" sz="2600" i="0" dirty="0" smtClean="0"/>
              <a:t>with the objective of </a:t>
            </a:r>
            <a:r>
              <a:rPr lang="en-GB" sz="2600" b="1" i="0" dirty="0" smtClean="0">
                <a:solidFill>
                  <a:srgbClr val="00B050"/>
                </a:solidFill>
              </a:rPr>
              <a:t>making </a:t>
            </a:r>
            <a:r>
              <a:rPr lang="en-GB" sz="2600" b="1" i="0" dirty="0">
                <a:solidFill>
                  <a:srgbClr val="00B050"/>
                </a:solidFill>
              </a:rPr>
              <a:t>science more efficient</a:t>
            </a:r>
            <a:r>
              <a:rPr lang="en-GB" sz="2600" i="0" dirty="0"/>
              <a:t>, </a:t>
            </a:r>
            <a:r>
              <a:rPr lang="en-GB" sz="2600" i="0" dirty="0" smtClean="0"/>
              <a:t>and </a:t>
            </a:r>
            <a:r>
              <a:rPr lang="en-GB" sz="2600" b="1" i="0" dirty="0" smtClean="0">
                <a:solidFill>
                  <a:srgbClr val="00B050"/>
                </a:solidFill>
              </a:rPr>
              <a:t>transparent</a:t>
            </a:r>
            <a:r>
              <a:rPr lang="en-GB" sz="2600" i="0" dirty="0" smtClean="0"/>
              <a:t>, </a:t>
            </a:r>
            <a:r>
              <a:rPr lang="en-GB" sz="2600" i="0" dirty="0"/>
              <a:t>changing the interaction between </a:t>
            </a:r>
            <a:r>
              <a:rPr lang="en-GB" sz="2600" b="1" i="0" dirty="0">
                <a:solidFill>
                  <a:srgbClr val="00B050"/>
                </a:solidFill>
              </a:rPr>
              <a:t>science and society</a:t>
            </a:r>
            <a:r>
              <a:rPr lang="en-GB" sz="2600" i="0" dirty="0"/>
              <a:t>, and </a:t>
            </a:r>
            <a:r>
              <a:rPr lang="en-GB" sz="2600" i="0" dirty="0" smtClean="0"/>
              <a:t>enabling </a:t>
            </a:r>
            <a:r>
              <a:rPr lang="en-GB" sz="2600" b="1" i="0" dirty="0" smtClean="0">
                <a:solidFill>
                  <a:srgbClr val="00B050"/>
                </a:solidFill>
              </a:rPr>
              <a:t>broader </a:t>
            </a:r>
            <a:r>
              <a:rPr lang="en-GB" sz="2600" b="1" i="0" dirty="0">
                <a:solidFill>
                  <a:srgbClr val="00B050"/>
                </a:solidFill>
              </a:rPr>
              <a:t>societal impact </a:t>
            </a:r>
            <a:r>
              <a:rPr lang="en-GB" sz="2600" i="0" dirty="0"/>
              <a:t>and </a:t>
            </a:r>
            <a:r>
              <a:rPr lang="en-GB" sz="2600" b="1" i="0" dirty="0" smtClean="0">
                <a:solidFill>
                  <a:srgbClr val="00B050"/>
                </a:solidFill>
              </a:rPr>
              <a:t>open innovation</a:t>
            </a:r>
            <a:r>
              <a:rPr lang="en-GB" sz="2600" i="0" dirty="0"/>
              <a:t>. </a:t>
            </a:r>
            <a:endParaRPr lang="fr-BE" sz="2600" i="0" kern="12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3016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3867" y="764704"/>
            <a:ext cx="9217024" cy="985168"/>
          </a:xfrm>
        </p:spPr>
        <p:txBody>
          <a:bodyPr/>
          <a:lstStyle/>
          <a:p>
            <a:pPr algn="ct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Open </a:t>
            </a:r>
            <a:r>
              <a:rPr lang="en-GB" sz="3200" dirty="0" smtClean="0"/>
              <a:t>Science: building blocks</a:t>
            </a:r>
            <a:endParaRPr lang="de-AT" sz="3200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14885" y="1893888"/>
            <a:ext cx="8583612" cy="43815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>
                  <a:lumMod val="75000"/>
                  <a:lumOff val="25000"/>
                </a:srgbClr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sym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  </a:t>
            </a:r>
            <a:endParaRPr lang="en-GB" b="1" dirty="0">
              <a:solidFill>
                <a:srgbClr val="000000">
                  <a:lumMod val="75000"/>
                  <a:lumOff val="25000"/>
                </a:srgbClr>
              </a:solidFill>
              <a:sym typeface="Helvetic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041400" y="2849563"/>
            <a:ext cx="3098552" cy="9842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  <a:sym typeface="Helvetica" pitchFamily="34" charset="0"/>
              </a:rPr>
              <a:t>Collaborative </a:t>
            </a:r>
            <a:r>
              <a:rPr lang="en-GB" sz="2000" b="1" dirty="0" smtClean="0">
                <a:solidFill>
                  <a:srgbClr val="FFFFFF"/>
                </a:solidFill>
                <a:sym typeface="Helvetica" pitchFamily="34" charset="0"/>
              </a:rPr>
              <a:t>and multidisciplinary</a:t>
            </a:r>
            <a:endParaRPr lang="en-GB" sz="2000" b="1" dirty="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17988" y="2849563"/>
            <a:ext cx="3529012" cy="9763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FFFFFF"/>
                </a:solidFill>
                <a:sym typeface="Helvetica" pitchFamily="34" charset="0"/>
              </a:rPr>
              <a:t>Accessible &amp; re-usable</a:t>
            </a:r>
            <a:endParaRPr lang="en-GB" sz="2000" dirty="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41400" y="4084638"/>
            <a:ext cx="3098552" cy="10223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FFFFFF"/>
                </a:solidFill>
                <a:sym typeface="Helvetica" pitchFamily="34" charset="0"/>
              </a:rPr>
              <a:t>Participatory</a:t>
            </a:r>
            <a:endParaRPr lang="en-GB" sz="2000" dirty="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17988" y="4097338"/>
            <a:ext cx="3594100" cy="10223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FFFFFF"/>
                </a:solidFill>
                <a:sym typeface="Helvetica" pitchFamily="34" charset="0"/>
              </a:rPr>
              <a:t>Focus on societal benefits</a:t>
            </a:r>
            <a:endParaRPr lang="en-GB" sz="2000" dirty="0">
              <a:solidFill>
                <a:srgbClr val="FFFFFF"/>
              </a:solidFill>
              <a:sym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6255" y="2564904"/>
            <a:ext cx="492443" cy="2952428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OPEN 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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 TRUSTED</a:t>
            </a:r>
            <a:endParaRPr lang="de-AT" sz="2000" b="1" dirty="0">
              <a:solidFill>
                <a:srgbClr val="000000">
                  <a:lumMod val="75000"/>
                  <a:lumOff val="25000"/>
                </a:srgbClr>
              </a:solidFill>
              <a:sym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707" y="2420888"/>
            <a:ext cx="492443" cy="324383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OPEN 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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 BORDERLESS</a:t>
            </a:r>
            <a:endParaRPr lang="de-AT" sz="2000" b="1" dirty="0">
              <a:solidFill>
                <a:srgbClr val="000000">
                  <a:lumMod val="75000"/>
                  <a:lumOff val="25000"/>
                </a:srgbClr>
              </a:solidFill>
              <a:sym typeface="Helvetica" pitchFamily="34" charset="0"/>
            </a:endParaRP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819150" y="6381750"/>
            <a:ext cx="46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  <a:ea typeface="ヒラギノ角ゴ ProN W3"/>
                <a:cs typeface="ヒラギノ角ゴ ProN W3"/>
                <a:sym typeface="Helvetic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3091" y="2204864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OPEN 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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 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TRANSPARENT</a:t>
            </a:r>
            <a:endParaRPr lang="en-GB" sz="2000" b="1" dirty="0">
              <a:solidFill>
                <a:srgbClr val="000000">
                  <a:lumMod val="75000"/>
                  <a:lumOff val="25000"/>
                </a:srgbClr>
              </a:solidFill>
              <a:sym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0371" y="5373216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OPEN 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</a:t>
            </a:r>
            <a:r>
              <a:rPr lang="en-GB" sz="2000" b="1" dirty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 </a:t>
            </a:r>
            <a:r>
              <a:rPr lang="en-GB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" pitchFamily="34" charset="0"/>
              </a:rPr>
              <a:t>ENGAGING</a:t>
            </a:r>
            <a:endParaRPr lang="en-GB" sz="2000" b="1" dirty="0">
              <a:solidFill>
                <a:srgbClr val="000000">
                  <a:lumMod val="75000"/>
                  <a:lumOff val="25000"/>
                </a:srgbClr>
              </a:solidFill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19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/>
      <p:bldP spid="9" grpId="0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2589726" y="2122314"/>
            <a:ext cx="4298367" cy="3610942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2736850" y="2276872"/>
            <a:ext cx="1974850" cy="12382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algn="ctr">
              <a:defRPr/>
            </a:pPr>
            <a:r>
              <a:rPr lang="en-GB" sz="1400" b="1" dirty="0" smtClean="0"/>
              <a:t>E-infrastructures (e.g. for big data) </a:t>
            </a:r>
            <a:endParaRPr lang="en-GB" sz="1400" b="1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4771602" y="2306067"/>
            <a:ext cx="1998663" cy="11953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en-GB" sz="1400" b="1" dirty="0"/>
              <a:t>Open access </a:t>
            </a:r>
            <a:br>
              <a:rPr lang="en-GB" sz="1400" b="1" dirty="0"/>
            </a:br>
            <a:r>
              <a:rPr lang="en-GB" sz="1400" b="1" dirty="0"/>
              <a:t>to research results </a:t>
            </a:r>
            <a:r>
              <a:rPr lang="en-GB" sz="1400" b="1" dirty="0" smtClean="0"/>
              <a:t>&amp; processes</a:t>
            </a:r>
            <a:endParaRPr lang="en-GB" sz="1400" b="1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2736850" y="4277742"/>
            <a:ext cx="1985963" cy="11922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/>
              <a:t>Citizen </a:t>
            </a:r>
            <a:r>
              <a:rPr lang="en-GB" sz="1400" b="1" dirty="0" smtClean="0"/>
              <a:t>engagement, citizen science, </a:t>
            </a:r>
            <a:r>
              <a:rPr lang="en-GB" sz="1400" b="1" dirty="0"/>
              <a:t>crowdsourcing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814367" y="4262660"/>
            <a:ext cx="1985963" cy="12223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/>
              <a:t>Evidence-based </a:t>
            </a:r>
            <a:r>
              <a:rPr lang="en-GB" sz="1400" b="1" dirty="0"/>
              <a:t>policy </a:t>
            </a:r>
            <a:r>
              <a:rPr lang="en-GB" sz="1400" b="1" dirty="0" smtClean="0"/>
              <a:t>making /</a:t>
            </a:r>
          </a:p>
          <a:p>
            <a:pPr algn="ctr">
              <a:defRPr/>
            </a:pPr>
            <a:r>
              <a:rPr lang="en-GB" sz="1400" b="1" dirty="0" smtClean="0"/>
              <a:t>Global </a:t>
            </a:r>
            <a:r>
              <a:rPr lang="en-GB" sz="1400" b="1" dirty="0"/>
              <a:t>Systems </a:t>
            </a:r>
            <a:r>
              <a:rPr lang="en-GB" sz="1400" b="1" dirty="0" smtClean="0"/>
              <a:t>Science</a:t>
            </a:r>
            <a:endParaRPr lang="en-GB" sz="1400" b="1" dirty="0"/>
          </a:p>
        </p:txBody>
      </p:sp>
      <p:sp>
        <p:nvSpPr>
          <p:cNvPr id="2" name="Accolade ouvrante 1"/>
          <p:cNvSpPr/>
          <p:nvPr/>
        </p:nvSpPr>
        <p:spPr bwMode="auto">
          <a:xfrm>
            <a:off x="2524644" y="2007779"/>
            <a:ext cx="4258744" cy="161606"/>
          </a:xfrm>
          <a:prstGeom prst="lef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9" name="Accolade ouvrante 8"/>
          <p:cNvSpPr/>
          <p:nvPr/>
        </p:nvSpPr>
        <p:spPr bwMode="auto">
          <a:xfrm>
            <a:off x="2157735" y="2169385"/>
            <a:ext cx="720080" cy="3646646"/>
          </a:xfrm>
          <a:prstGeom prst="leftBrace">
            <a:avLst>
              <a:gd name="adj1" fmla="val 8333"/>
              <a:gd name="adj2" fmla="val 4868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600" b="1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5374" name="Title 1"/>
          <p:cNvSpPr>
            <a:spLocks noGrp="1"/>
          </p:cNvSpPr>
          <p:nvPr>
            <p:ph type="title"/>
          </p:nvPr>
        </p:nvSpPr>
        <p:spPr>
          <a:xfrm>
            <a:off x="888523" y="1233637"/>
            <a:ext cx="7859941" cy="611187"/>
          </a:xfrm>
        </p:spPr>
        <p:txBody>
          <a:bodyPr/>
          <a:lstStyle/>
          <a:p>
            <a:pPr algn="ctr"/>
            <a:r>
              <a:rPr lang="en-US" sz="3200" dirty="0"/>
              <a:t>Open </a:t>
            </a:r>
            <a:r>
              <a:rPr lang="en-US" sz="3200" dirty="0" smtClean="0"/>
              <a:t>Science</a:t>
            </a:r>
            <a:r>
              <a:rPr lang="en-US" sz="3200" dirty="0"/>
              <a:t>: Challenges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5536" y="1849958"/>
            <a:ext cx="2202128" cy="1704440"/>
            <a:chOff x="395536" y="1921966"/>
            <a:chExt cx="2202128" cy="1704440"/>
          </a:xfrm>
        </p:grpSpPr>
        <p:sp>
          <p:nvSpPr>
            <p:cNvPr id="27" name="Lightning Bolt 29"/>
            <p:cNvSpPr/>
            <p:nvPr/>
          </p:nvSpPr>
          <p:spPr>
            <a:xfrm rot="20125790">
              <a:off x="405647" y="1921966"/>
              <a:ext cx="1906989" cy="1704440"/>
            </a:xfrm>
            <a:prstGeom prst="lightningBolt">
              <a:avLst/>
            </a:prstGeom>
            <a:gradFill>
              <a:gsLst>
                <a:gs pos="100000">
                  <a:srgbClr val="C00000">
                    <a:alpha val="8000"/>
                  </a:srgbClr>
                </a:gs>
                <a:gs pos="0">
                  <a:srgbClr val="C00000"/>
                </a:gs>
                <a:gs pos="0">
                  <a:srgbClr val="F8B049"/>
                </a:gs>
                <a:gs pos="12000">
                  <a:srgbClr val="F8B049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t" anchorCtr="0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10"/>
            <p:cNvSpPr>
              <a:spLocks/>
            </p:cNvSpPr>
            <p:nvPr/>
          </p:nvSpPr>
          <p:spPr bwMode="auto">
            <a:xfrm>
              <a:off x="395536" y="2184218"/>
              <a:ext cx="2202128" cy="1316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 smtClean="0">
                  <a:solidFill>
                    <a:srgbClr val="FF0000"/>
                  </a:solidFill>
                  <a:cs typeface="Helvetica" pitchFamily="34" charset="0"/>
                </a:rPr>
                <a:t>No access limitations</a:t>
              </a:r>
            </a:p>
            <a:p>
              <a:endParaRPr lang="en-US" sz="1200" b="1" dirty="0" smtClean="0">
                <a:solidFill>
                  <a:srgbClr val="FF0000"/>
                </a:solidFill>
                <a:cs typeface="Helvetica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Virtual </a:t>
              </a:r>
              <a:r>
                <a:rPr lang="en-US" sz="1200" b="1" dirty="0">
                  <a:solidFill>
                    <a:srgbClr val="FF0000"/>
                  </a:solidFill>
                  <a:cs typeface="Helvetica" pitchFamily="34" charset="0"/>
                </a:rPr>
                <a:t>Research </a:t>
              </a: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Environments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421" y="4331544"/>
            <a:ext cx="2141940" cy="1906989"/>
            <a:chOff x="69421" y="4403552"/>
            <a:chExt cx="2141940" cy="1906989"/>
          </a:xfrm>
        </p:grpSpPr>
        <p:sp>
          <p:nvSpPr>
            <p:cNvPr id="52" name="Lightning Bolt 29"/>
            <p:cNvSpPr/>
            <p:nvPr/>
          </p:nvSpPr>
          <p:spPr>
            <a:xfrm rot="17876126">
              <a:off x="405646" y="4504827"/>
              <a:ext cx="1906989" cy="1704440"/>
            </a:xfrm>
            <a:prstGeom prst="lightningBolt">
              <a:avLst/>
            </a:prstGeom>
            <a:gradFill>
              <a:gsLst>
                <a:gs pos="100000">
                  <a:srgbClr val="C00000">
                    <a:alpha val="8000"/>
                  </a:srgbClr>
                </a:gs>
                <a:gs pos="0">
                  <a:srgbClr val="C00000"/>
                </a:gs>
                <a:gs pos="0">
                  <a:srgbClr val="F8B049"/>
                </a:gs>
                <a:gs pos="12000">
                  <a:srgbClr val="F8B049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t" anchorCtr="0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10"/>
            <p:cNvSpPr>
              <a:spLocks/>
            </p:cNvSpPr>
            <p:nvPr/>
          </p:nvSpPr>
          <p:spPr bwMode="auto">
            <a:xfrm>
              <a:off x="69421" y="4834483"/>
              <a:ext cx="2088314" cy="134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From isolated examples to research methods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New ways of funding research</a:t>
              </a:r>
              <a:endParaRPr lang="en-US" sz="1200" b="1" dirty="0">
                <a:solidFill>
                  <a:srgbClr val="FF0000"/>
                </a:solidFill>
                <a:cs typeface="Helvetic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63827" y="1648266"/>
            <a:ext cx="1904971" cy="1906989"/>
            <a:chOff x="7163827" y="1720274"/>
            <a:chExt cx="1904971" cy="1906989"/>
          </a:xfrm>
        </p:grpSpPr>
        <p:sp>
          <p:nvSpPr>
            <p:cNvPr id="54" name="Lightning Bolt 29"/>
            <p:cNvSpPr/>
            <p:nvPr/>
          </p:nvSpPr>
          <p:spPr>
            <a:xfrm rot="6605775">
              <a:off x="7062552" y="1821549"/>
              <a:ext cx="1906989" cy="1704440"/>
            </a:xfrm>
            <a:prstGeom prst="lightningBolt">
              <a:avLst/>
            </a:prstGeom>
            <a:gradFill>
              <a:gsLst>
                <a:gs pos="100000">
                  <a:srgbClr val="C00000">
                    <a:alpha val="8000"/>
                  </a:srgbClr>
                </a:gs>
                <a:gs pos="0">
                  <a:srgbClr val="C00000"/>
                </a:gs>
                <a:gs pos="0">
                  <a:srgbClr val="F8B049"/>
                </a:gs>
                <a:gs pos="12000">
                  <a:srgbClr val="F8B049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t" anchorCtr="0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10"/>
            <p:cNvSpPr>
              <a:spLocks/>
            </p:cNvSpPr>
            <p:nvPr/>
          </p:nvSpPr>
          <p:spPr bwMode="auto">
            <a:xfrm>
              <a:off x="7193609" y="2079787"/>
              <a:ext cx="1875189" cy="149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Alternative publishing models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Research data standards, open metadata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Text and Data-mining</a:t>
              </a:r>
              <a:endParaRPr lang="en-US" sz="1200" b="1" dirty="0">
                <a:solidFill>
                  <a:srgbClr val="FF0000"/>
                </a:solidFill>
                <a:cs typeface="Helvetica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 rot="20567364">
            <a:off x="143390" y="3719583"/>
            <a:ext cx="5329306" cy="20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1600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7294" y="3328601"/>
            <a:ext cx="4149825" cy="1255843"/>
            <a:chOff x="397294" y="3400609"/>
            <a:chExt cx="4149825" cy="1255843"/>
          </a:xfrm>
        </p:grpSpPr>
        <p:sp>
          <p:nvSpPr>
            <p:cNvPr id="53" name="Lightning Bolt 29"/>
            <p:cNvSpPr/>
            <p:nvPr/>
          </p:nvSpPr>
          <p:spPr>
            <a:xfrm rot="17352022">
              <a:off x="2326374" y="2435707"/>
              <a:ext cx="1255843" cy="3185647"/>
            </a:xfrm>
            <a:prstGeom prst="lightningBolt">
              <a:avLst/>
            </a:prstGeom>
            <a:gradFill>
              <a:gsLst>
                <a:gs pos="100000">
                  <a:srgbClr val="C00000">
                    <a:alpha val="8000"/>
                  </a:srgbClr>
                </a:gs>
                <a:gs pos="0">
                  <a:srgbClr val="C00000"/>
                </a:gs>
                <a:gs pos="0">
                  <a:srgbClr val="F8B049"/>
                </a:gs>
                <a:gs pos="12000">
                  <a:srgbClr val="F8B049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t" anchorCtr="0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10"/>
            <p:cNvSpPr>
              <a:spLocks/>
            </p:cNvSpPr>
            <p:nvPr/>
          </p:nvSpPr>
          <p:spPr bwMode="auto">
            <a:xfrm>
              <a:off x="397294" y="3711115"/>
              <a:ext cx="2340556" cy="45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Alternative metrics for science and research</a:t>
              </a:r>
              <a:endParaRPr lang="en-US" sz="1200" b="1" dirty="0">
                <a:solidFill>
                  <a:srgbClr val="FF0000"/>
                </a:solidFill>
                <a:cs typeface="Helvetic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0272" y="4725144"/>
            <a:ext cx="2123727" cy="1705975"/>
            <a:chOff x="7139317" y="4570022"/>
            <a:chExt cx="2027039" cy="1705975"/>
          </a:xfrm>
        </p:grpSpPr>
        <p:sp>
          <p:nvSpPr>
            <p:cNvPr id="47" name="Lightning Bolt 29"/>
            <p:cNvSpPr/>
            <p:nvPr/>
          </p:nvSpPr>
          <p:spPr>
            <a:xfrm rot="9197296">
              <a:off x="7139317" y="4570022"/>
              <a:ext cx="1906989" cy="1704440"/>
            </a:xfrm>
            <a:prstGeom prst="lightningBolt">
              <a:avLst/>
            </a:prstGeom>
            <a:gradFill>
              <a:gsLst>
                <a:gs pos="100000">
                  <a:srgbClr val="C00000">
                    <a:alpha val="8000"/>
                  </a:srgbClr>
                </a:gs>
                <a:gs pos="0">
                  <a:srgbClr val="C00000"/>
                </a:gs>
                <a:gs pos="0">
                  <a:srgbClr val="F8B049"/>
                </a:gs>
                <a:gs pos="12000">
                  <a:srgbClr val="F8B049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t" anchorCtr="0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10"/>
            <p:cNvSpPr>
              <a:spLocks/>
            </p:cNvSpPr>
            <p:nvPr/>
          </p:nvSpPr>
          <p:spPr bwMode="auto">
            <a:xfrm>
              <a:off x="7193609" y="4633566"/>
              <a:ext cx="1972747" cy="164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Link science and society in policy decisions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  <a:cs typeface="Helvetica" pitchFamily="34" charset="0"/>
                </a:rPr>
                <a:t>Societal data deluge and data-intensive modelling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7664" y="5753794"/>
            <a:ext cx="6796003" cy="792080"/>
            <a:chOff x="1468715" y="6002975"/>
            <a:chExt cx="6796003" cy="611576"/>
          </a:xfrm>
        </p:grpSpPr>
        <p:sp>
          <p:nvSpPr>
            <p:cNvPr id="40" name="Rectangle 39"/>
            <p:cNvSpPr/>
            <p:nvPr/>
          </p:nvSpPr>
          <p:spPr>
            <a:xfrm>
              <a:off x="1835696" y="6002975"/>
              <a:ext cx="5430578" cy="308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/>
              <a:r>
                <a:rPr lang="en-GB" sz="2000" b="1" dirty="0" smtClean="0">
                  <a:solidFill>
                    <a:srgbClr val="FF0000"/>
                  </a:solidFill>
                </a:rPr>
                <a:t>Accompany a change in culture !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68715" y="6275997"/>
              <a:ext cx="20951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dirty="0" smtClean="0">
                  <a:solidFill>
                    <a:srgbClr val="002060"/>
                  </a:solidFill>
                </a:rPr>
                <a:t>for researchers, 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19872" y="6275997"/>
              <a:ext cx="28803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dirty="0" smtClean="0">
                  <a:solidFill>
                    <a:srgbClr val="002060"/>
                  </a:solidFill>
                </a:rPr>
                <a:t>research organisations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69545" y="6275997"/>
              <a:ext cx="20951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dirty="0">
                  <a:solidFill>
                    <a:srgbClr val="002060"/>
                  </a:solidFill>
                </a:rPr>
                <a:t>a</a:t>
              </a:r>
              <a:r>
                <a:rPr lang="en-GB" sz="1600" b="1" dirty="0" smtClean="0">
                  <a:solidFill>
                    <a:srgbClr val="002060"/>
                  </a:solidFill>
                </a:rPr>
                <a:t>nd industry 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2776373" y="5682952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0967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908050"/>
            <a:ext cx="9036050" cy="1152525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n-GB" sz="2400" dirty="0" smtClean="0">
                <a:ea typeface="MS PGothic" pitchFamily="34" charset="-128"/>
              </a:rPr>
              <a:t/>
            </a:r>
            <a:br>
              <a:rPr lang="en-GB" sz="2400" dirty="0" smtClean="0">
                <a:ea typeface="MS PGothic" pitchFamily="34" charset="-128"/>
              </a:rPr>
            </a:br>
            <a:endParaRPr lang="en-GB" sz="2400" dirty="0" smtClean="0">
              <a:ea typeface="MS PGothic" pitchFamily="34" charset="-128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6300" cy="4724400"/>
          </a:xfrm>
        </p:spPr>
        <p:txBody>
          <a:bodyPr/>
          <a:lstStyle/>
          <a:p>
            <a:pPr marL="0" lvl="1" indent="0">
              <a:buClr>
                <a:srgbClr val="204388"/>
              </a:buClr>
              <a:buNone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Open Science</a:t>
            </a:r>
            <a:r>
              <a:rPr lang="en-US" sz="3200" b="1" smtClean="0">
                <a:latin typeface="+mj-lt"/>
                <a:ea typeface="+mj-ea"/>
                <a:cs typeface="+mj-cs"/>
              </a:rPr>
              <a:t>: EC-level action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marL="0" lvl="1" indent="0">
              <a:buClr>
                <a:srgbClr val="204388"/>
              </a:buClr>
              <a:buFontTx/>
              <a:buNone/>
              <a:defRPr/>
            </a:pPr>
            <a:endParaRPr lang="en-US" sz="160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0" lvl="1" indent="0">
              <a:buClr>
                <a:srgbClr val="204388"/>
              </a:buClr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ea typeface="MS PGothic" pitchFamily="34" charset="-128"/>
              </a:rPr>
              <a:t>July - September 2014</a:t>
            </a:r>
            <a:r>
              <a:rPr lang="en-US" sz="1800" b="0" dirty="0" smtClean="0">
                <a:solidFill>
                  <a:schemeClr val="accent2"/>
                </a:solidFill>
                <a:ea typeface="MS PGothic" pitchFamily="34" charset="-128"/>
              </a:rPr>
              <a:t>: Public consultation "</a:t>
            </a:r>
            <a:r>
              <a:rPr lang="en-US" altLang="en-US" sz="1800" b="0" dirty="0" smtClean="0">
                <a:solidFill>
                  <a:schemeClr val="accent2"/>
                </a:solidFill>
                <a:ea typeface="MS PGothic" pitchFamily="34" charset="-128"/>
              </a:rPr>
              <a:t>S</a:t>
            </a:r>
            <a:r>
              <a:rPr lang="en-US" sz="1800" b="0" dirty="0" smtClean="0">
                <a:solidFill>
                  <a:schemeClr val="accent2"/>
                </a:solidFill>
                <a:ea typeface="MS PGothic" pitchFamily="34" charset="-128"/>
              </a:rPr>
              <a:t>cience 2.0: Science in Transition" </a:t>
            </a:r>
          </a:p>
          <a:p>
            <a:pPr marL="0" lvl="1" indent="0">
              <a:buClr>
                <a:srgbClr val="204388"/>
              </a:buClr>
              <a:buFont typeface="Wingdings" pitchFamily="2" charset="2"/>
              <a:buChar char="Ø"/>
              <a:defRPr/>
            </a:pPr>
            <a:endParaRPr lang="en-GB" sz="1800" b="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0" lvl="1" indent="0">
              <a:buClr>
                <a:srgbClr val="204388"/>
              </a:buClr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ea typeface="MS PGothic" pitchFamily="34" charset="-128"/>
              </a:rPr>
              <a:t>October - December 2014</a:t>
            </a:r>
            <a:r>
              <a:rPr lang="en-US" sz="1800" b="0" dirty="0" smtClean="0">
                <a:solidFill>
                  <a:schemeClr val="accent2"/>
                </a:solidFill>
                <a:ea typeface="MS PGothic" pitchFamily="34" charset="-128"/>
              </a:rPr>
              <a:t>: Multi-stakeholder workshops on consultation findings (themes: research careers, peer review, science and society relations, </a:t>
            </a:r>
            <a:r>
              <a:rPr lang="en-US" sz="1800" b="0" dirty="0" err="1" smtClean="0">
                <a:solidFill>
                  <a:schemeClr val="accent2"/>
                </a:solidFill>
                <a:ea typeface="MS PGothic" pitchFamily="34" charset="-128"/>
              </a:rPr>
              <a:t>altmetrics</a:t>
            </a:r>
            <a:r>
              <a:rPr lang="en-US" sz="1800" b="0" dirty="0" smtClean="0">
                <a:solidFill>
                  <a:schemeClr val="accent2"/>
                </a:solidFill>
                <a:ea typeface="MS PGothic" pitchFamily="34" charset="-128"/>
              </a:rPr>
              <a:t>)</a:t>
            </a:r>
            <a:endParaRPr lang="en-GB" sz="1800" b="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0" lvl="1" indent="0">
              <a:buClr>
                <a:srgbClr val="204388"/>
              </a:buClr>
              <a:buNone/>
              <a:defRPr/>
            </a:pPr>
            <a:endParaRPr lang="en-US" sz="180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0" lvl="1" indent="0">
              <a:buClr>
                <a:srgbClr val="204388"/>
              </a:buClr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ea typeface="MS PGothic" pitchFamily="34" charset="-128"/>
              </a:rPr>
              <a:t>2015: Open Science C</a:t>
            </a:r>
            <a:r>
              <a:rPr lang="en-US" sz="1800" b="0" dirty="0" smtClean="0">
                <a:solidFill>
                  <a:schemeClr val="accent2"/>
                </a:solidFill>
                <a:ea typeface="MS PGothic" pitchFamily="34" charset="-128"/>
              </a:rPr>
              <a:t>onference in Brussels (TBC)</a:t>
            </a:r>
          </a:p>
          <a:p>
            <a:pPr marL="0" lvl="1" indent="0">
              <a:buClr>
                <a:srgbClr val="204388"/>
              </a:buClr>
              <a:buFont typeface="Wingdings" pitchFamily="2" charset="2"/>
              <a:buChar char="Ø"/>
              <a:defRPr/>
            </a:pPr>
            <a:endParaRPr lang="en-US" sz="1800" b="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0" lvl="1" indent="0">
              <a:buClr>
                <a:srgbClr val="204388"/>
              </a:buClr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ea typeface="MS PGothic" pitchFamily="34" charset="-128"/>
              </a:rPr>
              <a:t>2015-16</a:t>
            </a:r>
            <a:r>
              <a:rPr lang="en-US" sz="1800" b="0" dirty="0" smtClean="0">
                <a:solidFill>
                  <a:schemeClr val="accent2"/>
                </a:solidFill>
                <a:ea typeface="MS PGothic" pitchFamily="34" charset="-128"/>
              </a:rPr>
              <a:t>: Towards a Communication on the transformation of science?</a:t>
            </a:r>
          </a:p>
          <a:p>
            <a:pPr marL="0" lvl="1" indent="0">
              <a:buClr>
                <a:srgbClr val="204388"/>
              </a:buClr>
              <a:buFont typeface="Wingdings" pitchFamily="2" charset="2"/>
              <a:buChar char="Ø"/>
              <a:defRPr/>
            </a:pPr>
            <a:endParaRPr lang="en-US" sz="1400" b="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0" lvl="1" indent="0">
              <a:buClr>
                <a:srgbClr val="204388"/>
              </a:buClr>
              <a:buFont typeface="Wingdings" pitchFamily="2" charset="2"/>
              <a:buChar char="Ø"/>
              <a:defRPr/>
            </a:pPr>
            <a:endParaRPr lang="en-US" sz="1400" b="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0" lvl="1" indent="0">
              <a:buClr>
                <a:srgbClr val="204388"/>
              </a:buClr>
              <a:buFontTx/>
              <a:buNone/>
              <a:defRPr/>
            </a:pPr>
            <a:endParaRPr lang="en-US" sz="1600" dirty="0" smtClean="0">
              <a:solidFill>
                <a:schemeClr val="accent2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178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mjoca\Desktop\OA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3204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44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108520" y="1052661"/>
            <a:ext cx="8928100" cy="792163"/>
          </a:xfrm>
        </p:spPr>
        <p:txBody>
          <a:bodyPr/>
          <a:lstStyle/>
          <a:p>
            <a:pPr algn="ctr"/>
            <a:r>
              <a:rPr lang="fr-BE" dirty="0" err="1" smtClean="0">
                <a:solidFill>
                  <a:srgbClr val="00B0F0"/>
                </a:solidFill>
              </a:rPr>
              <a:t>Why</a:t>
            </a:r>
            <a:r>
              <a:rPr lang="fr-BE" dirty="0" smtClean="0">
                <a:solidFill>
                  <a:srgbClr val="00B0F0"/>
                </a:solidFill>
              </a:rPr>
              <a:t> open </a:t>
            </a:r>
            <a:r>
              <a:rPr lang="fr-BE" dirty="0" err="1" smtClean="0">
                <a:solidFill>
                  <a:srgbClr val="00B0F0"/>
                </a:solidFill>
              </a:rPr>
              <a:t>access</a:t>
            </a:r>
            <a:r>
              <a:rPr lang="fr-BE" dirty="0" smtClean="0">
                <a:solidFill>
                  <a:srgbClr val="00B0F0"/>
                </a:solidFill>
              </a:rPr>
              <a:t>?</a:t>
            </a:r>
            <a:endParaRPr lang="en-GB" dirty="0" smtClean="0">
              <a:solidFill>
                <a:srgbClr val="00B0F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  <a:defRPr/>
            </a:pPr>
            <a:r>
              <a:rPr lang="fr-BE" sz="1700" b="1" i="1" dirty="0" smtClean="0"/>
              <a:t>Goal: </a:t>
            </a:r>
            <a:r>
              <a:rPr lang="fr-BE" sz="1700" b="1" dirty="0" smtClean="0">
                <a:solidFill>
                  <a:srgbClr val="C00000"/>
                </a:solidFill>
              </a:rPr>
              <a:t>optimise the impact of </a:t>
            </a:r>
            <a:r>
              <a:rPr lang="fr-BE" sz="1700" b="1" dirty="0" err="1" smtClean="0">
                <a:solidFill>
                  <a:srgbClr val="C00000"/>
                </a:solidFill>
              </a:rPr>
              <a:t>publicly-funded</a:t>
            </a:r>
            <a:r>
              <a:rPr lang="fr-BE" sz="1700" b="1" dirty="0" smtClean="0">
                <a:solidFill>
                  <a:srgbClr val="C00000"/>
                </a:solidFill>
              </a:rPr>
              <a:t> </a:t>
            </a:r>
            <a:r>
              <a:rPr lang="fr-BE" sz="1700" b="1" dirty="0" err="1" smtClean="0">
                <a:solidFill>
                  <a:srgbClr val="C00000"/>
                </a:solidFill>
              </a:rPr>
              <a:t>research</a:t>
            </a:r>
            <a:r>
              <a:rPr lang="fr-BE" sz="1700" b="1" dirty="0" smtClean="0">
                <a:solidFill>
                  <a:srgbClr val="C00000"/>
                </a:solidFill>
              </a:rPr>
              <a:t> and innovation</a:t>
            </a:r>
          </a:p>
          <a:p>
            <a:pPr>
              <a:spcBef>
                <a:spcPts val="200"/>
              </a:spcBef>
              <a:spcAft>
                <a:spcPts val="600"/>
              </a:spcAft>
              <a:defRPr/>
            </a:pPr>
            <a:r>
              <a:rPr lang="fr-BE" sz="1700" b="1" i="1" dirty="0" err="1" smtClean="0"/>
              <a:t>Expected</a:t>
            </a:r>
            <a:r>
              <a:rPr lang="fr-BE" sz="1700" b="1" i="1" dirty="0" smtClean="0"/>
              <a:t> impacts of </a:t>
            </a:r>
            <a:r>
              <a:rPr lang="fr-BE" sz="1700" b="1" i="1" dirty="0" err="1" smtClean="0"/>
              <a:t>opening</a:t>
            </a:r>
            <a:r>
              <a:rPr lang="fr-BE" sz="1700" b="1" i="1" dirty="0" smtClean="0"/>
              <a:t> up </a:t>
            </a:r>
            <a:r>
              <a:rPr lang="fr-BE" sz="1700" b="1" i="1" dirty="0" err="1" smtClean="0"/>
              <a:t>scientific</a:t>
            </a:r>
            <a:r>
              <a:rPr lang="fr-BE" sz="1700" b="1" i="1" dirty="0" smtClean="0"/>
              <a:t> information:</a:t>
            </a:r>
          </a:p>
          <a:p>
            <a:pPr marL="536575" lvl="1" indent="-176213">
              <a:spcBef>
                <a:spcPts val="200"/>
              </a:spcBef>
              <a:spcAft>
                <a:spcPts val="600"/>
              </a:spcAft>
              <a:defRPr/>
            </a:pPr>
            <a:r>
              <a:rPr lang="fr-BE" sz="1700" b="0" dirty="0" err="1" smtClean="0"/>
              <a:t>Better</a:t>
            </a:r>
            <a:r>
              <a:rPr lang="fr-BE" sz="1700" b="0" dirty="0" smtClean="0"/>
              <a:t> science (</a:t>
            </a:r>
            <a:r>
              <a:rPr lang="fr-BE" sz="1700" b="0" dirty="0" err="1" smtClean="0"/>
              <a:t>build</a:t>
            </a:r>
            <a:r>
              <a:rPr lang="fr-BE" sz="1700" b="0" dirty="0" smtClean="0"/>
              <a:t> on </a:t>
            </a:r>
            <a:r>
              <a:rPr lang="fr-BE" sz="1700" b="0" dirty="0" err="1" smtClean="0"/>
              <a:t>previous</a:t>
            </a:r>
            <a:r>
              <a:rPr lang="fr-BE" sz="1700" b="0" dirty="0" smtClean="0"/>
              <a:t> </a:t>
            </a:r>
            <a:r>
              <a:rPr lang="fr-BE" sz="1700" b="0" dirty="0" err="1" smtClean="0"/>
              <a:t>results</a:t>
            </a:r>
            <a:r>
              <a:rPr lang="fr-BE" sz="1700" b="0" dirty="0" smtClean="0"/>
              <a:t>)</a:t>
            </a:r>
          </a:p>
          <a:p>
            <a:pPr marL="536575" lvl="1" indent="-176213">
              <a:spcBef>
                <a:spcPts val="200"/>
              </a:spcBef>
              <a:spcAft>
                <a:spcPts val="600"/>
              </a:spcAft>
              <a:defRPr/>
            </a:pPr>
            <a:r>
              <a:rPr lang="fr-BE" sz="1700" b="0" dirty="0" smtClean="0"/>
              <a:t>More efficient science (</a:t>
            </a:r>
            <a:r>
              <a:rPr lang="fr-BE" sz="1700" b="0" dirty="0" err="1" smtClean="0"/>
              <a:t>avoid</a:t>
            </a:r>
            <a:r>
              <a:rPr lang="fr-BE" sz="1700" b="0" dirty="0" smtClean="0"/>
              <a:t> duplication &amp; </a:t>
            </a:r>
            <a:r>
              <a:rPr lang="fr-BE" sz="1700" b="0" dirty="0" err="1" smtClean="0"/>
              <a:t>promote</a:t>
            </a:r>
            <a:r>
              <a:rPr lang="fr-BE" sz="1700" b="0" dirty="0" smtClean="0"/>
              <a:t> </a:t>
            </a:r>
            <a:r>
              <a:rPr lang="fr-BE" sz="1700" b="0" dirty="0" err="1" smtClean="0"/>
              <a:t>re-use</a:t>
            </a:r>
            <a:r>
              <a:rPr lang="fr-BE" sz="1700" b="0" dirty="0" smtClean="0"/>
              <a:t>)</a:t>
            </a:r>
          </a:p>
          <a:p>
            <a:pPr marL="536575" lvl="1" indent="-176213">
              <a:spcBef>
                <a:spcPts val="200"/>
              </a:spcBef>
              <a:spcAft>
                <a:spcPts val="600"/>
              </a:spcAft>
              <a:defRPr/>
            </a:pPr>
            <a:r>
              <a:rPr lang="fr-BE" sz="1700" b="0" dirty="0" err="1" smtClean="0"/>
              <a:t>Economic</a:t>
            </a:r>
            <a:r>
              <a:rPr lang="fr-BE" sz="1700" b="0" dirty="0" smtClean="0"/>
              <a:t> </a:t>
            </a:r>
            <a:r>
              <a:rPr lang="fr-BE" sz="1700" b="0" dirty="0" err="1" smtClean="0"/>
              <a:t>growth</a:t>
            </a:r>
            <a:r>
              <a:rPr lang="fr-BE" sz="1700" b="0" dirty="0" smtClean="0"/>
              <a:t> (</a:t>
            </a:r>
            <a:r>
              <a:rPr lang="fr-BE" sz="1700" b="0" dirty="0" err="1" smtClean="0"/>
              <a:t>accelerated</a:t>
            </a:r>
            <a:r>
              <a:rPr lang="fr-BE" sz="1700" b="0" dirty="0" smtClean="0"/>
              <a:t> and open innovation)</a:t>
            </a:r>
          </a:p>
          <a:p>
            <a:pPr marL="536575" lvl="1" indent="-176213">
              <a:spcBef>
                <a:spcPts val="200"/>
              </a:spcBef>
              <a:spcAft>
                <a:spcPts val="600"/>
              </a:spcAft>
              <a:defRPr/>
            </a:pPr>
            <a:r>
              <a:rPr lang="fr-BE" sz="1700" b="0" dirty="0" err="1" smtClean="0"/>
              <a:t>Improved</a:t>
            </a:r>
            <a:r>
              <a:rPr lang="fr-BE" sz="1700" b="0" dirty="0" smtClean="0"/>
              <a:t> </a:t>
            </a:r>
            <a:r>
              <a:rPr lang="fr-BE" sz="1700" b="0" dirty="0" err="1" smtClean="0"/>
              <a:t>transparency</a:t>
            </a:r>
            <a:r>
              <a:rPr lang="fr-BE" sz="1700" b="0" dirty="0" smtClean="0"/>
              <a:t> (</a:t>
            </a:r>
            <a:r>
              <a:rPr lang="fr-BE" sz="1700" b="0" dirty="0" err="1" smtClean="0"/>
              <a:t>involving</a:t>
            </a:r>
            <a:r>
              <a:rPr lang="fr-BE" sz="1700" b="0" dirty="0" smtClean="0"/>
              <a:t> </a:t>
            </a:r>
            <a:r>
              <a:rPr lang="fr-BE" sz="1700" b="0" dirty="0" err="1" smtClean="0"/>
              <a:t>citizens</a:t>
            </a:r>
            <a:r>
              <a:rPr lang="fr-BE" sz="1700" b="0" dirty="0" smtClean="0"/>
              <a:t> &amp; society)</a:t>
            </a:r>
          </a:p>
          <a:p>
            <a:pPr marL="0" lvl="1" indent="0">
              <a:spcBef>
                <a:spcPts val="200"/>
              </a:spcBef>
              <a:spcAft>
                <a:spcPts val="600"/>
              </a:spcAft>
              <a:buClr>
                <a:schemeClr val="bg1"/>
              </a:buClr>
              <a:buNone/>
              <a:defRPr/>
            </a:pPr>
            <a:r>
              <a:rPr lang="fr-BE" sz="1700" b="1" i="1" dirty="0" smtClean="0"/>
              <a:t>How?</a:t>
            </a:r>
          </a:p>
          <a:p>
            <a:pPr marL="536575" lvl="1" indent="-176213">
              <a:spcBef>
                <a:spcPts val="200"/>
              </a:spcBef>
              <a:spcAft>
                <a:spcPts val="600"/>
              </a:spcAft>
              <a:defRPr/>
            </a:pPr>
            <a:r>
              <a:rPr lang="fr-BE" sz="1700" dirty="0"/>
              <a:t>Open up </a:t>
            </a:r>
            <a:r>
              <a:rPr lang="fr-BE" sz="1700" dirty="0" err="1" smtClean="0"/>
              <a:t>scientific</a:t>
            </a:r>
            <a:r>
              <a:rPr lang="fr-BE" sz="1700" dirty="0" smtClean="0"/>
              <a:t> </a:t>
            </a:r>
            <a:r>
              <a:rPr lang="fr-BE" sz="1700" dirty="0"/>
              <a:t>information </a:t>
            </a:r>
            <a:r>
              <a:rPr lang="fr-BE" sz="1700" dirty="0" err="1"/>
              <a:t>resulting</a:t>
            </a:r>
            <a:r>
              <a:rPr lang="fr-BE" sz="1700" dirty="0"/>
              <a:t> </a:t>
            </a:r>
            <a:r>
              <a:rPr lang="fr-BE" sz="1700" dirty="0" err="1"/>
              <a:t>from</a:t>
            </a:r>
            <a:r>
              <a:rPr lang="fr-BE" sz="1700" dirty="0"/>
              <a:t> EU-</a:t>
            </a:r>
            <a:r>
              <a:rPr lang="fr-BE" sz="1700" dirty="0" err="1"/>
              <a:t>funded</a:t>
            </a:r>
            <a:r>
              <a:rPr lang="fr-BE" sz="1700" dirty="0"/>
              <a:t> </a:t>
            </a:r>
            <a:r>
              <a:rPr lang="fr-BE" sz="1700" dirty="0" err="1"/>
              <a:t>research</a:t>
            </a:r>
            <a:r>
              <a:rPr lang="fr-BE" sz="1700" dirty="0"/>
              <a:t> (Horizon 2020)</a:t>
            </a:r>
          </a:p>
          <a:p>
            <a:pPr marL="536575" lvl="1" indent="-176213">
              <a:spcBef>
                <a:spcPts val="200"/>
              </a:spcBef>
              <a:spcAft>
                <a:spcPts val="1200"/>
              </a:spcAft>
              <a:defRPr/>
            </a:pPr>
            <a:r>
              <a:rPr lang="fr-BE" sz="1700" dirty="0" err="1"/>
              <a:t>Work</a:t>
            </a:r>
            <a:r>
              <a:rPr lang="fr-BE" sz="1700" dirty="0"/>
              <a:t> </a:t>
            </a:r>
            <a:r>
              <a:rPr lang="fr-BE" sz="1700" dirty="0" err="1"/>
              <a:t>with</a:t>
            </a:r>
            <a:r>
              <a:rPr lang="fr-BE" sz="1700" dirty="0"/>
              <a:t> </a:t>
            </a:r>
            <a:r>
              <a:rPr lang="fr-BE" sz="1700" dirty="0" err="1"/>
              <a:t>Member</a:t>
            </a:r>
            <a:r>
              <a:rPr lang="fr-BE" sz="1700" dirty="0"/>
              <a:t> </a:t>
            </a:r>
            <a:r>
              <a:rPr lang="fr-BE" sz="1700" dirty="0" smtClean="0"/>
              <a:t>States to encourage </a:t>
            </a:r>
            <a:r>
              <a:rPr lang="fr-BE" sz="1700" dirty="0" err="1" smtClean="0"/>
              <a:t>co-ordination</a:t>
            </a:r>
            <a:r>
              <a:rPr lang="fr-BE" sz="1700" dirty="0" smtClean="0"/>
              <a:t> of </a:t>
            </a:r>
            <a:r>
              <a:rPr lang="fr-BE" sz="1700" dirty="0" err="1" smtClean="0"/>
              <a:t>policies</a:t>
            </a:r>
            <a:r>
              <a:rPr lang="fr-BE" sz="1700" dirty="0" smtClean="0"/>
              <a:t>        (</a:t>
            </a:r>
            <a:r>
              <a:rPr lang="fr-BE" sz="1700" dirty="0" smtClean="0">
                <a:sym typeface="Wingdings" panose="05000000000000000000" pitchFamily="2" charset="2"/>
              </a:rPr>
              <a:t> </a:t>
            </a:r>
            <a:r>
              <a:rPr lang="fr-BE" sz="1700" dirty="0" smtClean="0"/>
              <a:t>Network of National Points of Reference)</a:t>
            </a:r>
          </a:p>
          <a:p>
            <a:pPr marL="0" lvl="1" indent="0">
              <a:spcBef>
                <a:spcPts val="200"/>
              </a:spcBef>
              <a:spcAft>
                <a:spcPts val="600"/>
              </a:spcAft>
              <a:buClr>
                <a:schemeClr val="bg1"/>
              </a:buClr>
              <a:buNone/>
              <a:defRPr/>
            </a:pPr>
            <a:r>
              <a:rPr lang="fr-BE" sz="1700" b="1" i="1" dirty="0" err="1" smtClean="0"/>
              <a:t>Political</a:t>
            </a:r>
            <a:r>
              <a:rPr lang="fr-BE" sz="1700" b="1" i="1" dirty="0" smtClean="0"/>
              <a:t> basis: </a:t>
            </a:r>
            <a:r>
              <a:rPr lang="fr-BE" sz="1700" dirty="0" err="1"/>
              <a:t>Scientific</a:t>
            </a:r>
            <a:r>
              <a:rPr lang="fr-BE" sz="1700" dirty="0"/>
              <a:t> information package (Communication &amp; </a:t>
            </a:r>
            <a:r>
              <a:rPr lang="fr-BE" sz="1700" dirty="0" err="1"/>
              <a:t>Recommendation</a:t>
            </a:r>
            <a:r>
              <a:rPr lang="fr-BE" sz="1700" dirty="0"/>
              <a:t> to MS) and ERA Communication, July </a:t>
            </a:r>
            <a:r>
              <a:rPr lang="fr-BE" sz="1700" dirty="0" smtClean="0"/>
              <a:t>2012</a:t>
            </a: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3873093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2008" y="1268239"/>
            <a:ext cx="9036496" cy="93662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Open </a:t>
            </a:r>
            <a:r>
              <a:rPr lang="fr-BE" dirty="0" err="1" smtClean="0">
                <a:solidFill>
                  <a:srgbClr val="00B0F0"/>
                </a:solidFill>
              </a:rPr>
              <a:t>access</a:t>
            </a:r>
            <a:r>
              <a:rPr lang="fr-BE" dirty="0" smtClean="0">
                <a:solidFill>
                  <a:srgbClr val="00B0F0"/>
                </a:solidFill>
              </a:rPr>
              <a:t> to </a:t>
            </a:r>
            <a:r>
              <a:rPr lang="fr-BE" dirty="0" err="1" smtClean="0">
                <a:solidFill>
                  <a:srgbClr val="00B0F0"/>
                </a:solidFill>
              </a:rPr>
              <a:t>what</a:t>
            </a:r>
            <a:r>
              <a:rPr lang="fr-BE" dirty="0" smtClean="0">
                <a:solidFill>
                  <a:srgbClr val="00B0F0"/>
                </a:solidFill>
              </a:rPr>
              <a:t> </a:t>
            </a:r>
            <a:r>
              <a:rPr lang="fr-BE" dirty="0" err="1" smtClean="0">
                <a:solidFill>
                  <a:srgbClr val="00B0F0"/>
                </a:solidFill>
              </a:rPr>
              <a:t>scientific</a:t>
            </a:r>
            <a:r>
              <a:rPr lang="fr-BE" dirty="0" smtClean="0">
                <a:solidFill>
                  <a:srgbClr val="00B0F0"/>
                </a:solidFill>
              </a:rPr>
              <a:t> information?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4824536"/>
          </a:xfrm>
        </p:spPr>
        <p:txBody>
          <a:bodyPr/>
          <a:lstStyle/>
          <a:p>
            <a:pPr>
              <a:defRPr/>
            </a:pPr>
            <a:r>
              <a:rPr lang="en-GB" sz="1500" dirty="0">
                <a:solidFill>
                  <a:srgbClr val="C00000"/>
                </a:solidFill>
              </a:rPr>
              <a:t>1. Scientific publications:</a:t>
            </a:r>
          </a:p>
          <a:p>
            <a:pPr>
              <a:defRPr/>
            </a:pPr>
            <a:r>
              <a:rPr lang="en-GB" sz="1500" dirty="0" smtClean="0"/>
              <a:t>Open Access (OA): </a:t>
            </a:r>
            <a:r>
              <a:rPr lang="en-GB" sz="1500" b="0" dirty="0" smtClean="0"/>
              <a:t>online access at no charge to the user</a:t>
            </a:r>
          </a:p>
          <a:p>
            <a:pPr>
              <a:defRPr/>
            </a:pPr>
            <a:r>
              <a:rPr lang="en-GB" sz="1500" b="0" dirty="0" smtClean="0"/>
              <a:t>Two </a:t>
            </a:r>
            <a:r>
              <a:rPr lang="en-GB" sz="1500" b="0" dirty="0"/>
              <a:t>main OA publishing business models</a:t>
            </a:r>
          </a:p>
          <a:p>
            <a:pPr marL="350838" lvl="1" indent="-295275">
              <a:defRPr/>
            </a:pPr>
            <a:r>
              <a:rPr lang="en-GB" sz="1500" b="1" dirty="0">
                <a:solidFill>
                  <a:srgbClr val="00B050"/>
                </a:solidFill>
                <a:ea typeface="ＭＳ Ｐゴシック" charset="0"/>
              </a:rPr>
              <a:t>Self-archiving</a:t>
            </a:r>
            <a:r>
              <a:rPr lang="en-GB" sz="1500" dirty="0">
                <a:ea typeface="ＭＳ Ｐゴシック" charset="0"/>
              </a:rPr>
              <a:t>: deposit of manuscripts &amp;</a:t>
            </a:r>
            <a:r>
              <a:rPr lang="en-GB" sz="1500" dirty="0">
                <a:ea typeface="ＭＳ Ｐゴシック" charset="0"/>
                <a:sym typeface="Wingdings" pitchFamily="2" charset="2"/>
              </a:rPr>
              <a:t> </a:t>
            </a:r>
            <a:r>
              <a:rPr lang="en-GB" sz="1500" b="1" dirty="0">
                <a:solidFill>
                  <a:srgbClr val="00B050"/>
                </a:solidFill>
                <a:ea typeface="ＭＳ Ｐゴシック" charset="0"/>
                <a:sym typeface="Wingdings" pitchFamily="2" charset="2"/>
              </a:rPr>
              <a:t>immediate/</a:t>
            </a:r>
            <a:r>
              <a:rPr lang="en-GB" sz="1500" b="1" dirty="0">
                <a:solidFill>
                  <a:srgbClr val="00B050"/>
                </a:solidFill>
                <a:ea typeface="ＭＳ Ｐゴシック" charset="0"/>
              </a:rPr>
              <a:t>delayed OA</a:t>
            </a:r>
            <a:r>
              <a:rPr lang="en-GB" sz="1500" b="1" dirty="0">
                <a:ea typeface="ＭＳ Ｐゴシック" charset="0"/>
              </a:rPr>
              <a:t> </a:t>
            </a:r>
            <a:r>
              <a:rPr lang="en-GB" sz="1500" dirty="0">
                <a:ea typeface="ＭＳ Ｐゴシック" charset="0"/>
              </a:rPr>
              <a:t>provided by author ("Green OA</a:t>
            </a:r>
            <a:r>
              <a:rPr lang="en-GB" sz="1500" dirty="0" smtClean="0">
                <a:ea typeface="ＭＳ Ｐゴシック" charset="0"/>
              </a:rPr>
              <a:t>")</a:t>
            </a:r>
          </a:p>
          <a:p>
            <a:pPr marL="350838" lvl="1" indent="-295275">
              <a:defRPr/>
            </a:pPr>
            <a:r>
              <a:rPr lang="en-GB" sz="1500" b="1" dirty="0" smtClean="0">
                <a:solidFill>
                  <a:srgbClr val="FFC000"/>
                </a:solidFill>
                <a:ea typeface="ＭＳ Ｐゴシック" charset="0"/>
              </a:rPr>
              <a:t>OA </a:t>
            </a:r>
            <a:r>
              <a:rPr lang="en-GB" sz="1500" b="1" dirty="0">
                <a:solidFill>
                  <a:srgbClr val="FFC000"/>
                </a:solidFill>
                <a:ea typeface="ＭＳ Ｐゴシック" charset="0"/>
              </a:rPr>
              <a:t>publishing</a:t>
            </a:r>
            <a:r>
              <a:rPr lang="en-GB" sz="1500" dirty="0">
                <a:ea typeface="ＭＳ Ｐゴシック" charset="0"/>
              </a:rPr>
              <a:t>: costs covered &amp; </a:t>
            </a:r>
            <a:r>
              <a:rPr lang="en-GB" sz="1500" b="1" dirty="0">
                <a:solidFill>
                  <a:srgbClr val="FFC000"/>
                </a:solidFill>
                <a:ea typeface="ＭＳ Ｐゴシック" charset="0"/>
              </a:rPr>
              <a:t>immediate OA </a:t>
            </a:r>
            <a:r>
              <a:rPr lang="en-GB" sz="1500" dirty="0">
                <a:ea typeface="ＭＳ Ｐゴシック" charset="0"/>
              </a:rPr>
              <a:t>provided by publisher ("Gold OA")</a:t>
            </a:r>
          </a:p>
          <a:p>
            <a:pPr marL="0" lvl="1" indent="0">
              <a:buClr>
                <a:schemeClr val="bg1"/>
              </a:buClr>
              <a:buNone/>
              <a:defRPr/>
            </a:pPr>
            <a:endParaRPr lang="fr-BE" sz="1500" b="1" dirty="0" smtClean="0">
              <a:ea typeface="ＭＳ Ｐゴシック" charset="0"/>
            </a:endParaRPr>
          </a:p>
          <a:p>
            <a:pPr marL="0" lvl="1" indent="0">
              <a:buClr>
                <a:schemeClr val="bg1"/>
              </a:buClr>
              <a:buNone/>
              <a:defRPr/>
            </a:pPr>
            <a:r>
              <a:rPr lang="fr-BE" sz="1500" b="1" dirty="0" smtClean="0">
                <a:solidFill>
                  <a:srgbClr val="C00000"/>
                </a:solidFill>
                <a:ea typeface="+mn-ea"/>
                <a:cs typeface="+mn-cs"/>
              </a:rPr>
              <a:t>2</a:t>
            </a:r>
            <a:r>
              <a:rPr lang="fr-BE" sz="1500" b="1" dirty="0">
                <a:solidFill>
                  <a:srgbClr val="C00000"/>
                </a:solidFill>
                <a:ea typeface="+mn-ea"/>
                <a:cs typeface="+mn-cs"/>
              </a:rPr>
              <a:t>. </a:t>
            </a:r>
            <a:r>
              <a:rPr lang="fr-BE" sz="1500" b="1" dirty="0" err="1">
                <a:solidFill>
                  <a:srgbClr val="C00000"/>
                </a:solidFill>
                <a:ea typeface="+mn-ea"/>
                <a:cs typeface="+mn-cs"/>
              </a:rPr>
              <a:t>Research</a:t>
            </a:r>
            <a:r>
              <a:rPr lang="fr-BE" sz="1500" b="1" dirty="0">
                <a:solidFill>
                  <a:srgbClr val="C00000"/>
                </a:solidFill>
                <a:ea typeface="+mn-ea"/>
                <a:cs typeface="+mn-cs"/>
              </a:rPr>
              <a:t> Data:</a:t>
            </a:r>
          </a:p>
          <a:p>
            <a:pPr marL="0" lvl="1" indent="0">
              <a:buClr>
                <a:schemeClr val="bg1"/>
              </a:buClr>
              <a:buNone/>
              <a:defRPr/>
            </a:pPr>
            <a:r>
              <a:rPr lang="fr-BE" sz="1500" b="1" dirty="0" smtClean="0">
                <a:ea typeface="ＭＳ Ｐゴシック" charset="0"/>
              </a:rPr>
              <a:t>Open </a:t>
            </a:r>
            <a:r>
              <a:rPr lang="fr-BE" sz="1500" b="1" dirty="0" err="1" smtClean="0">
                <a:ea typeface="ＭＳ Ｐゴシック" charset="0"/>
              </a:rPr>
              <a:t>Research</a:t>
            </a:r>
            <a:r>
              <a:rPr lang="fr-BE" sz="1500" b="1" dirty="0" smtClean="0">
                <a:ea typeface="ＭＳ Ｐゴシック" charset="0"/>
              </a:rPr>
              <a:t> Data (ORD): </a:t>
            </a:r>
            <a:r>
              <a:rPr lang="fr-BE" sz="1500" dirty="0" smtClean="0">
                <a:ea typeface="ＭＳ Ｐゴシック" charset="0"/>
              </a:rPr>
              <a:t>data </a:t>
            </a:r>
            <a:r>
              <a:rPr lang="fr-BE" sz="1500" dirty="0" err="1" smtClean="0">
                <a:ea typeface="ＭＳ Ｐゴシック" charset="0"/>
              </a:rPr>
              <a:t>that</a:t>
            </a:r>
            <a:r>
              <a:rPr lang="fr-BE" sz="1500" dirty="0" smtClean="0">
                <a:ea typeface="ＭＳ Ｐゴシック" charset="0"/>
              </a:rPr>
              <a:t> </a:t>
            </a:r>
            <a:r>
              <a:rPr lang="fr-BE" sz="1500" dirty="0" err="1" smtClean="0">
                <a:ea typeface="ＭＳ Ｐゴシック" charset="0"/>
              </a:rPr>
              <a:t>can</a:t>
            </a:r>
            <a:r>
              <a:rPr lang="fr-BE" sz="1500" dirty="0" smtClean="0">
                <a:ea typeface="ＭＳ Ｐゴシック" charset="0"/>
              </a:rPr>
              <a:t> </a:t>
            </a:r>
            <a:r>
              <a:rPr lang="fr-BE" sz="1500" dirty="0" err="1" smtClean="0">
                <a:ea typeface="ＭＳ Ｐゴシック" charset="0"/>
              </a:rPr>
              <a:t>be</a:t>
            </a:r>
            <a:r>
              <a:rPr lang="fr-BE" sz="1500" dirty="0" smtClean="0">
                <a:ea typeface="ＭＳ Ｐゴシック" charset="0"/>
              </a:rPr>
              <a:t> </a:t>
            </a:r>
            <a:r>
              <a:rPr lang="fr-BE" sz="1500" dirty="0" err="1" smtClean="0">
                <a:ea typeface="ＭＳ Ｐゴシック" charset="0"/>
              </a:rPr>
              <a:t>accessed</a:t>
            </a:r>
            <a:r>
              <a:rPr lang="fr-BE" sz="1500" dirty="0" smtClean="0">
                <a:ea typeface="ＭＳ Ｐゴシック" charset="0"/>
              </a:rPr>
              <a:t>, </a:t>
            </a:r>
            <a:r>
              <a:rPr lang="fr-BE" sz="1500" dirty="0" err="1" smtClean="0">
                <a:ea typeface="ＭＳ Ｐゴシック" charset="0"/>
              </a:rPr>
              <a:t>mined</a:t>
            </a:r>
            <a:r>
              <a:rPr lang="fr-BE" sz="1500" dirty="0" smtClean="0">
                <a:ea typeface="ＭＳ Ｐゴシック" charset="0"/>
              </a:rPr>
              <a:t>, </a:t>
            </a:r>
            <a:r>
              <a:rPr lang="fr-BE" sz="1500" dirty="0" err="1" smtClean="0">
                <a:ea typeface="ＭＳ Ｐゴシック" charset="0"/>
              </a:rPr>
              <a:t>exploited</a:t>
            </a:r>
            <a:r>
              <a:rPr lang="fr-BE" sz="1500" dirty="0" smtClean="0">
                <a:ea typeface="ＭＳ Ｐゴシック" charset="0"/>
              </a:rPr>
              <a:t>, </a:t>
            </a:r>
            <a:r>
              <a:rPr lang="fr-BE" sz="1500" dirty="0" err="1" smtClean="0">
                <a:ea typeface="ＭＳ Ｐゴシック" charset="0"/>
              </a:rPr>
              <a:t>reproduced</a:t>
            </a:r>
            <a:r>
              <a:rPr lang="fr-BE" sz="1500" dirty="0" smtClean="0">
                <a:ea typeface="ＭＳ Ｐゴシック" charset="0"/>
              </a:rPr>
              <a:t> and </a:t>
            </a:r>
            <a:r>
              <a:rPr lang="fr-BE" sz="1500" dirty="0" err="1" smtClean="0">
                <a:ea typeface="ＭＳ Ｐゴシック" charset="0"/>
              </a:rPr>
              <a:t>disseminated</a:t>
            </a:r>
            <a:r>
              <a:rPr lang="fr-BE" sz="1500" dirty="0" smtClean="0">
                <a:ea typeface="ＭＳ Ｐゴシック" charset="0"/>
              </a:rPr>
              <a:t> – free of charge for </a:t>
            </a:r>
            <a:r>
              <a:rPr lang="fr-BE" sz="1500" dirty="0" err="1" smtClean="0">
                <a:ea typeface="ＭＳ Ｐゴシック" charset="0"/>
              </a:rPr>
              <a:t>any</a:t>
            </a:r>
            <a:r>
              <a:rPr lang="fr-BE" sz="1500" dirty="0" smtClean="0">
                <a:ea typeface="ＭＳ Ｐゴシック" charset="0"/>
              </a:rPr>
              <a:t> user</a:t>
            </a:r>
            <a:endParaRPr lang="en-GB" sz="1500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fr-BE" sz="1500" b="1" dirty="0" smtClean="0"/>
          </a:p>
          <a:p>
            <a:pPr marL="0" lvl="1" indent="0">
              <a:buClr>
                <a:schemeClr val="bg1"/>
              </a:buClr>
              <a:buNone/>
              <a:defRPr/>
            </a:pPr>
            <a:r>
              <a:rPr lang="fr-BE" sz="1500" b="1" dirty="0" err="1" smtClean="0">
                <a:solidFill>
                  <a:srgbClr val="C00000"/>
                </a:solidFill>
                <a:ea typeface="+mn-ea"/>
                <a:cs typeface="+mn-cs"/>
              </a:rPr>
              <a:t>Scientific</a:t>
            </a:r>
            <a:r>
              <a:rPr lang="fr-BE" sz="15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fr-BE" sz="1500" b="1" dirty="0">
                <a:solidFill>
                  <a:srgbClr val="C00000"/>
                </a:solidFill>
                <a:ea typeface="+mn-ea"/>
                <a:cs typeface="+mn-cs"/>
              </a:rPr>
              <a:t>information: </a:t>
            </a:r>
            <a:r>
              <a:rPr lang="fr-BE" sz="1500" b="1" dirty="0" err="1" smtClean="0">
                <a:solidFill>
                  <a:srgbClr val="C00000"/>
                </a:solidFill>
                <a:ea typeface="+mn-ea"/>
                <a:cs typeface="+mn-cs"/>
              </a:rPr>
              <a:t>increasingly</a:t>
            </a:r>
            <a:r>
              <a:rPr lang="fr-BE" sz="15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fr-BE" sz="1500" b="1" dirty="0" err="1" smtClean="0">
                <a:solidFill>
                  <a:srgbClr val="C00000"/>
                </a:solidFill>
                <a:ea typeface="+mn-ea"/>
                <a:cs typeface="+mn-cs"/>
              </a:rPr>
              <a:t>blurred</a:t>
            </a:r>
            <a:r>
              <a:rPr lang="fr-BE" sz="15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fr-BE" sz="1500" b="1" dirty="0" err="1" smtClean="0">
                <a:solidFill>
                  <a:srgbClr val="C00000"/>
                </a:solidFill>
                <a:ea typeface="+mn-ea"/>
                <a:cs typeface="+mn-cs"/>
              </a:rPr>
              <a:t>boundaries</a:t>
            </a:r>
            <a:endParaRPr lang="fr-BE" sz="1500" b="1" dirty="0">
              <a:solidFill>
                <a:srgbClr val="C00000"/>
              </a:solidFill>
              <a:ea typeface="+mn-ea"/>
              <a:cs typeface="+mn-cs"/>
            </a:endParaRPr>
          </a:p>
          <a:p>
            <a:pPr marL="0" lvl="1" indent="0">
              <a:buClr>
                <a:schemeClr val="bg1"/>
              </a:buClr>
              <a:buNone/>
              <a:defRPr/>
            </a:pPr>
            <a:r>
              <a:rPr lang="fr-BE" sz="1500" b="1" dirty="0" smtClean="0">
                <a:ea typeface="ＭＳ Ｐゴシック" charset="0"/>
              </a:rPr>
              <a:t>- </a:t>
            </a:r>
            <a:r>
              <a:rPr lang="fr-BE" sz="1500" b="1" dirty="0" err="1" smtClean="0">
                <a:ea typeface="ＭＳ Ｐゴシック" charset="0"/>
              </a:rPr>
              <a:t>Scientific</a:t>
            </a:r>
            <a:r>
              <a:rPr lang="fr-BE" sz="1500" b="1" dirty="0" smtClean="0">
                <a:ea typeface="ＭＳ Ｐゴシック" charset="0"/>
              </a:rPr>
              <a:t> </a:t>
            </a:r>
            <a:r>
              <a:rPr lang="fr-BE" sz="1500" b="1" dirty="0">
                <a:ea typeface="ＭＳ Ｐゴシック" charset="0"/>
              </a:rPr>
              <a:t>publications … are </a:t>
            </a:r>
            <a:r>
              <a:rPr lang="fr-BE" sz="1500" b="1" dirty="0" smtClean="0">
                <a:ea typeface="ＭＳ Ｐゴシック" charset="0"/>
              </a:rPr>
              <a:t>data</a:t>
            </a:r>
            <a:endParaRPr lang="fr-BE" sz="1500" b="1" dirty="0">
              <a:ea typeface="ＭＳ Ｐゴシック" charset="0"/>
            </a:endParaRPr>
          </a:p>
          <a:p>
            <a:pPr marL="285750" lvl="1">
              <a:buClr>
                <a:schemeClr val="bg1"/>
              </a:buClr>
              <a:buFontTx/>
              <a:buChar char="-"/>
              <a:defRPr/>
            </a:pPr>
            <a:r>
              <a:rPr lang="fr-BE" sz="1500" dirty="0" err="1" smtClean="0">
                <a:ea typeface="ＭＳ Ｐゴシック" charset="0"/>
              </a:rPr>
              <a:t>Text</a:t>
            </a:r>
            <a:r>
              <a:rPr lang="fr-BE" sz="1500" dirty="0" smtClean="0">
                <a:ea typeface="ＭＳ Ｐゴシック" charset="0"/>
              </a:rPr>
              <a:t> </a:t>
            </a:r>
            <a:r>
              <a:rPr lang="fr-BE" sz="1500" dirty="0" err="1">
                <a:ea typeface="ＭＳ Ｐゴシック" charset="0"/>
              </a:rPr>
              <a:t>is</a:t>
            </a:r>
            <a:r>
              <a:rPr lang="fr-BE" sz="1500" dirty="0">
                <a:ea typeface="ＭＳ Ｐゴシック" charset="0"/>
              </a:rPr>
              <a:t> data (</a:t>
            </a:r>
            <a:r>
              <a:rPr lang="fr-BE" sz="1500" dirty="0" err="1">
                <a:ea typeface="ＭＳ Ｐゴシック" charset="0"/>
              </a:rPr>
              <a:t>text</a:t>
            </a:r>
            <a:r>
              <a:rPr lang="fr-BE" sz="1500" dirty="0">
                <a:ea typeface="ＭＳ Ｐゴシック" charset="0"/>
              </a:rPr>
              <a:t> and datamining)</a:t>
            </a:r>
          </a:p>
          <a:p>
            <a:pPr marL="285750" lvl="1">
              <a:buClr>
                <a:schemeClr val="bg1"/>
              </a:buClr>
              <a:buFontTx/>
              <a:buChar char="-"/>
              <a:defRPr/>
            </a:pPr>
            <a:r>
              <a:rPr lang="fr-BE" sz="1500" dirty="0" err="1" smtClean="0">
                <a:ea typeface="ＭＳ Ｐゴシック" charset="0"/>
              </a:rPr>
              <a:t>Underlying</a:t>
            </a:r>
            <a:r>
              <a:rPr lang="fr-BE" sz="1500" dirty="0" smtClean="0">
                <a:ea typeface="ＭＳ Ｐゴシック" charset="0"/>
              </a:rPr>
              <a:t> </a:t>
            </a:r>
            <a:r>
              <a:rPr lang="fr-BE" sz="1500" dirty="0" err="1">
                <a:ea typeface="ＭＳ Ｐゴシック" charset="0"/>
              </a:rPr>
              <a:t>research</a:t>
            </a:r>
            <a:r>
              <a:rPr lang="fr-BE" sz="1500" dirty="0">
                <a:ea typeface="ＭＳ Ｐゴシック" charset="0"/>
              </a:rPr>
              <a:t> data</a:t>
            </a:r>
          </a:p>
          <a:p>
            <a:pPr marL="0" indent="0">
              <a:buFontTx/>
              <a:buNone/>
              <a:defRPr/>
            </a:pPr>
            <a:r>
              <a:rPr lang="fr-BE" sz="1500" b="1" dirty="0" smtClean="0"/>
              <a:t>- </a:t>
            </a:r>
            <a:r>
              <a:rPr lang="fr-BE" sz="1500" b="1" dirty="0" err="1" smtClean="0"/>
              <a:t>Research</a:t>
            </a:r>
            <a:r>
              <a:rPr lang="fr-BE" sz="1500" b="1" dirty="0" smtClean="0"/>
              <a:t> data </a:t>
            </a:r>
            <a:r>
              <a:rPr lang="fr-BE" sz="1500" b="1" dirty="0" err="1" smtClean="0"/>
              <a:t>can</a:t>
            </a:r>
            <a:r>
              <a:rPr lang="fr-BE" sz="1500" b="1" dirty="0" smtClean="0"/>
              <a:t> </a:t>
            </a:r>
            <a:r>
              <a:rPr lang="fr-BE" sz="1500" b="1" dirty="0" err="1" smtClean="0"/>
              <a:t>be</a:t>
            </a:r>
            <a:r>
              <a:rPr lang="fr-BE" sz="1500" b="1" dirty="0" smtClean="0"/>
              <a:t> </a:t>
            </a:r>
            <a:r>
              <a:rPr lang="fr-BE" sz="1500" b="1" dirty="0" err="1" smtClean="0"/>
              <a:t>published</a:t>
            </a:r>
            <a:r>
              <a:rPr lang="fr-BE" sz="1500" b="1" dirty="0" smtClean="0"/>
              <a:t> (data publications)</a:t>
            </a:r>
            <a:endParaRPr lang="en-GB" sz="1500" b="1" dirty="0" smtClean="0"/>
          </a:p>
          <a:p>
            <a:pPr marL="457200" lvl="1" indent="0">
              <a:buNone/>
              <a:defRPr/>
            </a:pPr>
            <a:endParaRPr lang="en-GB" sz="1500" dirty="0" smtClean="0">
              <a:ea typeface="ＭＳ Ｐゴシック" charset="0"/>
            </a:endParaRPr>
          </a:p>
          <a:p>
            <a:pPr lvl="2">
              <a:defRPr/>
            </a:pPr>
            <a:endParaRPr lang="en-GB" sz="1500" b="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47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EC_Blank</Template>
  <TotalTime>8538</TotalTime>
  <Words>1435</Words>
  <Application>Microsoft Office PowerPoint</Application>
  <PresentationFormat>On-screen Show (4:3)</PresentationFormat>
  <Paragraphs>200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EC_Blank</vt:lpstr>
      <vt:lpstr>Opening up scientific information in Horizon 2020</vt:lpstr>
      <vt:lpstr>Outline</vt:lpstr>
      <vt:lpstr>PowerPoint Presentation</vt:lpstr>
      <vt:lpstr> Open Science: building blocks</vt:lpstr>
      <vt:lpstr>Open Science: Challenges</vt:lpstr>
      <vt:lpstr> </vt:lpstr>
      <vt:lpstr>PowerPoint Presentation</vt:lpstr>
      <vt:lpstr>Why open access?</vt:lpstr>
      <vt:lpstr>Open access to what scientific information?</vt:lpstr>
      <vt:lpstr>Open Access to Publications </vt:lpstr>
      <vt:lpstr>OA to publications in H2020: mandate</vt:lpstr>
      <vt:lpstr>OA to publications mandate: other issues</vt:lpstr>
      <vt:lpstr>Open Access to Research Data </vt:lpstr>
      <vt:lpstr>New: Pilot on Open Research Data in Horizon 2020:</vt:lpstr>
      <vt:lpstr>Pilot on Open Research Data: Scope</vt:lpstr>
      <vt:lpstr>Pilot on Open Research Data: What data?</vt:lpstr>
      <vt:lpstr>What about data management?</vt:lpstr>
      <vt:lpstr>Pilot on Open Research Data: requirements?</vt:lpstr>
      <vt:lpstr>Pilot on Open Research Data: opting out</vt:lpstr>
      <vt:lpstr>ORD Pilot: first numbers</vt:lpstr>
      <vt:lpstr>ORD Pilot: a chance to co-shape policy</vt:lpstr>
      <vt:lpstr>Opening up scientific information in Horizon 2020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DECHAMP Jean-Francois (RTD)</dc:creator>
  <cp:lastModifiedBy>Anna Mette Morthorst</cp:lastModifiedBy>
  <cp:revision>306</cp:revision>
  <cp:lastPrinted>2014-10-20T16:03:17Z</cp:lastPrinted>
  <dcterms:created xsi:type="dcterms:W3CDTF">2013-11-05T10:50:17Z</dcterms:created>
  <dcterms:modified xsi:type="dcterms:W3CDTF">2014-10-29T09:30:35Z</dcterms:modified>
</cp:coreProperties>
</file>