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3004800" cy="9753600"/>
  <p:notesSz cx="6797675" cy="9926638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3429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10287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7145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2057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24003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2743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14E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B4EB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D6E6C"/>
              </a:solidFill>
              <a:prstDash val="solid"/>
              <a:miter lim="400000"/>
            </a:ln>
          </a:left>
          <a:right>
            <a:ln w="25400" cap="flat">
              <a:solidFill>
                <a:srgbClr val="6D6E6C"/>
              </a:solidFill>
              <a:prstDash val="solid"/>
              <a:miter lim="400000"/>
            </a:ln>
          </a:right>
          <a:top>
            <a:ln w="25400" cap="flat">
              <a:solidFill>
                <a:srgbClr val="6D6E6C"/>
              </a:solidFill>
              <a:prstDash val="solid"/>
              <a:miter lim="400000"/>
            </a:ln>
          </a:top>
          <a:bottom>
            <a:ln w="25400" cap="flat">
              <a:solidFill>
                <a:srgbClr val="6D6E6C"/>
              </a:solidFill>
              <a:prstDash val="solid"/>
              <a:miter lim="400000"/>
            </a:ln>
          </a:bottom>
          <a:insideH>
            <a:ln w="25400" cap="flat">
              <a:solidFill>
                <a:srgbClr val="6D6E6C"/>
              </a:solidFill>
              <a:prstDash val="solid"/>
              <a:miter lim="400000"/>
            </a:ln>
          </a:insideH>
          <a:insideV>
            <a:ln w="25400" cap="flat">
              <a:solidFill>
                <a:srgbClr val="6D6E6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C4CA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BFBFBF"/>
              </a:solidFill>
              <a:prstDash val="solid"/>
              <a:miter lim="400000"/>
            </a:ln>
          </a:left>
          <a:right>
            <a:ln w="25400" cap="flat">
              <a:solidFill>
                <a:srgbClr val="BFBFBF"/>
              </a:solidFill>
              <a:prstDash val="solid"/>
              <a:miter lim="400000"/>
            </a:ln>
          </a:right>
          <a:top>
            <a:ln w="25400" cap="flat">
              <a:solidFill>
                <a:srgbClr val="BFBFBF"/>
              </a:solidFill>
              <a:prstDash val="solid"/>
              <a:miter lim="400000"/>
            </a:ln>
          </a:top>
          <a:bottom>
            <a:ln w="25400" cap="flat">
              <a:solidFill>
                <a:srgbClr val="BFBFBF"/>
              </a:solidFill>
              <a:prstDash val="solid"/>
              <a:miter lim="400000"/>
            </a:ln>
          </a:bottom>
          <a:insideH>
            <a:ln w="25400" cap="flat">
              <a:solidFill>
                <a:srgbClr val="BFBFBF"/>
              </a:solidFill>
              <a:prstDash val="solid"/>
              <a:miter lim="400000"/>
            </a:ln>
          </a:insideH>
          <a:insideV>
            <a:ln w="25400" cap="flat">
              <a:solidFill>
                <a:srgbClr val="BFBFBF"/>
              </a:solidFill>
              <a:prstDash val="solid"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BFBFBF"/>
              </a:solidFill>
              <a:prstDash val="solid"/>
              <a:miter lim="400000"/>
            </a:ln>
          </a:left>
          <a:right>
            <a:ln w="25400" cap="flat">
              <a:solidFill>
                <a:srgbClr val="BFBFBF"/>
              </a:solidFill>
              <a:prstDash val="solid"/>
              <a:miter lim="400000"/>
            </a:ln>
          </a:right>
          <a:top>
            <a:ln w="25400" cap="flat">
              <a:solidFill>
                <a:srgbClr val="BFBFBF"/>
              </a:solidFill>
              <a:prstDash val="solid"/>
              <a:miter lim="400000"/>
            </a:ln>
          </a:top>
          <a:bottom>
            <a:ln w="25400" cap="flat">
              <a:solidFill>
                <a:srgbClr val="BFBFBF"/>
              </a:solidFill>
              <a:prstDash val="solid"/>
              <a:miter lim="400000"/>
            </a:ln>
          </a:bottom>
          <a:insideH>
            <a:ln w="25400" cap="flat">
              <a:solidFill>
                <a:srgbClr val="BFBFBF"/>
              </a:solidFill>
              <a:prstDash val="solid"/>
              <a:miter lim="400000"/>
            </a:ln>
          </a:insideH>
          <a:insideV>
            <a:ln w="25400" cap="flat">
              <a:solidFill>
                <a:srgbClr val="BFBFBF"/>
              </a:solidFill>
              <a:prstDash val="solid"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BFBFBF"/>
              </a:solidFill>
              <a:prstDash val="solid"/>
              <a:miter lim="400000"/>
            </a:ln>
          </a:left>
          <a:right>
            <a:ln w="25400" cap="flat">
              <a:solidFill>
                <a:srgbClr val="BFBFBF"/>
              </a:solidFill>
              <a:prstDash val="solid"/>
              <a:miter lim="400000"/>
            </a:ln>
          </a:right>
          <a:top>
            <a:ln w="25400" cap="flat">
              <a:solidFill>
                <a:srgbClr val="BFBFBF"/>
              </a:solidFill>
              <a:prstDash val="solid"/>
              <a:miter lim="400000"/>
            </a:ln>
          </a:top>
          <a:bottom>
            <a:ln w="25400" cap="flat">
              <a:solidFill>
                <a:srgbClr val="BFBFBF"/>
              </a:solidFill>
              <a:prstDash val="solid"/>
              <a:miter lim="400000"/>
            </a:ln>
          </a:bottom>
          <a:insideH>
            <a:ln w="25400" cap="flat">
              <a:solidFill>
                <a:srgbClr val="BFBFBF"/>
              </a:solidFill>
              <a:prstDash val="solid"/>
              <a:miter lim="400000"/>
            </a:ln>
          </a:insideH>
          <a:insideV>
            <a:ln w="25400" cap="flat">
              <a:solidFill>
                <a:srgbClr val="BFBFBF"/>
              </a:solidFill>
              <a:prstDash val="solid"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F807F"/>
              </a:solidFill>
              <a:prstDash val="solid"/>
              <a:miter lim="400000"/>
            </a:ln>
          </a:top>
          <a:bottom>
            <a:ln w="3175" cap="flat">
              <a:solidFill>
                <a:srgbClr val="7F807F"/>
              </a:solidFill>
              <a:prstDash val="solid"/>
              <a:miter lim="400000"/>
            </a:ln>
          </a:bottom>
          <a:insideH>
            <a:ln w="3175" cap="flat">
              <a:solidFill>
                <a:srgbClr val="7F80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4FB91B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FBFBF"/>
              </a:solidFill>
              <a:prstDash val="solid"/>
              <a:miter lim="400000"/>
            </a:ln>
          </a:left>
          <a:right>
            <a:ln w="25400" cap="flat">
              <a:solidFill>
                <a:srgbClr val="BFBFB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1B8D14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8522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8522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7F807F"/>
              </a:solidFill>
              <a:prstDash val="solid"/>
              <a:miter lim="400000"/>
            </a:ln>
          </a:left>
          <a:right>
            <a:ln w="3175" cap="flat">
              <a:solidFill>
                <a:srgbClr val="7F807F"/>
              </a:solidFill>
              <a:prstDash val="solid"/>
              <a:miter lim="400000"/>
            </a:ln>
          </a:right>
          <a:top>
            <a:ln w="3175" cap="flat">
              <a:solidFill>
                <a:srgbClr val="7F807F"/>
              </a:solidFill>
              <a:prstDash val="solid"/>
              <a:miter lim="400000"/>
            </a:ln>
          </a:top>
          <a:bottom>
            <a:ln w="3175" cap="flat">
              <a:solidFill>
                <a:srgbClr val="7F807F"/>
              </a:solidFill>
              <a:prstDash val="solid"/>
              <a:miter lim="400000"/>
            </a:ln>
          </a:bottom>
          <a:insideH>
            <a:ln w="3175" cap="flat">
              <a:solidFill>
                <a:srgbClr val="7F807F"/>
              </a:solidFill>
              <a:prstDash val="solid"/>
              <a:miter lim="400000"/>
            </a:ln>
          </a:insideH>
          <a:insideV>
            <a:ln w="3175" cap="flat">
              <a:solidFill>
                <a:srgbClr val="7F807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DD5A0D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5A0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A7169"/>
              </a:solidFill>
              <a:prstDash val="solid"/>
              <a:miter lim="400000"/>
            </a:ln>
          </a:top>
          <a:bottom>
            <a:ln w="12700" cap="flat">
              <a:solidFill>
                <a:srgbClr val="6A7169"/>
              </a:solidFill>
              <a:prstDash val="solid"/>
              <a:miter lim="400000"/>
            </a:ln>
          </a:bottom>
          <a:insideH>
            <a:ln w="12700" cap="flat">
              <a:solidFill>
                <a:srgbClr val="6A716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FBFBF"/>
              </a:solidFill>
              <a:prstDash val="solid"/>
              <a:miter lim="400000"/>
            </a:ln>
          </a:left>
          <a:right>
            <a:ln w="12700" cap="flat">
              <a:solidFill>
                <a:srgbClr val="BFBFBF"/>
              </a:solidFill>
              <a:prstDash val="solid"/>
              <a:miter lim="400000"/>
            </a:ln>
          </a:right>
          <a:top>
            <a:ln w="12700" cap="flat">
              <a:solidFill>
                <a:srgbClr val="7F807F"/>
              </a:solidFill>
              <a:prstDash val="solid"/>
              <a:miter lim="400000"/>
            </a:ln>
          </a:top>
          <a:bottom>
            <a:ln w="12700" cap="flat">
              <a:solidFill>
                <a:srgbClr val="7F807F"/>
              </a:solidFill>
              <a:prstDash val="solid"/>
              <a:miter lim="400000"/>
            </a:ln>
          </a:bottom>
          <a:insideH>
            <a:ln w="12700" cap="flat">
              <a:solidFill>
                <a:srgbClr val="7F807F"/>
              </a:solidFill>
              <a:prstDash val="solid"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42454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FBFBF"/>
              </a:solidFill>
              <a:prstDash val="solid"/>
              <a:miter lim="400000"/>
            </a:ln>
          </a:top>
          <a:bottom>
            <a:ln w="12700" cap="flat">
              <a:solidFill>
                <a:srgbClr val="BFBFB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687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687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FBFBF"/>
              </a:solidFill>
              <a:prstDash val="solid"/>
              <a:miter lim="400000"/>
            </a:ln>
          </a:right>
          <a:top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BFBFB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FBFBF"/>
              </a:solidFill>
              <a:prstDash val="solid"/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roundedCorners val="0"/>
  <c:style val="2"/>
  <c:chart>
    <c:title>
      <c:tx>
        <c:rich>
          <a:bodyPr rot="0"/>
          <a:lstStyle/>
          <a:p>
            <a:pPr lvl="0"/>
            <a:endParaRPr lang="da-DK"/>
          </a:p>
        </c:rich>
      </c:tx>
      <c:layout/>
      <c:overlay val="1"/>
    </c:title>
    <c:autoTitleDeleted val="0"/>
    <c:view3D>
      <c:rotX val="80"/>
      <c:hPercent val="5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528499999999999"/>
          <c:y val="5.1731700000000004E-3"/>
          <c:w val="0.61056500000000002"/>
          <c:h val="0.713009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Région 1</c:v>
                </c:pt>
              </c:strCache>
            </c:strRef>
          </c:tx>
          <c:spPr>
            <a:solidFill>
              <a:srgbClr val="003298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0C9C00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009C99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solidFill>
                <a:srgbClr val="4B22D4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solidFill>
                <a:srgbClr val="B51D2D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txPr>
              <a:bodyPr/>
              <a:lstStyle/>
              <a:p>
                <a:pPr lvl="0">
                  <a:defRPr sz="2400" b="0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Helvetica Light"/>
                  </a:defRPr>
                </a:pPr>
                <a:endParaRPr lang="da-D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Periodicals</c:v>
                </c:pt>
                <c:pt idx="1">
                  <c:v>Abstracts</c:v>
                </c:pt>
                <c:pt idx="2">
                  <c:v>Book chapters</c:v>
                </c:pt>
                <c:pt idx="3">
                  <c:v>Speeches, lectures</c:v>
                </c:pt>
                <c:pt idx="4">
                  <c:v>Reports, patents &amp; other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43</c:v>
                </c:pt>
                <c:pt idx="1">
                  <c:v>32</c:v>
                </c:pt>
                <c:pt idx="2">
                  <c:v>7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5.0000000000000001E-3"/>
          <c:y val="0.70543400000000001"/>
          <c:w val="0.78047599999999995"/>
          <c:h val="0.307066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2600" b="0" i="0" u="none" strike="noStrike">
              <a:solidFill>
                <a:srgbClr val="FFFFFF"/>
              </a:solidFill>
              <a:effectLst/>
              <a:latin typeface="Helvetica Light"/>
            </a:defRPr>
          </a:pPr>
          <a:endParaRPr lang="da-DK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roundedCorners val="0"/>
  <c:style val="2"/>
  <c:chart>
    <c:title>
      <c:tx>
        <c:rich>
          <a:bodyPr rot="0"/>
          <a:lstStyle/>
          <a:p>
            <a:pPr lvl="0"/>
            <a:endParaRPr lang="da-DK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Articles de périodiques depuis 2002</c:v>
                </c:pt>
              </c:strCache>
            </c:strRef>
          </c:tx>
          <c:spPr>
            <a:gradFill flip="none" rotWithShape="1">
              <a:gsLst>
                <a:gs pos="0">
                  <a:srgbClr val="00B3FA"/>
                </a:gs>
                <a:gs pos="100000">
                  <a:srgbClr val="065CC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162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rgbClr val="46D244"/>
                  </a:gs>
                  <a:gs pos="100000">
                    <a:srgbClr val="19851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12700" dir="16200000" algn="tl">
                  <a:srgbClr val="000000">
                    <a:alpha val="50000"/>
                  </a:srgbClr>
                </a:outerShdw>
              </a:effectLst>
            </c:spPr>
          </c:dPt>
          <c:dLbls>
            <c:numFmt formatCode="#,##0%" sourceLinked="0"/>
            <c:txPr>
              <a:bodyPr/>
              <a:lstStyle/>
              <a:p>
                <a:pPr lvl="0">
                  <a:defRPr sz="2400" b="0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Helvetica Light"/>
                  </a:defRPr>
                </a:pPr>
                <a:endParaRPr lang="da-D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Texte intégral</c:v>
                </c:pt>
                <c:pt idx="1">
                  <c:v>Métadonnées seules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roundedCorners val="0"/>
  <c:style val="2"/>
  <c:chart>
    <c:title>
      <c:tx>
        <c:rich>
          <a:bodyPr rot="0"/>
          <a:lstStyle/>
          <a:p>
            <a:pPr lvl="0"/>
            <a:endParaRPr lang="da-DK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30485400000000001"/>
          <c:y val="5.0000000000000001E-3"/>
          <c:w val="0.35620600000000002"/>
          <c:h val="0.7504939999999999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Articles de périodiques depuis 2002</c:v>
                </c:pt>
              </c:strCache>
            </c:strRef>
          </c:tx>
          <c:spPr>
            <a:gradFill flip="none" rotWithShape="1">
              <a:gsLst>
                <a:gs pos="0">
                  <a:srgbClr val="00B3FA"/>
                </a:gs>
                <a:gs pos="100000">
                  <a:srgbClr val="065CC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162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rgbClr val="46D244"/>
                  </a:gs>
                  <a:gs pos="100000">
                    <a:srgbClr val="19851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12700" dir="16200000" algn="tl">
                  <a:srgbClr val="000000">
                    <a:alpha val="50000"/>
                  </a:srgbClr>
                </a:outerShdw>
              </a:effectLst>
            </c:spPr>
          </c:dPt>
          <c:dLbls>
            <c:numFmt formatCode="#,##0%" sourceLinked="0"/>
            <c:txPr>
              <a:bodyPr/>
              <a:lstStyle/>
              <a:p>
                <a:pPr lvl="0">
                  <a:defRPr sz="2400" b="0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Helvetica Light"/>
                  </a:defRPr>
                </a:pPr>
                <a:endParaRPr lang="da-D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Full text</c:v>
                </c:pt>
                <c:pt idx="1">
                  <c:v>Metadata only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49.5</c:v>
                </c:pt>
                <c:pt idx="1">
                  <c:v>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5.0000000000000001E-3"/>
          <c:y val="0.89275499999999997"/>
          <c:w val="1"/>
          <c:h val="0.11974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2600" b="0" i="0" u="none" strike="noStrike">
              <a:solidFill>
                <a:srgbClr val="FFFFFF"/>
              </a:solidFill>
              <a:effectLst/>
              <a:latin typeface="Helvetica Light"/>
            </a:defRPr>
          </a:pPr>
          <a:endParaRPr lang="da-DK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roundedCorners val="0"/>
  <c:style val="2"/>
  <c:chart>
    <c:title>
      <c:tx>
        <c:rich>
          <a:bodyPr rot="0"/>
          <a:lstStyle/>
          <a:p>
            <a:pPr lvl="0"/>
            <a:endParaRPr lang="da-DK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Articles de périodiques depuis 2002</c:v>
                </c:pt>
              </c:strCache>
            </c:strRef>
          </c:tx>
          <c:spPr>
            <a:gradFill flip="none" rotWithShape="1">
              <a:gsLst>
                <a:gs pos="0">
                  <a:srgbClr val="00B3FA"/>
                </a:gs>
                <a:gs pos="100000">
                  <a:srgbClr val="065CC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162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rgbClr val="46D244"/>
                  </a:gs>
                  <a:gs pos="100000">
                    <a:srgbClr val="19851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12700" dir="16200000" algn="tl">
                  <a:srgbClr val="000000">
                    <a:alpha val="50000"/>
                  </a:srgbClr>
                </a:outerShdw>
              </a:effectLst>
            </c:spPr>
          </c:dPt>
          <c:dLbls>
            <c:numFmt formatCode="#,##0%" sourceLinked="0"/>
            <c:txPr>
              <a:bodyPr/>
              <a:lstStyle/>
              <a:p>
                <a:pPr lvl="0">
                  <a:defRPr sz="2400" b="0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Helvetica Light"/>
                  </a:defRPr>
                </a:pPr>
                <a:endParaRPr lang="da-D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Texte intégral</c:v>
                </c:pt>
                <c:pt idx="1">
                  <c:v>Métadonnées seules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roundedCorners val="0"/>
  <c:style val="2"/>
  <c:chart>
    <c:title>
      <c:tx>
        <c:rich>
          <a:bodyPr rot="0"/>
          <a:lstStyle/>
          <a:p>
            <a:pPr lvl="0"/>
            <a:endParaRPr lang="da-DK"/>
          </a:p>
        </c:rich>
      </c:tx>
      <c:layout/>
      <c:overlay val="1"/>
    </c:title>
    <c:autoTitleDeleted val="0"/>
    <c:view3D>
      <c:rotX val="-7"/>
      <c:hPercent val="246"/>
      <c:rotY val="9"/>
      <c:depthPercent val="31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accès libre</c:v>
                </c:pt>
              </c:strCache>
            </c:strRef>
          </c:tx>
          <c:spPr>
            <a:solidFill>
              <a:srgbClr val="003298"/>
            </a:solidFill>
            <a:ln w="12700" cap="flat">
              <a:noFill/>
              <a:miter lim="400000"/>
            </a:ln>
            <a:effectLst>
              <a:outerShdw blurRad="254000" dir="14280000" algn="tl">
                <a:srgbClr val="000000">
                  <a:alpha val="55000"/>
                </a:srgbClr>
              </a:outerShdw>
            </a:effectLst>
          </c:spPr>
          <c:invertIfNegative val="0"/>
          <c:cat>
            <c:strRef>
              <c:f>Sheet1!$A$2:$A$2</c:f>
              <c:strCache>
                <c:ptCount val="1"/>
                <c:pt idx="0">
                  <c:v>téléchargements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39.799999999999997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accès restreint</c:v>
                </c:pt>
              </c:strCache>
            </c:strRef>
          </c:tx>
          <c:spPr>
            <a:solidFill>
              <a:srgbClr val="0C9C00"/>
            </a:solidFill>
            <a:ln w="12700" cap="flat">
              <a:noFill/>
              <a:miter lim="400000"/>
            </a:ln>
            <a:effectLst>
              <a:outerShdw blurRad="254000" dir="14280000" algn="tl">
                <a:srgbClr val="000000">
                  <a:alpha val="55000"/>
                </a:srgbClr>
              </a:outerShdw>
            </a:effectLst>
          </c:spPr>
          <c:invertIfNegative val="0"/>
          <c:cat>
            <c:strRef>
              <c:f>Sheet1!$A$2:$A$2</c:f>
              <c:strCache>
                <c:ptCount val="1"/>
                <c:pt idx="0">
                  <c:v>téléchargements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2.19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78017664"/>
        <c:axId val="78019200"/>
        <c:axId val="50016704"/>
      </c:bar3DChart>
      <c:catAx>
        <c:axId val="7801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FFFFFF"/>
                </a:solidFill>
                <a:effectLst/>
                <a:latin typeface="Helvetica Light"/>
              </a:defRPr>
            </a:pPr>
            <a:endParaRPr lang="da-DK"/>
          </a:p>
        </c:txPr>
        <c:crossAx val="78019200"/>
        <c:crosses val="autoZero"/>
        <c:auto val="1"/>
        <c:lblAlgn val="ctr"/>
        <c:lblOffset val="100"/>
        <c:noMultiLvlLbl val="1"/>
      </c:catAx>
      <c:valAx>
        <c:axId val="7801920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08080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FFFFFF"/>
                </a:solidFill>
                <a:effectLst/>
                <a:latin typeface="Helvetica Light"/>
              </a:defRPr>
            </a:pPr>
            <a:endParaRPr lang="da-DK"/>
          </a:p>
        </c:txPr>
        <c:crossAx val="78017664"/>
        <c:crosses val="autoZero"/>
        <c:crossBetween val="between"/>
        <c:majorUnit val="10"/>
        <c:minorUnit val="5"/>
      </c:valAx>
      <c:serAx>
        <c:axId val="5001670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  <a:endParaRPr lang="da-DK"/>
          </a:p>
        </c:txPr>
        <c:crossAx val="78019200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roundedCorners val="0"/>
  <c:style val="2"/>
  <c:chart>
    <c:title>
      <c:tx>
        <c:rich>
          <a:bodyPr rot="0"/>
          <a:lstStyle/>
          <a:p>
            <a:pPr lvl="0"/>
            <a:endParaRPr lang="da-DK"/>
          </a:p>
        </c:rich>
      </c:tx>
      <c:layout/>
      <c:overlay val="1"/>
    </c:title>
    <c:autoTitleDeleted val="0"/>
    <c:view3D>
      <c:rotX val="-7"/>
      <c:hPercent val="118"/>
      <c:rotY val="9"/>
      <c:depthPercent val="31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dans ORBi</c:v>
                </c:pt>
              </c:strCache>
            </c:strRef>
          </c:tx>
          <c:spPr>
            <a:solidFill>
              <a:srgbClr val="003298"/>
            </a:solidFill>
            <a:ln w="12700" cap="flat">
              <a:noFill/>
              <a:miter lim="400000"/>
            </a:ln>
            <a:effectLst>
              <a:outerShdw blurRad="254000" dir="14280000" algn="tl">
                <a:srgbClr val="000000">
                  <a:alpha val="55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Scopus</c:v>
                </c:pt>
                <c:pt idx="1">
                  <c:v>WoS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5.915</c:v>
                </c:pt>
                <c:pt idx="1">
                  <c:v>7.0460000000000003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 dans ORBi</c:v>
                </c:pt>
              </c:strCache>
            </c:strRef>
          </c:tx>
          <c:spPr>
            <a:solidFill>
              <a:srgbClr val="0C9C00"/>
            </a:solidFill>
            <a:ln w="12700" cap="flat">
              <a:noFill/>
              <a:miter lim="400000"/>
            </a:ln>
            <a:effectLst>
              <a:outerShdw blurRad="254000" dir="14280000" algn="tl">
                <a:srgbClr val="000000">
                  <a:alpha val="55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Scopus</c:v>
                </c:pt>
                <c:pt idx="1">
                  <c:v>WoS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2.9569999999999999</c:v>
                </c:pt>
                <c:pt idx="1">
                  <c:v>3.4550000000000001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78089600"/>
        <c:axId val="78095488"/>
        <c:axId val="50018944"/>
      </c:bar3DChart>
      <c:catAx>
        <c:axId val="78089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FFFFFF"/>
                </a:solidFill>
                <a:effectLst/>
                <a:latin typeface="Helvetica Light"/>
              </a:defRPr>
            </a:pPr>
            <a:endParaRPr lang="da-DK"/>
          </a:p>
        </c:txPr>
        <c:crossAx val="78095488"/>
        <c:crosses val="autoZero"/>
        <c:auto val="1"/>
        <c:lblAlgn val="ctr"/>
        <c:lblOffset val="100"/>
        <c:noMultiLvlLbl val="1"/>
      </c:catAx>
      <c:valAx>
        <c:axId val="7809548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08080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FFFFFF"/>
                </a:solidFill>
                <a:effectLst/>
                <a:latin typeface="Helvetica Light"/>
              </a:defRPr>
            </a:pPr>
            <a:endParaRPr lang="da-DK"/>
          </a:p>
        </c:txPr>
        <c:crossAx val="78089600"/>
        <c:crosses val="autoZero"/>
        <c:crossBetween val="between"/>
        <c:majorUnit val="2"/>
        <c:minorUnit val="1"/>
      </c:valAx>
      <c:serAx>
        <c:axId val="5001894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  <a:endParaRPr lang="da-DK"/>
          </a:p>
        </c:txPr>
        <c:crossAx val="78095488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3E142-450B-4CEC-A300-3D5A8EDD865A}" type="datetimeFigureOut">
              <a:rPr lang="da-DK" smtClean="0"/>
              <a:t>29-10-2014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1B99-20E3-4B1E-9AE6-2E861D65D2C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0494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949623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6311900"/>
            <a:ext cx="10464800" cy="1524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79248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3429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6858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10287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13716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Texte du titre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3429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6858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10287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13716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381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762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143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524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905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8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661736" indent="-280736">
              <a:spcBef>
                <a:spcPts val="38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042736" indent="-280736">
              <a:spcBef>
                <a:spcPts val="38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423736" indent="-280736">
              <a:spcBef>
                <a:spcPts val="38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804736" indent="-280736">
              <a:spcBef>
                <a:spcPts val="38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381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762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143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524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905000" indent="-381000">
              <a:buSzPct val="100000"/>
              <a:buChar char="•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Texte du titre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Texte niveau 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1pPr>
      <a:lvl2pPr indent="2286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2pPr>
      <a:lvl3pPr indent="4572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3pPr>
      <a:lvl4pPr indent="6858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4pPr>
      <a:lvl5pPr indent="9144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5pPr>
      <a:lvl6pPr indent="11430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6pPr>
      <a:lvl7pPr indent="13716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7pPr>
      <a:lvl8pPr indent="16002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8pPr>
      <a:lvl9pPr indent="18288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9pPr>
    </p:titleStyle>
    <p:bodyStyle>
      <a:lvl1pPr marL="533400" indent="-533400" defTabSz="584200">
        <a:spcBef>
          <a:spcPts val="4200"/>
        </a:spcBef>
        <a:buSzPct val="30000"/>
        <a:buBlip>
          <a:blip r:embed="rId14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1pPr>
      <a:lvl2pPr marL="1066800" indent="-533400" defTabSz="584200">
        <a:spcBef>
          <a:spcPts val="4200"/>
        </a:spcBef>
        <a:buSzPct val="30000"/>
        <a:buBlip>
          <a:blip r:embed="rId14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2pPr>
      <a:lvl3pPr marL="1600200" indent="-533400" defTabSz="584200">
        <a:spcBef>
          <a:spcPts val="4200"/>
        </a:spcBef>
        <a:buSzPct val="30000"/>
        <a:buBlip>
          <a:blip r:embed="rId14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3pPr>
      <a:lvl4pPr marL="2133600" indent="-533400" defTabSz="584200">
        <a:spcBef>
          <a:spcPts val="4200"/>
        </a:spcBef>
        <a:buSzPct val="30000"/>
        <a:buBlip>
          <a:blip r:embed="rId14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4pPr>
      <a:lvl5pPr marL="2667000" indent="-533400" defTabSz="584200">
        <a:spcBef>
          <a:spcPts val="4200"/>
        </a:spcBef>
        <a:buSzPct val="30000"/>
        <a:buBlip>
          <a:blip r:embed="rId14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5pPr>
      <a:lvl6pPr marL="3200400" indent="-533400" defTabSz="584200">
        <a:spcBef>
          <a:spcPts val="4200"/>
        </a:spcBef>
        <a:buSzPct val="30000"/>
        <a:buBlip>
          <a:blip r:embed="rId14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6pPr>
      <a:lvl7pPr marL="3733800" indent="-533400" defTabSz="584200">
        <a:spcBef>
          <a:spcPts val="4200"/>
        </a:spcBef>
        <a:buSzPct val="30000"/>
        <a:buBlip>
          <a:blip r:embed="rId14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7pPr>
      <a:lvl8pPr marL="4267200" indent="-533400" defTabSz="584200">
        <a:spcBef>
          <a:spcPts val="4200"/>
        </a:spcBef>
        <a:buSzPct val="30000"/>
        <a:buBlip>
          <a:blip r:embed="rId14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8pPr>
      <a:lvl9pPr marL="4800600" indent="-533400" defTabSz="584200">
        <a:spcBef>
          <a:spcPts val="4200"/>
        </a:spcBef>
        <a:buSzPct val="30000"/>
        <a:buBlip>
          <a:blip r:embed="rId14"/>
        </a:buBlip>
        <a:defRPr sz="4200">
          <a:solidFill>
            <a:srgbClr val="6C6963"/>
          </a:solidFill>
          <a:latin typeface="Baskerville"/>
          <a:ea typeface="Baskerville"/>
          <a:cs typeface="Baskerville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cholarship.org" TargetMode="External"/><Relationship Id="rId2" Type="http://schemas.openxmlformats.org/officeDocument/2006/relationships/hyperlink" Target="mailto:brentier@ulg.ac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rnardrentier.wordpress.co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234417" y="1144255"/>
            <a:ext cx="12535966" cy="1744809"/>
          </a:xfrm>
          <a:prstGeom prst="rect">
            <a:avLst/>
          </a:prstGeom>
          <a:solidFill>
            <a:srgbClr val="001940"/>
          </a:solidFill>
          <a:ln>
            <a:solidFill>
              <a:srgbClr val="FFFFFF"/>
            </a:solidFill>
          </a:ln>
          <a:effectLst>
            <a:outerShdw blurRad="38100" dist="25400" dir="27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defTabSz="274574">
              <a:defRPr sz="517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70">
                <a:solidFill>
                  <a:srgbClr val="FFFFFF"/>
                </a:solidFill>
              </a:rPr>
              <a:t>How can Universities handle the new challenges of Research communication ?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2189876" y="4859861"/>
            <a:ext cx="8625048" cy="215455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Bernard Rentier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Honorary Rector, ULg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Chairman, Enabling Open Scholarship (EOS)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(</a:t>
            </a:r>
            <a:r>
              <a:rPr sz="2900" i="1" u="sng">
                <a:solidFill>
                  <a:srgbClr val="FFFFFF"/>
                </a:solidFill>
                <a:hlinkClick r:id="rId2"/>
              </a:rPr>
              <a:t>www.openscholarship.org</a:t>
            </a:r>
            <a:r>
              <a:rPr sz="29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5" name="Shape 35"/>
          <p:cNvSpPr/>
          <p:nvPr/>
        </p:nvSpPr>
        <p:spPr>
          <a:xfrm>
            <a:off x="5099867" y="7452082"/>
            <a:ext cx="2805066" cy="146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FFFFFF"/>
                </a:solidFill>
              </a:rPr>
              <a:t>Aarhus</a:t>
            </a:r>
          </a:p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FFFFFF"/>
                </a:solidFill>
              </a:rPr>
              <a:t>October 27, 2014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646895" y="193087"/>
            <a:ext cx="9711010" cy="854678"/>
          </a:xfrm>
          <a:prstGeom prst="rect">
            <a:avLst/>
          </a:prstGeom>
        </p:spPr>
        <p:txBody>
          <a:bodyPr/>
          <a:lstStyle>
            <a:lvl1pPr defTabSz="362204">
              <a:defRPr sz="496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60">
                <a:solidFill>
                  <a:srgbClr val="FFFFFF"/>
                </a:solidFill>
              </a:rPr>
              <a:t>ORBi</a:t>
            </a:r>
          </a:p>
        </p:txBody>
      </p:sp>
      <p:sp>
        <p:nvSpPr>
          <p:cNvPr id="76" name="Shape 76"/>
          <p:cNvSpPr/>
          <p:nvPr/>
        </p:nvSpPr>
        <p:spPr>
          <a:xfrm>
            <a:off x="8879625" y="1689548"/>
            <a:ext cx="2981427" cy="1270001"/>
          </a:xfrm>
          <a:prstGeom prst="rect">
            <a:avLst/>
          </a:prstGeom>
          <a:gradFill>
            <a:gsLst>
              <a:gs pos="0">
                <a:srgbClr val="074FB3"/>
              </a:gs>
              <a:gs pos="100000">
                <a:srgbClr val="0C328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Visits: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&gt; 6.000 / day</a:t>
            </a:r>
          </a:p>
        </p:txBody>
      </p:sp>
      <p:sp>
        <p:nvSpPr>
          <p:cNvPr id="77" name="Shape 77"/>
          <p:cNvSpPr/>
          <p:nvPr/>
        </p:nvSpPr>
        <p:spPr>
          <a:xfrm>
            <a:off x="8879625" y="7341479"/>
            <a:ext cx="2981427" cy="1270001"/>
          </a:xfrm>
          <a:prstGeom prst="rect">
            <a:avLst/>
          </a:prstGeom>
          <a:gradFill>
            <a:gsLst>
              <a:gs pos="0">
                <a:srgbClr val="074FB3"/>
              </a:gs>
              <a:gs pos="100000">
                <a:srgbClr val="0C328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Downloads: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&gt; 4.000 / day</a:t>
            </a:r>
          </a:p>
        </p:txBody>
      </p:sp>
      <p:pic>
        <p:nvPicPr>
          <p:cNvPr id="7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672" y="1069655"/>
            <a:ext cx="7364227" cy="4123967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7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815" y="5318295"/>
            <a:ext cx="7395942" cy="414172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8012131" y="4914602"/>
            <a:ext cx="301086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Monthly rates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G_2220.png"/>
          <p:cNvPicPr/>
          <p:nvPr/>
        </p:nvPicPr>
        <p:blipFill>
          <a:blip r:embed="rId2">
            <a:extLst/>
          </a:blip>
          <a:srcRect t="3132" b="3132"/>
          <a:stretch>
            <a:fillRect/>
          </a:stretch>
        </p:blipFill>
        <p:spPr>
          <a:xfrm>
            <a:off x="41275" y="188566"/>
            <a:ext cx="12922081" cy="9084434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14484" y="-50235"/>
            <a:ext cx="13143341" cy="1501456"/>
          </a:xfrm>
          <a:prstGeom prst="rect">
            <a:avLst/>
          </a:prstGeom>
          <a:solidFill/>
          <a:ln w="25400">
            <a:solidFill>
              <a:srgbClr val="42464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1270000" y="197013"/>
            <a:ext cx="10464801" cy="1006959"/>
          </a:xfrm>
          <a:prstGeom prst="rect">
            <a:avLst/>
          </a:prstGeom>
        </p:spPr>
        <p:txBody>
          <a:bodyPr/>
          <a:lstStyle>
            <a:lvl1pPr defTabSz="426466">
              <a:defRPr sz="58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40">
                <a:solidFill>
                  <a:srgbClr val="FFFFFF"/>
                </a:solidFill>
              </a:rPr>
              <a:t>MyORbi</a:t>
            </a: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08940">
              <a:defRPr sz="1800">
                <a:solidFill>
                  <a:srgbClr val="000000"/>
                </a:solidFill>
                <a:effectLst/>
              </a:defRPr>
            </a:pPr>
            <a:r>
              <a:rPr sz="5600">
                <a:solidFill>
                  <a:srgbClr val="FFFFFF"/>
                </a:solidFill>
              </a:rPr>
              <a:t>ORBi</a:t>
            </a:r>
          </a:p>
          <a:p>
            <a:pPr lvl="0" defTabSz="408940">
              <a:defRPr sz="1800">
                <a:solidFill>
                  <a:srgbClr val="000000"/>
                </a:solidFill>
                <a:effectLst/>
              </a:defRPr>
            </a:pPr>
            <a:r>
              <a:rPr sz="5600">
                <a:solidFill>
                  <a:srgbClr val="FFFFFF"/>
                </a:solidFill>
              </a:rPr>
              <a:t>Open Repository &amp; Bibliography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Institutional  Repository : Green Open Access</a:t>
            </a: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G_2222.png"/>
          <p:cNvPicPr/>
          <p:nvPr/>
        </p:nvPicPr>
        <p:blipFill>
          <a:blip r:embed="rId2">
            <a:extLst/>
          </a:blip>
          <a:srcRect t="3132" b="3132"/>
          <a:stretch>
            <a:fillRect/>
          </a:stretch>
        </p:blipFill>
        <p:spPr>
          <a:xfrm>
            <a:off x="29221" y="326170"/>
            <a:ext cx="12946235" cy="910141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14484" y="-50235"/>
            <a:ext cx="13143341" cy="1501456"/>
          </a:xfrm>
          <a:prstGeom prst="rect">
            <a:avLst/>
          </a:prstGeom>
          <a:solidFill/>
          <a:ln w="25400">
            <a:solidFill>
              <a:srgbClr val="42464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G_2224.png"/>
          <p:cNvPicPr/>
          <p:nvPr/>
        </p:nvPicPr>
        <p:blipFill>
          <a:blip r:embed="rId2">
            <a:extLst/>
          </a:blip>
          <a:srcRect t="3132" b="3132"/>
          <a:stretch>
            <a:fillRect/>
          </a:stretch>
        </p:blipFill>
        <p:spPr>
          <a:xfrm>
            <a:off x="-19571" y="286314"/>
            <a:ext cx="13043852" cy="9170040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14484" y="-50235"/>
            <a:ext cx="13143341" cy="1501456"/>
          </a:xfrm>
          <a:prstGeom prst="rect">
            <a:avLst/>
          </a:prstGeom>
          <a:solidFill/>
          <a:ln w="25400">
            <a:solidFill>
              <a:srgbClr val="42464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G_2225.png"/>
          <p:cNvPicPr/>
          <p:nvPr/>
        </p:nvPicPr>
        <p:blipFill>
          <a:blip r:embed="rId2">
            <a:extLst/>
          </a:blip>
          <a:srcRect t="3132" b="3132"/>
          <a:stretch>
            <a:fillRect/>
          </a:stretch>
        </p:blipFill>
        <p:spPr>
          <a:xfrm>
            <a:off x="-19571" y="286299"/>
            <a:ext cx="13043895" cy="9170070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4484" y="-50235"/>
            <a:ext cx="13143341" cy="1501456"/>
          </a:xfrm>
          <a:prstGeom prst="rect">
            <a:avLst/>
          </a:prstGeom>
          <a:solidFill/>
          <a:ln w="25400">
            <a:solidFill>
              <a:srgbClr val="42464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G_2226.png"/>
          <p:cNvPicPr/>
          <p:nvPr/>
        </p:nvPicPr>
        <p:blipFill>
          <a:blip r:embed="rId2">
            <a:extLst/>
          </a:blip>
          <a:srcRect t="3132" b="3132"/>
          <a:stretch>
            <a:fillRect/>
          </a:stretch>
        </p:blipFill>
        <p:spPr>
          <a:xfrm>
            <a:off x="10885" y="307688"/>
            <a:ext cx="12983044" cy="912729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14484" y="-50235"/>
            <a:ext cx="13143341" cy="1509070"/>
          </a:xfrm>
          <a:prstGeom prst="rect">
            <a:avLst/>
          </a:prstGeom>
          <a:solidFill/>
          <a:ln w="25400">
            <a:solidFill>
              <a:srgbClr val="42464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G_2227.png"/>
          <p:cNvPicPr/>
          <p:nvPr/>
        </p:nvPicPr>
        <p:blipFill>
          <a:blip r:embed="rId2">
            <a:extLst/>
          </a:blip>
          <a:srcRect t="3132" b="3132"/>
          <a:stretch>
            <a:fillRect/>
          </a:stretch>
        </p:blipFill>
        <p:spPr>
          <a:xfrm>
            <a:off x="3271" y="302295"/>
            <a:ext cx="12998387" cy="9138078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14484" y="-50235"/>
            <a:ext cx="13143341" cy="1501456"/>
          </a:xfrm>
          <a:prstGeom prst="rect">
            <a:avLst/>
          </a:prstGeom>
          <a:solidFill/>
          <a:ln w="25400">
            <a:solidFill>
              <a:srgbClr val="42464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2228.png"/>
          <p:cNvPicPr/>
          <p:nvPr/>
        </p:nvPicPr>
        <p:blipFill>
          <a:blip r:embed="rId2">
            <a:extLst/>
          </a:blip>
          <a:srcRect t="3132" b="3132"/>
          <a:stretch>
            <a:fillRect/>
          </a:stretch>
        </p:blipFill>
        <p:spPr>
          <a:xfrm>
            <a:off x="26113" y="318436"/>
            <a:ext cx="12952469" cy="9105796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14484" y="-50235"/>
            <a:ext cx="13143341" cy="1501456"/>
          </a:xfrm>
          <a:prstGeom prst="rect">
            <a:avLst/>
          </a:prstGeom>
          <a:solidFill/>
          <a:ln w="25400">
            <a:solidFill>
              <a:srgbClr val="42464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z="1800">
                <a:solidFill>
                  <a:srgbClr val="000000"/>
                </a:solidFill>
                <a:effectLst/>
              </a:defRPr>
            </a:pPr>
            <a:r>
              <a:rPr sz="7679">
                <a:solidFill>
                  <a:srgbClr val="FFFFFF"/>
                </a:solidFill>
              </a:rPr>
              <a:t>ORBi's compliance:</a:t>
            </a:r>
          </a:p>
          <a:p>
            <a:pPr lvl="0" defTabSz="560831">
              <a:defRPr sz="1800">
                <a:solidFill>
                  <a:srgbClr val="000000"/>
                </a:solidFill>
                <a:effectLst/>
              </a:defRPr>
            </a:pPr>
            <a:r>
              <a:rPr sz="7679">
                <a:solidFill>
                  <a:srgbClr val="FFFFFF"/>
                </a:solidFill>
              </a:rPr>
              <a:t>% deposits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2012 ULg publications in WoS : </a:t>
            </a: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82,65 % </a:t>
            </a:r>
            <a:r>
              <a:rPr sz="3800">
                <a:solidFill>
                  <a:srgbClr val="FFFFFF"/>
                </a:solidFill>
              </a:rPr>
              <a:t>and</a:t>
            </a: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800">
                <a:solidFill>
                  <a:srgbClr val="FFFFFF"/>
                </a:solidFill>
              </a:rPr>
              <a:t>in Scopus : </a:t>
            </a: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82,04 %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86% in 2013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Objective for 2014 : 90%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11646" y="254000"/>
            <a:ext cx="12581508" cy="166176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What is Open Access ?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It is </a:t>
            </a:r>
            <a:r>
              <a:rPr sz="3800" u="sng">
                <a:solidFill>
                  <a:srgbClr val="FFFFFF"/>
                </a:solidFill>
              </a:rPr>
              <a:t>NOT</a:t>
            </a:r>
            <a:r>
              <a:rPr sz="3800">
                <a:solidFill>
                  <a:srgbClr val="FFFFFF"/>
                </a:solidFill>
              </a:rPr>
              <a:t> </a:t>
            </a: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disclosing secret information</a:t>
            </a:r>
            <a:r>
              <a:rPr sz="3800">
                <a:solidFill>
                  <a:srgbClr val="FFFFFF"/>
                </a:solidFill>
              </a:rPr>
              <a:t> (what is published is ipso facto public)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It is </a:t>
            </a: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getting rid of a toll. </a:t>
            </a:r>
            <a:r>
              <a:rPr sz="3800">
                <a:solidFill>
                  <a:srgbClr val="FFFFFF"/>
                </a:solidFill>
              </a:rPr>
              <a:t>Research results should be equally accessible to all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z="1800">
                <a:solidFill>
                  <a:srgbClr val="000000"/>
                </a:solidFill>
                <a:effectLst/>
              </a:defRPr>
            </a:pPr>
            <a:r>
              <a:rPr sz="7679">
                <a:solidFill>
                  <a:srgbClr val="FFFFFF"/>
                </a:solidFill>
              </a:rPr>
              <a:t>Compliance:</a:t>
            </a:r>
          </a:p>
          <a:p>
            <a:pPr lvl="0" defTabSz="560831">
              <a:defRPr sz="1800">
                <a:solidFill>
                  <a:srgbClr val="000000"/>
                </a:solidFill>
                <a:effectLst/>
              </a:defRPr>
            </a:pPr>
            <a:r>
              <a:rPr sz="7679">
                <a:solidFill>
                  <a:srgbClr val="FFFFFF"/>
                </a:solidFill>
              </a:rPr>
              <a:t>full text</a:t>
            </a:r>
          </a:p>
        </p:txBody>
      </p:sp>
      <p:graphicFrame>
        <p:nvGraphicFramePr>
          <p:cNvPr id="111" name="Chart 111"/>
          <p:cNvGraphicFramePr/>
          <p:nvPr/>
        </p:nvGraphicFramePr>
        <p:xfrm>
          <a:off x="660007" y="5350020"/>
          <a:ext cx="2755079" cy="275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2" name="Chart 112"/>
          <p:cNvGraphicFramePr/>
          <p:nvPr/>
        </p:nvGraphicFramePr>
        <p:xfrm>
          <a:off x="2635150" y="5334792"/>
          <a:ext cx="7734500" cy="367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3" name="Chart 113"/>
          <p:cNvGraphicFramePr/>
          <p:nvPr/>
        </p:nvGraphicFramePr>
        <p:xfrm>
          <a:off x="9513574" y="5350020"/>
          <a:ext cx="2755079" cy="275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4" name="Shape 114"/>
          <p:cNvSpPr/>
          <p:nvPr/>
        </p:nvSpPr>
        <p:spPr>
          <a:xfrm>
            <a:off x="465273" y="2873302"/>
            <a:ext cx="3144546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Articles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 periodicals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since 2002</a:t>
            </a:r>
          </a:p>
        </p:txBody>
      </p:sp>
      <p:sp>
        <p:nvSpPr>
          <p:cNvPr id="115" name="Shape 115"/>
          <p:cNvSpPr/>
          <p:nvPr/>
        </p:nvSpPr>
        <p:spPr>
          <a:xfrm>
            <a:off x="4500613" y="3165402"/>
            <a:ext cx="400357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Other documents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(non mandatory)</a:t>
            </a:r>
          </a:p>
        </p:txBody>
      </p:sp>
      <p:sp>
        <p:nvSpPr>
          <p:cNvPr id="116" name="Shape 116"/>
          <p:cNvSpPr/>
          <p:nvPr/>
        </p:nvSpPr>
        <p:spPr>
          <a:xfrm>
            <a:off x="9935603" y="3165402"/>
            <a:ext cx="191102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Prior to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2002</a:t>
            </a:r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270000" y="-317054"/>
            <a:ext cx="10464800" cy="2438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Benefits : readership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343032" y="2375314"/>
            <a:ext cx="4116452" cy="345634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Impact of open or restricted access on downloading on average per article</a:t>
            </a:r>
          </a:p>
        </p:txBody>
      </p:sp>
      <p:graphicFrame>
        <p:nvGraphicFramePr>
          <p:cNvPr id="120" name="Chart 120"/>
          <p:cNvGraphicFramePr/>
          <p:nvPr/>
        </p:nvGraphicFramePr>
        <p:xfrm>
          <a:off x="4726581" y="1532497"/>
          <a:ext cx="3561377" cy="771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1" name="Shape 121"/>
          <p:cNvSpPr/>
          <p:nvPr/>
        </p:nvSpPr>
        <p:spPr>
          <a:xfrm>
            <a:off x="9585348" y="3749178"/>
            <a:ext cx="1905001" cy="1189280"/>
          </a:xfrm>
          <a:prstGeom prst="roundRect">
            <a:avLst>
              <a:gd name="adj" fmla="val 44188"/>
            </a:avLst>
          </a:prstGeom>
          <a:gradFill>
            <a:gsLst>
              <a:gs pos="0">
                <a:srgbClr val="830B13"/>
              </a:gs>
              <a:gs pos="100000">
                <a:srgbClr val="5D0407"/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0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000" b="1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X 18,1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  <p:bldP spid="120" grpId="2" animBg="1" advAuto="0"/>
      <p:bldP spid="121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270000" y="-180001"/>
            <a:ext cx="10464800" cy="2438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Benefits : citations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556225" y="2382929"/>
            <a:ext cx="4702735" cy="5755792"/>
          </a:xfrm>
          <a:prstGeom prst="rect">
            <a:avLst/>
          </a:prstGeom>
        </p:spPr>
        <p:txBody>
          <a:bodyPr/>
          <a:lstStyle/>
          <a:p>
            <a:pPr marL="0" lvl="0" indent="0" algn="ctr" defTabSz="56667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Impact of the presence or not in ORBi on </a:t>
            </a:r>
            <a:r>
              <a:rPr sz="3686" b="1" u="sng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citations</a:t>
            </a:r>
            <a:r>
              <a:rPr sz="3686">
                <a:solidFill>
                  <a:srgbClr val="FFFFFF"/>
                </a:solidFill>
              </a:rPr>
              <a:t> (average per article)</a:t>
            </a:r>
          </a:p>
          <a:p>
            <a:pPr marL="0" lvl="0" indent="0" algn="ctr" defTabSz="56667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686">
              <a:solidFill>
                <a:srgbClr val="FFFFFF"/>
              </a:solidFill>
            </a:endParaRPr>
          </a:p>
          <a:p>
            <a:pPr marL="0" lvl="0" indent="0" algn="ctr" defTabSz="56667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in Scopus (n=351) </a:t>
            </a:r>
          </a:p>
          <a:p>
            <a:pPr marL="0" lvl="0" indent="0" algn="ctr" defTabSz="56667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686">
              <a:solidFill>
                <a:srgbClr val="FFFFFF"/>
              </a:solidFill>
            </a:endParaRPr>
          </a:p>
          <a:p>
            <a:pPr marL="0" lvl="0" indent="0" algn="ctr" defTabSz="56667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or in WoS (n=7673) </a:t>
            </a:r>
          </a:p>
          <a:p>
            <a:pPr marL="0" lvl="0" indent="0" algn="ctr" defTabSz="56667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686">
              <a:solidFill>
                <a:srgbClr val="FFFFFF"/>
              </a:solidFill>
            </a:endParaRPr>
          </a:p>
          <a:p>
            <a:pPr marL="0" lvl="0" indent="0" algn="ctr" defTabSz="56667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in 2011-2012 </a:t>
            </a:r>
          </a:p>
        </p:txBody>
      </p:sp>
      <p:graphicFrame>
        <p:nvGraphicFramePr>
          <p:cNvPr id="125" name="Chart 125"/>
          <p:cNvGraphicFramePr/>
          <p:nvPr/>
        </p:nvGraphicFramePr>
        <p:xfrm>
          <a:off x="5119287" y="1292509"/>
          <a:ext cx="6693964" cy="792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5" grpI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2229.jpeg"/>
          <p:cNvPicPr/>
          <p:nvPr/>
        </p:nvPicPr>
        <p:blipFill>
          <a:blip r:embed="rId2">
            <a:extLst/>
          </a:blip>
          <a:srcRect l="6464" r="6464"/>
          <a:stretch>
            <a:fillRect/>
          </a:stretch>
        </p:blipFill>
        <p:spPr>
          <a:xfrm>
            <a:off x="2335609" y="511241"/>
            <a:ext cx="8333618" cy="6250215"/>
          </a:xfrm>
          <a:prstGeom prst="rect">
            <a:avLst/>
          </a:prstGeom>
          <a:ln w="50800">
            <a:solidFill>
              <a:srgbClr val="C74243"/>
            </a:solidFill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FFFFFF"/>
                </a:solidFill>
              </a:rPr>
              <a:t>ULg authors are depositing early on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270000" y="-507406"/>
            <a:ext cx="10464800" cy="2438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3729339" y="1512282"/>
            <a:ext cx="6245902" cy="7876649"/>
          </a:xfrm>
          <a:prstGeom prst="rect">
            <a:avLst/>
          </a:prstGeom>
        </p:spPr>
        <p:txBody>
          <a:bodyPr/>
          <a:lstStyle/>
          <a:p>
            <a:pPr marL="316230" lvl="0" indent="-316230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increase in readership</a:t>
            </a:r>
          </a:p>
          <a:p>
            <a:pPr marL="316230" lvl="0" indent="-316230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increase in citations</a:t>
            </a:r>
          </a:p>
          <a:p>
            <a:pPr marL="316230" lvl="0" indent="-316230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personal inventory</a:t>
            </a:r>
          </a:p>
          <a:p>
            <a:pPr marL="316230" lvl="0" indent="-316230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statistical data</a:t>
            </a:r>
          </a:p>
          <a:p>
            <a:pPr marL="316230" lvl="0" indent="-316230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dynamic reporting</a:t>
            </a:r>
          </a:p>
          <a:p>
            <a:pPr marL="316230" lvl="0" indent="-316230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integrated widget</a:t>
            </a:r>
          </a:p>
          <a:p>
            <a:pPr marL="316230" lvl="0" indent="-316230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FNRS interoperability</a:t>
            </a:r>
          </a:p>
          <a:p>
            <a:pPr marL="316230" lvl="0" indent="-316230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institutional reports</a:t>
            </a:r>
          </a:p>
          <a:p>
            <a:pPr marL="316230" lvl="0" indent="-316230" defTabSz="484886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154">
                <a:solidFill>
                  <a:srgbClr val="FFFFFF"/>
                </a:solidFill>
              </a:rPr>
              <a:t>institutional visibility</a:t>
            </a:r>
          </a:p>
        </p:txBody>
      </p:sp>
      <p:sp>
        <p:nvSpPr>
          <p:cNvPr id="133" name="Shape 133"/>
          <p:cNvSpPr/>
          <p:nvPr/>
        </p:nvSpPr>
        <p:spPr>
          <a:xfrm>
            <a:off x="2638323" y="1297302"/>
            <a:ext cx="776527" cy="80050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2638323" y="2266310"/>
            <a:ext cx="776527" cy="80050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1159596" y="2304143"/>
            <a:ext cx="10685607" cy="69941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Great discovery tools (Primo, EBSCO, EDS...) have started integrating ORBi data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Derivative of ORBi for master theses : MATHEO (MAster THEses Online)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PoPuPS : institutional publication tool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79">
                <a:solidFill>
                  <a:srgbClr val="FFFFFF"/>
                </a:solidFill>
              </a:rPr>
              <a:t>ORBi and its mandate are being reproduced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943698" y="3316809"/>
            <a:ext cx="10828069" cy="6100210"/>
          </a:xfrm>
          <a:prstGeom prst="rect">
            <a:avLst/>
          </a:prstGeom>
        </p:spPr>
        <p:txBody>
          <a:bodyPr/>
          <a:lstStyle/>
          <a:p>
            <a:pPr marL="325855" lvl="0" indent="-325855" defTabSz="379729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3250">
                <a:solidFill>
                  <a:srgbClr val="FFFFFF"/>
                </a:solidFill>
              </a:rPr>
              <a:t>All belgian universities</a:t>
            </a:r>
          </a:p>
          <a:p>
            <a:pPr marL="325855" lvl="0" indent="-325855" defTabSz="379729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3250">
                <a:solidFill>
                  <a:srgbClr val="FFFFFF"/>
                </a:solidFill>
              </a:rPr>
              <a:t>FNRS</a:t>
            </a:r>
          </a:p>
          <a:p>
            <a:pPr marL="325855" lvl="0" indent="-325855" defTabSz="379729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3250">
                <a:solidFill>
                  <a:srgbClr val="FFFFFF"/>
                </a:solidFill>
              </a:rPr>
              <a:t>University of the Minho, Portugal</a:t>
            </a:r>
          </a:p>
          <a:p>
            <a:pPr marL="325855" lvl="0" indent="-325855" defTabSz="379729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3250">
                <a:solidFill>
                  <a:srgbClr val="FFFFFF"/>
                </a:solidFill>
              </a:rPr>
              <a:t>ORBi-lu and ULg-type mandate at the University of Luxembourg</a:t>
            </a:r>
          </a:p>
          <a:p>
            <a:pPr marL="325855" lvl="0" indent="-325855" defTabSz="379729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3250">
                <a:solidFill>
                  <a:srgbClr val="FFFFFF"/>
                </a:solidFill>
              </a:rPr>
              <a:t>ORBi-lor at the University of Lorraine, France</a:t>
            </a:r>
          </a:p>
          <a:p>
            <a:pPr marL="325855" lvl="0" indent="-325855" defTabSz="379729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3250">
                <a:solidFill>
                  <a:srgbClr val="FFFFFF"/>
                </a:solidFill>
              </a:rPr>
              <a:t>Collaboration with the University of Angers, France</a:t>
            </a:r>
          </a:p>
          <a:p>
            <a:pPr marL="325855" lvl="0" indent="-325855" defTabSz="379729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3250">
                <a:solidFill>
                  <a:srgbClr val="FFFFFF"/>
                </a:solidFill>
              </a:rPr>
              <a:t>Etc.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Open Access </a:t>
            </a:r>
            <a:r>
              <a:rPr sz="8000">
                <a:solidFill>
                  <a:srgbClr val="E19427"/>
                </a:solidFill>
              </a:rPr>
              <a:t>Gold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858841" y="2585862"/>
            <a:ext cx="11142452" cy="5715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Free : OK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"Author pays" : danger of escalating costs again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Freemium : optional payment for added-value services</a:t>
            </a:r>
          </a:p>
        </p:txBody>
      </p:sp>
    </p:spTree>
  </p:cSld>
  <p:clrMapOvr>
    <a:masterClrMapping/>
  </p:clrMapOvr>
  <p:transition spd="med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FF"/>
                </a:solidFill>
              </a:rPr>
              <a:t>Perverting the gold OA model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68227" y="2585862"/>
            <a:ext cx="10868346" cy="5715001"/>
          </a:xfrm>
          <a:prstGeom prst="rect">
            <a:avLst/>
          </a:prstGeom>
        </p:spPr>
        <p:txBody>
          <a:bodyPr/>
          <a:lstStyle/>
          <a:p>
            <a:pPr marL="350520" lvl="0" indent="-350520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OA journals : </a:t>
            </a:r>
            <a:r>
              <a:rPr sz="3496" b="1" u="sng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172 million $</a:t>
            </a:r>
            <a:r>
              <a:rPr sz="3496">
                <a:solidFill>
                  <a:srgbClr val="FFFFFF"/>
                </a:solidFill>
              </a:rPr>
              <a:t> in 2012</a:t>
            </a:r>
          </a:p>
          <a:p>
            <a:pPr marL="350520" lvl="0" indent="-350520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= 2,8% scholarly publication revenues (6 billion $/yr)</a:t>
            </a:r>
          </a:p>
          <a:p>
            <a:pPr marL="350520" lvl="0" indent="-350520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34% increase since 2011</a:t>
            </a:r>
          </a:p>
          <a:p>
            <a:pPr marL="350520" lvl="0" indent="-350520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should reach 336 million $ in 2015</a:t>
            </a:r>
          </a:p>
          <a:p>
            <a:pPr marL="350520" lvl="0" indent="-350520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number of OA articles should increase by 194,000 (on a total of 1.7 million publications) to 352,000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50"/>
                            </p:stCondLst>
                            <p:childTnLst>
                              <p:par>
                                <p:cTn id="24" presetID="22" presetClass="entr" presetSubtype="8" fill="hold" grpId="1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69999" y="170245"/>
            <a:ext cx="10464801" cy="1905418"/>
          </a:xfrm>
          <a:prstGeom prst="rect">
            <a:avLst/>
          </a:prstGeom>
        </p:spPr>
        <p:txBody>
          <a:bodyPr/>
          <a:lstStyle/>
          <a:p>
            <a:pPr lvl="0" defTabSz="408940">
              <a:defRPr sz="1800">
                <a:solidFill>
                  <a:srgbClr val="000000"/>
                </a:solidFill>
                <a:effectLst/>
              </a:defRPr>
            </a:pPr>
            <a:r>
              <a:rPr sz="5600">
                <a:solidFill>
                  <a:srgbClr val="FFFFFF"/>
                </a:solidFill>
              </a:rPr>
              <a:t>Scholarly publication tomorrow ?</a:t>
            </a:r>
          </a:p>
          <a:p>
            <a:pPr lvl="0" defTabSz="408940">
              <a:defRPr sz="1800">
                <a:solidFill>
                  <a:srgbClr val="000000"/>
                </a:solidFill>
                <a:effectLst/>
              </a:defRPr>
            </a:pPr>
            <a:r>
              <a:rPr sz="5600">
                <a:solidFill>
                  <a:srgbClr val="FFFFFF"/>
                </a:solidFill>
              </a:rPr>
              <a:t>Perspectives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Liquid publication</a:t>
            </a:r>
          </a:p>
          <a:p>
            <a:pPr marL="342900" lvl="0" indent="-342900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Open data</a:t>
            </a:r>
          </a:p>
          <a:p>
            <a:pPr marL="342900" lvl="0" indent="-342900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Better exploitation of informatic tools</a:t>
            </a:r>
          </a:p>
          <a:p>
            <a:pPr marL="342900" lvl="0" indent="-342900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Interactivity</a:t>
            </a:r>
          </a:p>
          <a:p>
            <a:pPr marL="342900" lvl="0" indent="-342900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Transparency index</a:t>
            </a:r>
          </a:p>
          <a:p>
            <a:pPr marL="342900" lvl="0" indent="-342900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Reproducibility initiative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211646" y="254000"/>
            <a:ext cx="12581508" cy="1661767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60">
                <a:solidFill>
                  <a:srgbClr val="FFFFFF"/>
                </a:solidFill>
              </a:rPr>
              <a:t>Two ways to establish open access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Green OA</a:t>
            </a:r>
            <a:r>
              <a:rPr sz="3800">
                <a:solidFill>
                  <a:srgbClr val="FFFFFF"/>
                </a:solidFill>
              </a:rPr>
              <a:t> : publish as usual, deposit in a repository immediately after publication, open the access as soon as possible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Gold OA</a:t>
            </a:r>
            <a:r>
              <a:rPr sz="3800">
                <a:solidFill>
                  <a:srgbClr val="FFFFFF"/>
                </a:solidFill>
              </a:rPr>
              <a:t> : publish directly in open access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249717" y="3225800"/>
            <a:ext cx="12505366" cy="3302000"/>
          </a:xfrm>
          <a:prstGeom prst="rect">
            <a:avLst/>
          </a:prstGeom>
        </p:spPr>
        <p:txBody>
          <a:bodyPr/>
          <a:lstStyle/>
          <a:p>
            <a:pPr lvl="0" defTabSz="40894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</a:rPr>
              <a:t>Mail: </a:t>
            </a:r>
            <a:r>
              <a:rPr sz="4200" u="sng">
                <a:solidFill>
                  <a:srgbClr val="FFFFFF"/>
                </a:solidFill>
                <a:hlinkClick r:id="rId2"/>
              </a:rPr>
              <a:t>brentier@ulg.ac.be</a:t>
            </a:r>
            <a:endParaRPr sz="4200">
              <a:solidFill>
                <a:srgbClr val="FFFFFF"/>
              </a:solidFill>
            </a:endParaRPr>
          </a:p>
          <a:p>
            <a:pPr lvl="0" defTabSz="408940">
              <a:defRPr sz="1800">
                <a:solidFill>
                  <a:srgbClr val="000000"/>
                </a:solidFill>
                <a:effectLst/>
              </a:defRPr>
            </a:pPr>
            <a:endParaRPr sz="4200">
              <a:solidFill>
                <a:srgbClr val="FFFFFF"/>
              </a:solidFill>
            </a:endParaRPr>
          </a:p>
          <a:p>
            <a:pPr lvl="0" defTabSz="40894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</a:rPr>
              <a:t>Website: </a:t>
            </a:r>
            <a:r>
              <a:rPr sz="4200" u="sng">
                <a:solidFill>
                  <a:srgbClr val="FFFFFF"/>
                </a:solidFill>
                <a:hlinkClick r:id="rId3"/>
              </a:rPr>
              <a:t>www.openscholarship.org</a:t>
            </a:r>
            <a:endParaRPr sz="4200">
              <a:solidFill>
                <a:srgbClr val="FFFFFF"/>
              </a:solidFill>
            </a:endParaRPr>
          </a:p>
          <a:p>
            <a:pPr lvl="0" defTabSz="408940">
              <a:defRPr sz="1800">
                <a:solidFill>
                  <a:srgbClr val="000000"/>
                </a:solidFill>
                <a:effectLst/>
              </a:defRPr>
            </a:pPr>
            <a:endParaRPr sz="4200">
              <a:solidFill>
                <a:srgbClr val="FFFFFF"/>
              </a:solidFill>
            </a:endParaRPr>
          </a:p>
          <a:p>
            <a:pPr lvl="0" defTabSz="40894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</a:rPr>
              <a:t>Blog: </a:t>
            </a:r>
            <a:r>
              <a:rPr sz="4200" u="sng">
                <a:solidFill>
                  <a:srgbClr val="FFFFFF"/>
                </a:solidFill>
                <a:hlinkClick r:id="rId4"/>
              </a:rPr>
              <a:t>bernardrentier.wordpress.com</a:t>
            </a:r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asset-4.png"/>
          <p:cNvPicPr/>
          <p:nvPr/>
        </p:nvPicPr>
        <p:blipFill>
          <a:blip r:embed="rId2">
            <a:extLst/>
          </a:blip>
          <a:srcRect l="5843" t="5000" r="5843" b="5000"/>
          <a:stretch>
            <a:fillRect/>
          </a:stretch>
        </p:blipFill>
        <p:spPr>
          <a:xfrm>
            <a:off x="121840" y="-1"/>
            <a:ext cx="12761150" cy="97536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582176" y="314912"/>
            <a:ext cx="9840449" cy="1661768"/>
          </a:xfrm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960">
                <a:solidFill>
                  <a:srgbClr val="FFFFFF"/>
                </a:solidFill>
              </a:rPr>
              <a:t>The dangers of Gold OA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The "author pays" mode :</a:t>
            </a:r>
          </a:p>
          <a:p>
            <a:pPr marL="280736" lvl="0" indent="-280736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There is an obvious conflict of interest : "</a:t>
            </a:r>
            <a:r>
              <a:rPr sz="2800" i="1">
                <a:solidFill>
                  <a:srgbClr val="FFFFFF"/>
                </a:solidFill>
              </a:rPr>
              <a:t>if I pay, you have to publish my work</a:t>
            </a:r>
            <a:r>
              <a:rPr sz="2800">
                <a:solidFill>
                  <a:srgbClr val="FFFFFF"/>
                </a:solidFill>
              </a:rPr>
              <a:t>"</a:t>
            </a:r>
          </a:p>
          <a:p>
            <a:pPr marL="280736" lvl="0" indent="-280736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Publishers have started to reverse the process : expect high prices</a:t>
            </a:r>
          </a:p>
          <a:p>
            <a:pPr marL="280736" lvl="0" indent="-280736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New "publishers" building commercial operations without proper quality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211646" y="254000"/>
            <a:ext cx="12581508" cy="1661767"/>
          </a:xfrm>
          <a:prstGeom prst="rect">
            <a:avLst/>
          </a:prstGeom>
        </p:spPr>
        <p:txBody>
          <a:bodyPr/>
          <a:lstStyle>
            <a:lvl1pPr defTabSz="373887">
              <a:defRPr sz="5119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19">
                <a:solidFill>
                  <a:srgbClr val="FFFFFF"/>
                </a:solidFill>
              </a:rPr>
              <a:t>What are the motivations to create and open a repository ?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lvl="0" indent="-285750" defTabSz="438150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Register and make an inventory of the all publications by members of our Institution</a:t>
            </a:r>
          </a:p>
          <a:p>
            <a:pPr marL="285750" lvl="0" indent="-285750" defTabSz="438150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Allow our researchers to reach a wider audience, and quicker</a:t>
            </a:r>
          </a:p>
          <a:p>
            <a:pPr marL="285750" lvl="0" indent="-285750" defTabSz="438150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Provide our researchers with a set of high added value tools for their publications (metrics, tracking, etc)</a:t>
            </a:r>
          </a:p>
          <a:p>
            <a:pPr marL="285750" lvl="0" indent="-285750" defTabSz="438150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Improve the internal evaluation procedures</a:t>
            </a:r>
          </a:p>
          <a:p>
            <a:pPr marL="285750" lvl="0" indent="-285750" defTabSz="438150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Eventually reduce the cost of access to scholar literature</a:t>
            </a:r>
          </a:p>
          <a:p>
            <a:pPr marL="285750" lvl="0" indent="-285750" defTabSz="438150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Be in line with the requiredments of the European Commission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211646" y="254000"/>
            <a:ext cx="12581508" cy="1661767"/>
          </a:xfrm>
          <a:prstGeom prst="rect">
            <a:avLst/>
          </a:prstGeom>
        </p:spPr>
        <p:txBody>
          <a:bodyPr/>
          <a:lstStyle>
            <a:lvl1pPr defTabSz="373887">
              <a:defRPr sz="5119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19">
                <a:solidFill>
                  <a:srgbClr val="FFFFFF"/>
                </a:solidFill>
              </a:rPr>
              <a:t>What are the challenges when creating and opening a repository ?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Win confidence - Researchers must adhere and comply willingly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Use sticks but mostly carrots - Researchers must appropriate the tool for themselves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646895" y="193087"/>
            <a:ext cx="9711010" cy="85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362204">
              <a:defRPr sz="49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60">
                <a:solidFill>
                  <a:srgbClr val="FFFFFF"/>
                </a:solidFill>
              </a:rPr>
              <a:t>ORBi</a:t>
            </a:r>
          </a:p>
        </p:txBody>
      </p:sp>
      <p:pic>
        <p:nvPicPr>
          <p:cNvPr id="53" name="asset-3.png"/>
          <p:cNvPicPr/>
          <p:nvPr/>
        </p:nvPicPr>
        <p:blipFill>
          <a:blip r:embed="rId2">
            <a:extLst/>
          </a:blip>
          <a:srcRect l="9049" t="13645" r="6044" b="1449"/>
          <a:stretch>
            <a:fillRect/>
          </a:stretch>
        </p:blipFill>
        <p:spPr>
          <a:xfrm>
            <a:off x="310121" y="220860"/>
            <a:ext cx="6983871" cy="9311828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4" name="Shape 54"/>
          <p:cNvSpPr/>
          <p:nvPr/>
        </p:nvSpPr>
        <p:spPr>
          <a:xfrm>
            <a:off x="5732269" y="89375"/>
            <a:ext cx="3989845" cy="1549401"/>
          </a:xfrm>
          <a:prstGeom prst="rect">
            <a:avLst/>
          </a:prstGeom>
          <a:solidFill>
            <a:srgbClr val="C74243"/>
          </a:solidFill>
          <a:ln w="76200">
            <a:solidFill>
              <a:srgbClr val="E19427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FFFFF"/>
                </a:solidFill>
              </a:rPr>
              <a:t>Official Statement</a:t>
            </a:r>
          </a:p>
        </p:txBody>
      </p:sp>
      <p:sp>
        <p:nvSpPr>
          <p:cNvPr id="55" name="Shape 55"/>
          <p:cNvSpPr/>
          <p:nvPr/>
        </p:nvSpPr>
        <p:spPr>
          <a:xfrm>
            <a:off x="3017157" y="4777175"/>
            <a:ext cx="1356789" cy="481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C7424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629279" y="1955799"/>
            <a:ext cx="5003293" cy="734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0789" lvl="0" indent="-300789" algn="l">
              <a:spcBef>
                <a:spcPts val="4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Mandate</a:t>
            </a:r>
          </a:p>
          <a:p>
            <a:pPr marL="300789" lvl="0" indent="-300789" algn="l">
              <a:spcBef>
                <a:spcPts val="4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All publications</a:t>
            </a:r>
          </a:p>
          <a:p>
            <a:pPr marL="300789" lvl="0" indent="-300789" algn="l">
              <a:spcBef>
                <a:spcPts val="4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Full text since 2002</a:t>
            </a:r>
          </a:p>
          <a:p>
            <a:pPr marL="300789" lvl="0" indent="-300789" algn="l">
              <a:spcBef>
                <a:spcPts val="4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Only publications taken into account for internal  evaluations (grants, promotions, etc.)</a:t>
            </a:r>
          </a:p>
          <a:p>
            <a:pPr marL="300789" lvl="0" indent="-300789" algn="l">
              <a:spcBef>
                <a:spcPts val="4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Freedom of choice</a:t>
            </a:r>
          </a:p>
          <a:p>
            <a:pPr marL="300789" lvl="0" indent="-300789" algn="l">
              <a:spcBef>
                <a:spcPts val="42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Abiding with embargo rules if required</a:t>
            </a:r>
          </a:p>
        </p:txBody>
      </p:sp>
      <p:sp>
        <p:nvSpPr>
          <p:cNvPr id="57" name="Shape 57"/>
          <p:cNvSpPr/>
          <p:nvPr/>
        </p:nvSpPr>
        <p:spPr>
          <a:xfrm>
            <a:off x="1529680" y="6584442"/>
            <a:ext cx="5811010" cy="1600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C7424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 advAuto="0"/>
      <p:bldP spid="54" grpId="2" animBg="1" advAuto="0"/>
      <p:bldP spid="55" grpId="3" animBg="1" advAuto="0"/>
      <p:bldP spid="56" grpId="4" build="p" bldLvl="5" animBg="1" advAuto="0"/>
      <p:bldP spid="57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G_284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4388" y="1736003"/>
            <a:ext cx="10536024" cy="790201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125332" y="208315"/>
            <a:ext cx="5591808" cy="1623698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ORBi </a:t>
            </a:r>
            <a:r>
              <a:rPr sz="3000">
                <a:solidFill>
                  <a:srgbClr val="FFFFFF"/>
                </a:solidFill>
              </a:rPr>
              <a:t>(20.10.14)</a:t>
            </a:r>
          </a:p>
        </p:txBody>
      </p:sp>
      <p:sp>
        <p:nvSpPr>
          <p:cNvPr id="61" name="Shape 61"/>
          <p:cNvSpPr/>
          <p:nvPr/>
        </p:nvSpPr>
        <p:spPr>
          <a:xfrm>
            <a:off x="7214650" y="385154"/>
            <a:ext cx="4245643" cy="1270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114.215</a:t>
            </a:r>
            <a:r>
              <a:rPr sz="3800">
                <a:solidFill>
                  <a:srgbClr val="FFFFFF"/>
                </a:solidFill>
              </a:rPr>
              <a:t> deposits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69,120</a:t>
            </a:r>
            <a:r>
              <a:rPr sz="3800">
                <a:solidFill>
                  <a:srgbClr val="FFFFFF"/>
                </a:solidFill>
              </a:rPr>
              <a:t> with full text</a:t>
            </a:r>
          </a:p>
        </p:txBody>
      </p:sp>
      <p:pic>
        <p:nvPicPr>
          <p:cNvPr id="62" name="Picture 6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3792271" y="3346809"/>
            <a:ext cx="2971132" cy="457904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7149055" y="2817643"/>
            <a:ext cx="1760381" cy="457905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5098273" y="3116515"/>
            <a:ext cx="2544930" cy="457905"/>
          </a:xfrm>
          <a:prstGeom prst="rect">
            <a:avLst/>
          </a:prstGeom>
        </p:spPr>
      </p:pic>
      <p:pic>
        <p:nvPicPr>
          <p:cNvPr id="68" name="Picture 67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8247435" y="2691519"/>
            <a:ext cx="1543273" cy="457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 advAuto="0"/>
      <p:bldP spid="64" grpId="2" animBg="1" advAuto="0"/>
      <p:bldP spid="66" grpId="3" animBg="1" advAuto="0"/>
      <p:bldP spid="68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reflection endPos="40000" dir="5400000" sy="-100000" algn="bl" rotWithShape="0"/>
          </a:effec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FFFF"/>
                </a:solidFill>
              </a:rPr>
              <a:t>ORBi</a:t>
            </a:r>
          </a:p>
        </p:txBody>
      </p:sp>
      <p:graphicFrame>
        <p:nvGraphicFramePr>
          <p:cNvPr id="72" name="Chart 72"/>
          <p:cNvGraphicFramePr/>
          <p:nvPr/>
        </p:nvGraphicFramePr>
        <p:xfrm>
          <a:off x="753062" y="2513167"/>
          <a:ext cx="7940792" cy="668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Shape 73"/>
          <p:cNvSpPr/>
          <p:nvPr/>
        </p:nvSpPr>
        <p:spPr>
          <a:xfrm>
            <a:off x="8474085" y="1103635"/>
            <a:ext cx="4422332" cy="1536701"/>
          </a:xfrm>
          <a:prstGeom prst="rect">
            <a:avLst/>
          </a:prstGeom>
          <a:gradFill>
            <a:gsLst>
              <a:gs pos="0">
                <a:srgbClr val="074FB3"/>
              </a:gs>
              <a:gs pos="100000">
                <a:srgbClr val="0C3280"/>
              </a:gs>
            </a:gsLst>
            <a:lin ang="5400000"/>
          </a:gradFill>
          <a:ln w="63500">
            <a:solidFill>
              <a:srgbClr val="C74243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Caution 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proper labeling !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animBg="1" advAuto="0"/>
      <p:bldP spid="73" grpId="2" animBg="1" advAuto="0"/>
    </p:bld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6700FF"/>
      </a:dk1>
      <a:lt1>
        <a:srgbClr val="FFFFFF"/>
      </a:lt1>
      <a:dk2>
        <a:srgbClr val="42464D"/>
      </a:dk2>
      <a:lt2>
        <a:srgbClr val="D4D6D9"/>
      </a:lt2>
      <a:accent1>
        <a:srgbClr val="094EB3"/>
      </a:accent1>
      <a:accent2>
        <a:srgbClr val="1B8D14"/>
      </a:accent2>
      <a:accent3>
        <a:srgbClr val="00979C"/>
      </a:accent3>
      <a:accent4>
        <a:srgbClr val="442EB4"/>
      </a:accent4>
      <a:accent5>
        <a:srgbClr val="830B13"/>
      </a:accent5>
      <a:accent6>
        <a:srgbClr val="AD6D1E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74FB3"/>
            </a:gs>
            <a:gs pos="100000">
              <a:srgbClr val="0C3280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4EB3"/>
      </a:accent1>
      <a:accent2>
        <a:srgbClr val="1B8D14"/>
      </a:accent2>
      <a:accent3>
        <a:srgbClr val="00979C"/>
      </a:accent3>
      <a:accent4>
        <a:srgbClr val="442EB4"/>
      </a:accent4>
      <a:accent5>
        <a:srgbClr val="830B13"/>
      </a:accent5>
      <a:accent6>
        <a:srgbClr val="AD6D1E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74FB3"/>
            </a:gs>
            <a:gs pos="100000">
              <a:srgbClr val="0C3280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679</Words>
  <Application>Microsoft Office PowerPoint</Application>
  <PresentationFormat>Custom</PresentationFormat>
  <Paragraphs>134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Gradient</vt:lpstr>
      <vt:lpstr>How can Universities handle the new challenges of Research communication ?</vt:lpstr>
      <vt:lpstr>What is Open Access ?</vt:lpstr>
      <vt:lpstr>Two ways to establish open access</vt:lpstr>
      <vt:lpstr>The dangers of Gold OA</vt:lpstr>
      <vt:lpstr>What are the motivations to create and open a repository ?</vt:lpstr>
      <vt:lpstr>What are the challenges when creating and opening a repository ?</vt:lpstr>
      <vt:lpstr>PowerPoint Presentation</vt:lpstr>
      <vt:lpstr>ORBi (20.10.14)</vt:lpstr>
      <vt:lpstr>ORBi</vt:lpstr>
      <vt:lpstr>ORBi</vt:lpstr>
      <vt:lpstr>MyORbi</vt:lpstr>
      <vt:lpstr>ORBi Open Repository &amp; Bibliography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ORBi's compliance: % deposits</vt:lpstr>
      <vt:lpstr>Compliance: full text</vt:lpstr>
      <vt:lpstr>Benefits : readership</vt:lpstr>
      <vt:lpstr>Benefits : citations</vt:lpstr>
      <vt:lpstr>ULg authors are depositing early on</vt:lpstr>
      <vt:lpstr>Benefits</vt:lpstr>
      <vt:lpstr>Benefits</vt:lpstr>
      <vt:lpstr>ORBi and its mandate are being reproduced</vt:lpstr>
      <vt:lpstr>Open Access Gold</vt:lpstr>
      <vt:lpstr>Perverting the gold OA model</vt:lpstr>
      <vt:lpstr>Scholarly publication tomorrow ? Perspectives</vt:lpstr>
      <vt:lpstr>Mail: brentier@ulg.ac.be  Website: www.openscholarship.org  Blog: bernardrentier.wordpress.com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Universities handle the new challenges of Research communication ?</dc:title>
  <dc:creator>Anna Mette Morthorst</dc:creator>
  <cp:lastModifiedBy>Anna Mette Morthorst</cp:lastModifiedBy>
  <cp:revision>1</cp:revision>
  <cp:lastPrinted>2014-10-29T08:04:16Z</cp:lastPrinted>
  <dcterms:modified xsi:type="dcterms:W3CDTF">2014-10-29T08:05:39Z</dcterms:modified>
</cp:coreProperties>
</file>